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2"/>
  </p:notesMasterIdLst>
  <p:handoutMasterIdLst>
    <p:handoutMasterId r:id="rId43"/>
  </p:handoutMasterIdLst>
  <p:sldIdLst>
    <p:sldId id="256" r:id="rId2"/>
    <p:sldId id="259" r:id="rId3"/>
    <p:sldId id="260" r:id="rId4"/>
    <p:sldId id="287" r:id="rId5"/>
    <p:sldId id="261" r:id="rId6"/>
    <p:sldId id="262" r:id="rId7"/>
    <p:sldId id="263" r:id="rId8"/>
    <p:sldId id="264" r:id="rId9"/>
    <p:sldId id="288" r:id="rId10"/>
    <p:sldId id="265" r:id="rId11"/>
    <p:sldId id="266" r:id="rId12"/>
    <p:sldId id="283" r:id="rId13"/>
    <p:sldId id="268" r:id="rId14"/>
    <p:sldId id="289" r:id="rId15"/>
    <p:sldId id="269" r:id="rId16"/>
    <p:sldId id="284" r:id="rId17"/>
    <p:sldId id="290" r:id="rId18"/>
    <p:sldId id="291" r:id="rId19"/>
    <p:sldId id="271" r:id="rId20"/>
    <p:sldId id="272" r:id="rId21"/>
    <p:sldId id="273" r:id="rId22"/>
    <p:sldId id="301" r:id="rId23"/>
    <p:sldId id="274" r:id="rId24"/>
    <p:sldId id="285" r:id="rId25"/>
    <p:sldId id="276" r:id="rId26"/>
    <p:sldId id="293" r:id="rId27"/>
    <p:sldId id="277" r:id="rId28"/>
    <p:sldId id="292" r:id="rId29"/>
    <p:sldId id="278" r:id="rId30"/>
    <p:sldId id="279" r:id="rId31"/>
    <p:sldId id="280" r:id="rId32"/>
    <p:sldId id="299" r:id="rId33"/>
    <p:sldId id="298" r:id="rId34"/>
    <p:sldId id="281" r:id="rId35"/>
    <p:sldId id="286" r:id="rId36"/>
    <p:sldId id="300" r:id="rId37"/>
    <p:sldId id="295" r:id="rId38"/>
    <p:sldId id="294" r:id="rId39"/>
    <p:sldId id="296" r:id="rId40"/>
    <p:sldId id="297" r:id="rId41"/>
  </p:sldIdLst>
  <p:sldSz cx="9144000" cy="6858000" type="screen4x3"/>
  <p:notesSz cx="6858000" cy="9144000"/>
  <p:custDataLst>
    <p:tags r:id="rId4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CC370E"/>
    <a:srgbClr val="2E4499"/>
    <a:srgbClr val="F44311"/>
    <a:srgbClr val="0063B1"/>
    <a:srgbClr val="232E5B"/>
    <a:srgbClr val="0064B2"/>
    <a:srgbClr val="000000"/>
    <a:srgbClr val="E5B73D"/>
    <a:srgbClr val="CD00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03" autoAdjust="0"/>
    <p:restoredTop sz="94280" autoAdjust="0"/>
  </p:normalViewPr>
  <p:slideViewPr>
    <p:cSldViewPr snapToGrid="0">
      <p:cViewPr varScale="1">
        <p:scale>
          <a:sx n="87" d="100"/>
          <a:sy n="87" d="100"/>
        </p:scale>
        <p:origin x="816" y="72"/>
      </p:cViewPr>
      <p:guideLst>
        <p:guide orient="horz" pos="2160"/>
        <p:guide orient="horz" pos="4032"/>
        <p:guide pos="288"/>
        <p:guide pos="2880"/>
      </p:guideLst>
    </p:cSldViewPr>
  </p:slideViewPr>
  <p:outlineViewPr>
    <p:cViewPr>
      <p:scale>
        <a:sx n="33" d="100"/>
        <a:sy n="33" d="100"/>
      </p:scale>
      <p:origin x="0" y="-2018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67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11/22/2019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529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85EE981-6B96-F84F-8F85-E20100BFCAE6}" type="slidenum">
              <a:rPr lang="en-US" sz="1200"/>
              <a:pPr algn="r" eaLnBrk="1" hangingPunct="1"/>
              <a:t>34</a:t>
            </a:fld>
            <a:endParaRPr lang="en-US" sz="1200" dirty="0"/>
          </a:p>
        </p:txBody>
      </p:sp>
      <p:sp>
        <p:nvSpPr>
          <p:cNvPr id="846851" name="Rectangle 2"/>
          <p:cNvSpPr>
            <a:spLocks noGrp="1" noRot="1" noChangeAspect="1" noChangeArrowheads="1" noTextEdit="1"/>
          </p:cNvSpPr>
          <p:nvPr>
            <p:ph type="sldImg"/>
          </p:nvPr>
        </p:nvSpPr>
        <p:spPr>
          <a:solidFill>
            <a:srgbClr val="FFFFFF"/>
          </a:solidFill>
          <a:ln/>
        </p:spPr>
      </p:sp>
      <p:sp>
        <p:nvSpPr>
          <p:cNvPr id="84685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t>B. 1/10 of original</a:t>
            </a:r>
          </a:p>
        </p:txBody>
      </p:sp>
    </p:spTree>
    <p:extLst>
      <p:ext uri="{BB962C8B-B14F-4D97-AF65-F5344CB8AC3E}">
        <p14:creationId xmlns:p14="http://schemas.microsoft.com/office/powerpoint/2010/main" val="411869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85EE981-6B96-F84F-8F85-E20100BFCAE6}" type="slidenum">
              <a:rPr lang="en-US" sz="1200"/>
              <a:pPr algn="r" eaLnBrk="1" hangingPunct="1"/>
              <a:t>35</a:t>
            </a:fld>
            <a:endParaRPr lang="en-US" sz="1200" dirty="0"/>
          </a:p>
        </p:txBody>
      </p:sp>
      <p:sp>
        <p:nvSpPr>
          <p:cNvPr id="846851" name="Rectangle 2"/>
          <p:cNvSpPr>
            <a:spLocks noGrp="1" noRot="1" noChangeAspect="1" noChangeArrowheads="1" noTextEdit="1"/>
          </p:cNvSpPr>
          <p:nvPr>
            <p:ph type="sldImg"/>
          </p:nvPr>
        </p:nvSpPr>
        <p:spPr>
          <a:solidFill>
            <a:srgbClr val="FFFFFF"/>
          </a:solidFill>
          <a:ln/>
        </p:spPr>
      </p:sp>
      <p:sp>
        <p:nvSpPr>
          <p:cNvPr id="84685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t>B. 1/10 of original</a:t>
            </a:r>
          </a:p>
        </p:txBody>
      </p:sp>
    </p:spTree>
    <p:extLst>
      <p:ext uri="{BB962C8B-B14F-4D97-AF65-F5344CB8AC3E}">
        <p14:creationId xmlns:p14="http://schemas.microsoft.com/office/powerpoint/2010/main" val="11926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10</a:t>
            </a:fld>
            <a:endParaRPr lang="en-US" dirty="0"/>
          </a:p>
        </p:txBody>
      </p:sp>
    </p:spTree>
    <p:extLst>
      <p:ext uri="{BB962C8B-B14F-4D97-AF65-F5344CB8AC3E}">
        <p14:creationId xmlns:p14="http://schemas.microsoft.com/office/powerpoint/2010/main" val="248058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5B818FD-D571-D045-ABF8-33DE59E6E926}" type="slidenum">
              <a:rPr lang="en-US" sz="1200"/>
              <a:pPr algn="r" eaLnBrk="1" hangingPunct="1"/>
              <a:t>11</a:t>
            </a:fld>
            <a:endParaRPr lang="en-US" sz="1200" dirty="0"/>
          </a:p>
        </p:txBody>
      </p:sp>
      <p:sp>
        <p:nvSpPr>
          <p:cNvPr id="826371" name="Rectangle 2"/>
          <p:cNvSpPr>
            <a:spLocks noGrp="1" noRot="1" noChangeAspect="1" noChangeArrowheads="1" noTextEdit="1"/>
          </p:cNvSpPr>
          <p:nvPr>
            <p:ph type="sldImg"/>
          </p:nvPr>
        </p:nvSpPr>
        <p:spPr>
          <a:solidFill>
            <a:srgbClr val="FFFFFF"/>
          </a:solidFill>
          <a:ln/>
        </p:spPr>
      </p:sp>
      <p:sp>
        <p:nvSpPr>
          <p:cNvPr id="82637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t>A. Steel</a:t>
            </a:r>
          </a:p>
        </p:txBody>
      </p:sp>
    </p:spTree>
    <p:extLst>
      <p:ext uri="{BB962C8B-B14F-4D97-AF65-F5344CB8AC3E}">
        <p14:creationId xmlns:p14="http://schemas.microsoft.com/office/powerpoint/2010/main" val="94302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5B818FD-D571-D045-ABF8-33DE59E6E926}" type="slidenum">
              <a:rPr lang="en-US" sz="1200"/>
              <a:pPr algn="r" eaLnBrk="1" hangingPunct="1"/>
              <a:t>12</a:t>
            </a:fld>
            <a:endParaRPr lang="en-US" sz="1200" dirty="0"/>
          </a:p>
        </p:txBody>
      </p:sp>
      <p:sp>
        <p:nvSpPr>
          <p:cNvPr id="826371" name="Rectangle 2"/>
          <p:cNvSpPr>
            <a:spLocks noGrp="1" noRot="1" noChangeAspect="1" noChangeArrowheads="1" noTextEdit="1"/>
          </p:cNvSpPr>
          <p:nvPr>
            <p:ph type="sldImg"/>
          </p:nvPr>
        </p:nvSpPr>
        <p:spPr>
          <a:solidFill>
            <a:srgbClr val="FFFFFF"/>
          </a:solidFill>
          <a:ln/>
        </p:spPr>
      </p:sp>
      <p:sp>
        <p:nvSpPr>
          <p:cNvPr id="82637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t>A. Steel</a:t>
            </a:r>
          </a:p>
          <a:p>
            <a:pPr eaLnBrk="1" hangingPunct="1"/>
            <a:r>
              <a:rPr lang="en-US" b="1" dirty="0"/>
              <a:t>Explanation:</a:t>
            </a:r>
          </a:p>
          <a:p>
            <a:pPr eaLnBrk="1" hangingPunct="1"/>
            <a:r>
              <a:rPr lang="en-US" dirty="0"/>
              <a:t>Elasticity is a measure of how well a material regains its original shape after the force on it is removed.</a:t>
            </a:r>
          </a:p>
          <a:p>
            <a:pPr eaLnBrk="1" hangingPunct="1"/>
            <a:r>
              <a:rPr lang="en-US" dirty="0"/>
              <a:t>Steel regains its shape much better than rubber</a:t>
            </a:r>
          </a:p>
        </p:txBody>
      </p:sp>
    </p:spTree>
    <p:extLst>
      <p:ext uri="{BB962C8B-B14F-4D97-AF65-F5344CB8AC3E}">
        <p14:creationId xmlns:p14="http://schemas.microsoft.com/office/powerpoint/2010/main" val="419990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13</a:t>
            </a:fld>
            <a:endParaRPr lang="en-US" dirty="0"/>
          </a:p>
        </p:txBody>
      </p:sp>
    </p:spTree>
    <p:extLst>
      <p:ext uri="{BB962C8B-B14F-4D97-AF65-F5344CB8AC3E}">
        <p14:creationId xmlns:p14="http://schemas.microsoft.com/office/powerpoint/2010/main" val="235881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523648C-4EB0-5546-BDD9-A30087E1B5DD}" type="slidenum">
              <a:rPr lang="en-US" sz="1200"/>
              <a:pPr algn="r" eaLnBrk="1" hangingPunct="1"/>
              <a:t>15</a:t>
            </a:fld>
            <a:endParaRPr lang="en-US" sz="1200" dirty="0"/>
          </a:p>
        </p:txBody>
      </p:sp>
      <p:sp>
        <p:nvSpPr>
          <p:cNvPr id="831491" name="Rectangle 2"/>
          <p:cNvSpPr>
            <a:spLocks noGrp="1" noRot="1" noChangeAspect="1" noChangeArrowheads="1" noTextEdit="1"/>
          </p:cNvSpPr>
          <p:nvPr>
            <p:ph type="sldImg"/>
          </p:nvPr>
        </p:nvSpPr>
        <p:spPr>
          <a:solidFill>
            <a:srgbClr val="FFFFFF"/>
          </a:solidFill>
          <a:ln/>
        </p:spPr>
      </p:sp>
      <p:sp>
        <p:nvSpPr>
          <p:cNvPr id="83149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t>A. 16 cm</a:t>
            </a:r>
          </a:p>
        </p:txBody>
      </p:sp>
    </p:spTree>
    <p:extLst>
      <p:ext uri="{BB962C8B-B14F-4D97-AF65-F5344CB8AC3E}">
        <p14:creationId xmlns:p14="http://schemas.microsoft.com/office/powerpoint/2010/main" val="24944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523648C-4EB0-5546-BDD9-A30087E1B5DD}" type="slidenum">
              <a:rPr lang="en-US" sz="1200"/>
              <a:pPr algn="r" eaLnBrk="1" hangingPunct="1"/>
              <a:t>16</a:t>
            </a:fld>
            <a:endParaRPr lang="en-US" sz="1200" dirty="0"/>
          </a:p>
        </p:txBody>
      </p:sp>
      <p:sp>
        <p:nvSpPr>
          <p:cNvPr id="831491" name="Rectangle 2"/>
          <p:cNvSpPr>
            <a:spLocks noGrp="1" noRot="1" noChangeAspect="1" noChangeArrowheads="1" noTextEdit="1"/>
          </p:cNvSpPr>
          <p:nvPr>
            <p:ph type="sldImg"/>
          </p:nvPr>
        </p:nvSpPr>
        <p:spPr>
          <a:solidFill>
            <a:srgbClr val="FFFFFF"/>
          </a:solidFill>
          <a:ln/>
        </p:spPr>
      </p:sp>
      <p:sp>
        <p:nvSpPr>
          <p:cNvPr id="83149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t>A. 16 cm</a:t>
            </a:r>
          </a:p>
        </p:txBody>
      </p:sp>
    </p:spTree>
    <p:extLst>
      <p:ext uri="{BB962C8B-B14F-4D97-AF65-F5344CB8AC3E}">
        <p14:creationId xmlns:p14="http://schemas.microsoft.com/office/powerpoint/2010/main" val="440321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D2B9360-3E01-5A44-BE0C-6FA6583531DD}" type="slidenum">
              <a:rPr lang="en-US" sz="1200"/>
              <a:pPr algn="r" eaLnBrk="1" hangingPunct="1"/>
              <a:t>23</a:t>
            </a:fld>
            <a:endParaRPr lang="en-US" sz="1200" dirty="0"/>
          </a:p>
        </p:txBody>
      </p:sp>
      <p:sp>
        <p:nvSpPr>
          <p:cNvPr id="839683" name="Rectangle 2"/>
          <p:cNvSpPr>
            <a:spLocks noGrp="1" noRot="1" noChangeAspect="1" noChangeArrowheads="1" noTextEdit="1"/>
          </p:cNvSpPr>
          <p:nvPr>
            <p:ph type="sldImg"/>
          </p:nvPr>
        </p:nvSpPr>
        <p:spPr>
          <a:solidFill>
            <a:srgbClr val="FFFFFF"/>
          </a:solidFill>
          <a:ln/>
        </p:spPr>
      </p:sp>
      <p:sp>
        <p:nvSpPr>
          <p:cNvPr id="839684"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t>C. Near the middle</a:t>
            </a:r>
          </a:p>
        </p:txBody>
      </p:sp>
    </p:spTree>
    <p:extLst>
      <p:ext uri="{BB962C8B-B14F-4D97-AF65-F5344CB8AC3E}">
        <p14:creationId xmlns:p14="http://schemas.microsoft.com/office/powerpoint/2010/main" val="46659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D2B9360-3E01-5A44-BE0C-6FA6583531DD}" type="slidenum">
              <a:rPr lang="en-US" sz="1200"/>
              <a:pPr algn="r" eaLnBrk="1" hangingPunct="1"/>
              <a:t>24</a:t>
            </a:fld>
            <a:endParaRPr lang="en-US" sz="1200" dirty="0"/>
          </a:p>
        </p:txBody>
      </p:sp>
      <p:sp>
        <p:nvSpPr>
          <p:cNvPr id="839683" name="Rectangle 2"/>
          <p:cNvSpPr>
            <a:spLocks noGrp="1" noRot="1" noChangeAspect="1" noChangeArrowheads="1" noTextEdit="1"/>
          </p:cNvSpPr>
          <p:nvPr>
            <p:ph type="sldImg"/>
          </p:nvPr>
        </p:nvSpPr>
        <p:spPr>
          <a:solidFill>
            <a:srgbClr val="FFFFFF"/>
          </a:solidFill>
          <a:ln/>
        </p:spPr>
      </p:sp>
      <p:sp>
        <p:nvSpPr>
          <p:cNvPr id="839684"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t>C.</a:t>
            </a:r>
            <a:r>
              <a:rPr lang="en-US" baseline="0" dirty="0"/>
              <a:t> </a:t>
            </a:r>
            <a:r>
              <a:rPr lang="en-US" dirty="0"/>
              <a:t>Near the middle</a:t>
            </a:r>
          </a:p>
        </p:txBody>
      </p:sp>
    </p:spTree>
    <p:extLst>
      <p:ext uri="{BB962C8B-B14F-4D97-AF65-F5344CB8AC3E}">
        <p14:creationId xmlns:p14="http://schemas.microsoft.com/office/powerpoint/2010/main" val="1916249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Text Placeholder 2"/>
          <p:cNvSpPr>
            <a:spLocks noGrp="1"/>
          </p:cNvSpPr>
          <p:nvPr>
            <p:ph type="body" sz="quarter" idx="10"/>
          </p:nvPr>
        </p:nvSpPr>
        <p:spPr>
          <a:xfrm>
            <a:off x="523875" y="5260975"/>
            <a:ext cx="3609975" cy="1085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1565275" y="4556125"/>
            <a:ext cx="4943475" cy="1085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88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836613" y="4711700"/>
            <a:ext cx="7610475" cy="1900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5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365125" y="4076700"/>
            <a:ext cx="2951163" cy="557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3549650" y="4076700"/>
            <a:ext cx="2974975" cy="557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2"/>
          </p:nvPr>
        </p:nvSpPr>
        <p:spPr>
          <a:xfrm>
            <a:off x="6819900" y="4076700"/>
            <a:ext cx="1774825" cy="557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3"/>
          </p:nvPr>
        </p:nvSpPr>
        <p:spPr>
          <a:xfrm>
            <a:off x="3316288" y="5440363"/>
            <a:ext cx="2743200" cy="696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01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746E3C1-F5A2-354B-96C5-06A24BC4CAFC}" type="slidenum">
              <a:rPr lang="en-US"/>
              <a:pPr/>
              <a:t>‹#›</a:t>
            </a:fld>
            <a:endParaRPr lang="en-US" dirty="0"/>
          </a:p>
        </p:txBody>
      </p:sp>
    </p:spTree>
    <p:extLst>
      <p:ext uri="{BB962C8B-B14F-4D97-AF65-F5344CB8AC3E}">
        <p14:creationId xmlns:p14="http://schemas.microsoft.com/office/powerpoint/2010/main" val="25146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extLst>
      <p:ext uri="{BB962C8B-B14F-4D97-AF65-F5344CB8AC3E}">
        <p14:creationId xmlns:p14="http://schemas.microsoft.com/office/powerpoint/2010/main" val="362042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1309688" y="4625975"/>
            <a:ext cx="6388100" cy="928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15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1208088" y="5145088"/>
            <a:ext cx="3797300" cy="588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5935663" y="4929188"/>
            <a:ext cx="2371725" cy="804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58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636050" y="4284211"/>
            <a:ext cx="1874837" cy="1271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78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820738" y="4865688"/>
            <a:ext cx="7424737" cy="512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53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88900" y="5099050"/>
            <a:ext cx="4576763"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4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9240"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4214813" y="3192463"/>
            <a:ext cx="4232275" cy="604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3146425" y="5362575"/>
            <a:ext cx="4618038" cy="1249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08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2015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3" r:id="rId13"/>
    <p:sldLayoutId id="2147483654" r:id="rId1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7" y="2881565"/>
            <a:ext cx="2714250" cy="1066552"/>
          </a:xfrm>
        </p:spPr>
        <p:txBody>
          <a:bodyPr/>
          <a:lstStyle/>
          <a:p>
            <a:r>
              <a:rPr lang="en-US" dirty="0">
                <a:solidFill>
                  <a:srgbClr val="CC370E"/>
                </a:solidFill>
              </a:rPr>
              <a:t>Chapter 12: Solids</a:t>
            </a:r>
          </a:p>
        </p:txBody>
      </p:sp>
      <p:sp>
        <p:nvSpPr>
          <p:cNvPr id="7" name="Text Placeholder 6"/>
          <p:cNvSpPr>
            <a:spLocks noGrp="1"/>
          </p:cNvSpPr>
          <p:nvPr>
            <p:ph type="body" sz="quarter" idx="10"/>
          </p:nvPr>
        </p:nvSpPr>
        <p:spPr>
          <a:xfrm>
            <a:off x="-7684" y="6570002"/>
            <a:ext cx="3609975" cy="171637"/>
          </a:xfrm>
        </p:spPr>
        <p:txBody>
          <a:bodyPr/>
          <a:lstStyle/>
          <a:p>
            <a:pPr marL="0" indent="0">
              <a:buNone/>
            </a:pPr>
            <a:r>
              <a:rPr lang="en-GB" sz="900" dirty="0">
                <a:latin typeface="Arial" panose="020B0604020202020204" pitchFamily="34" charset="0"/>
                <a:cs typeface="Arial" panose="020B0604020202020204" pitchFamily="34" charset="0"/>
              </a:rPr>
              <a:t>© 2015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US" dirty="0"/>
              <a:t>Elasticity</a:t>
            </a:r>
          </a:p>
        </p:txBody>
      </p:sp>
      <p:sp>
        <p:nvSpPr>
          <p:cNvPr id="813059" name="Rectangle 3"/>
          <p:cNvSpPr>
            <a:spLocks noGrp="1" noChangeArrowheads="1"/>
          </p:cNvSpPr>
          <p:nvPr>
            <p:ph idx="1"/>
          </p:nvPr>
        </p:nvSpPr>
        <p:spPr/>
        <p:txBody>
          <a:bodyPr/>
          <a:lstStyle/>
          <a:p>
            <a:r>
              <a:rPr lang="en-US" dirty="0"/>
              <a:t>An object subjected to external forces may undergo changes in shape and/or size</a:t>
            </a:r>
          </a:p>
          <a:p>
            <a:r>
              <a:rPr lang="en-US" i="1" dirty="0"/>
              <a:t>Elasticity</a:t>
            </a:r>
            <a:r>
              <a:rPr lang="en-US" dirty="0"/>
              <a:t> is a measure of how much a body changes when a deforming force is exerted on it and how well it returns to its original shape</a:t>
            </a:r>
          </a:p>
          <a:p>
            <a:pPr lvl="1"/>
            <a:r>
              <a:rPr lang="en-US" dirty="0"/>
              <a:t>Materials that do not return to their original shape are </a:t>
            </a:r>
            <a:r>
              <a:rPr lang="en-US" i="1" dirty="0"/>
              <a:t>inelastic</a:t>
            </a:r>
            <a:r>
              <a:rPr lang="en-US" dirty="0"/>
              <a:t>.</a:t>
            </a:r>
          </a:p>
        </p:txBody>
      </p:sp>
    </p:spTree>
    <p:extLst>
      <p:ext uri="{BB962C8B-B14F-4D97-AF65-F5344CB8AC3E}">
        <p14:creationId xmlns:p14="http://schemas.microsoft.com/office/powerpoint/2010/main" val="301650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8"/>
            <a:ext cx="9144000" cy="1077218"/>
          </a:xfrm>
        </p:spPr>
        <p:txBody>
          <a:bodyPr/>
          <a:lstStyle/>
          <a:p>
            <a:r>
              <a:rPr lang="en-US" dirty="0"/>
              <a:t>Elasticity</a:t>
            </a:r>
            <a:br>
              <a:rPr lang="en-US" dirty="0"/>
            </a:br>
            <a:r>
              <a:rPr lang="en-US" dirty="0"/>
              <a:t>CHECK YOUR NEIGHBOR</a:t>
            </a:r>
          </a:p>
        </p:txBody>
      </p:sp>
      <p:sp>
        <p:nvSpPr>
          <p:cNvPr id="825346" name="Rectangle 3"/>
          <p:cNvSpPr>
            <a:spLocks noGrp="1" noChangeArrowheads="1"/>
          </p:cNvSpPr>
          <p:nvPr>
            <p:ph idx="1"/>
          </p:nvPr>
        </p:nvSpPr>
        <p:spPr/>
        <p:txBody>
          <a:bodyPr/>
          <a:lstStyle/>
          <a:p>
            <a:pPr marL="0" indent="0">
              <a:spcAft>
                <a:spcPts val="2800"/>
              </a:spcAft>
              <a:buNone/>
            </a:pPr>
            <a:r>
              <a:rPr lang="en-US" dirty="0"/>
              <a:t>Which is more elastic—steel or rubber?</a:t>
            </a:r>
            <a:endParaRPr lang="en-US" sz="2000" dirty="0"/>
          </a:p>
          <a:p>
            <a:pPr marL="514350" indent="-514350">
              <a:buFont typeface="+mj-lt"/>
              <a:buAutoNum type="alphaUcPeriod"/>
            </a:pPr>
            <a:r>
              <a:rPr lang="en-US" dirty="0"/>
              <a:t>Steel</a:t>
            </a:r>
          </a:p>
          <a:p>
            <a:pPr marL="514350" indent="-514350">
              <a:buFont typeface="+mj-lt"/>
              <a:buAutoNum type="alphaUcPeriod"/>
            </a:pPr>
            <a:r>
              <a:rPr lang="en-US" dirty="0"/>
              <a:t>Rubber</a:t>
            </a:r>
          </a:p>
          <a:p>
            <a:pPr marL="514350" indent="-514350">
              <a:buFont typeface="+mj-lt"/>
              <a:buAutoNum type="alphaUcPeriod"/>
            </a:pPr>
            <a:r>
              <a:rPr lang="en-US" dirty="0"/>
              <a:t>They are equally elastic.</a:t>
            </a:r>
          </a:p>
          <a:p>
            <a:pPr marL="514350" indent="-514350">
              <a:buFont typeface="+mj-lt"/>
              <a:buAutoNum type="alphaUcPeriod"/>
            </a:pPr>
            <a:r>
              <a:rPr lang="en-US" dirty="0"/>
              <a:t>Not enough information.</a:t>
            </a:r>
          </a:p>
        </p:txBody>
      </p:sp>
    </p:spTree>
    <p:extLst>
      <p:ext uri="{BB962C8B-B14F-4D97-AF65-F5344CB8AC3E}">
        <p14:creationId xmlns:p14="http://schemas.microsoft.com/office/powerpoint/2010/main" val="254487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7"/>
            <a:ext cx="9144000" cy="1001621"/>
          </a:xfrm>
        </p:spPr>
        <p:txBody>
          <a:bodyPr/>
          <a:lstStyle/>
          <a:p>
            <a:r>
              <a:rPr lang="en-US" dirty="0"/>
              <a:t>Elasticity</a:t>
            </a:r>
            <a:br>
              <a:rPr lang="en-US" dirty="0"/>
            </a:br>
            <a:r>
              <a:rPr lang="en-US" dirty="0"/>
              <a:t>CHECK YOUR ANSWER</a:t>
            </a:r>
          </a:p>
        </p:txBody>
      </p:sp>
      <p:sp>
        <p:nvSpPr>
          <p:cNvPr id="825346" name="Rectangle 3"/>
          <p:cNvSpPr>
            <a:spLocks noGrp="1" noChangeArrowheads="1"/>
          </p:cNvSpPr>
          <p:nvPr>
            <p:ph idx="1"/>
          </p:nvPr>
        </p:nvSpPr>
        <p:spPr>
          <a:xfrm>
            <a:off x="365125" y="1957255"/>
            <a:ext cx="8229600" cy="1723104"/>
          </a:xfrm>
        </p:spPr>
        <p:txBody>
          <a:bodyPr/>
          <a:lstStyle/>
          <a:p>
            <a:pPr marL="0" indent="0">
              <a:spcAft>
                <a:spcPts val="2800"/>
              </a:spcAft>
              <a:buNone/>
            </a:pPr>
            <a:r>
              <a:rPr lang="en-US" dirty="0"/>
              <a:t>Which is more elastic—steel or rubber?</a:t>
            </a:r>
            <a:endParaRPr lang="en-US" sz="2000" dirty="0"/>
          </a:p>
          <a:p>
            <a:pPr marL="514350" indent="-514350">
              <a:buFont typeface="+mj-lt"/>
              <a:buAutoNum type="alphaUcPeriod"/>
            </a:pPr>
            <a:r>
              <a:rPr lang="en-US" b="1" dirty="0"/>
              <a:t>Steel</a:t>
            </a:r>
            <a:endParaRPr lang="en-US" sz="2400" dirty="0"/>
          </a:p>
        </p:txBody>
      </p:sp>
      <p:sp>
        <p:nvSpPr>
          <p:cNvPr id="2" name="Text Placeholder 1"/>
          <p:cNvSpPr>
            <a:spLocks noGrp="1"/>
          </p:cNvSpPr>
          <p:nvPr>
            <p:ph type="body" sz="quarter" idx="10"/>
          </p:nvPr>
        </p:nvSpPr>
        <p:spPr>
          <a:xfrm>
            <a:off x="365125" y="3695106"/>
            <a:ext cx="8050455" cy="1207705"/>
          </a:xfrm>
        </p:spPr>
        <p:txBody>
          <a:bodyPr/>
          <a:lstStyle/>
          <a:p>
            <a:pPr marL="0" indent="0">
              <a:buNone/>
            </a:pPr>
            <a:r>
              <a:rPr lang="en-US" sz="2400" b="1" dirty="0"/>
              <a:t>Explanation:</a:t>
            </a:r>
          </a:p>
          <a:p>
            <a:pPr marL="0" indent="0">
              <a:buNone/>
            </a:pPr>
            <a:r>
              <a:rPr lang="en-US" sz="2400" dirty="0"/>
              <a:t>Steel regains its original shape much better than rubber after the force is removed.</a:t>
            </a:r>
          </a:p>
        </p:txBody>
      </p:sp>
    </p:spTree>
    <p:extLst>
      <p:ext uri="{BB962C8B-B14F-4D97-AF65-F5344CB8AC3E}">
        <p14:creationId xmlns:p14="http://schemas.microsoft.com/office/powerpoint/2010/main" val="355572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dirty="0"/>
              <a:t>Elasticity, Continued</a:t>
            </a:r>
          </a:p>
        </p:txBody>
      </p:sp>
      <p:sp>
        <p:nvSpPr>
          <p:cNvPr id="827395" name="Rectangle 3"/>
          <p:cNvSpPr>
            <a:spLocks noGrp="1" noChangeArrowheads="1"/>
          </p:cNvSpPr>
          <p:nvPr>
            <p:ph idx="1"/>
          </p:nvPr>
        </p:nvSpPr>
        <p:spPr>
          <a:xfrm>
            <a:off x="365125" y="1957255"/>
            <a:ext cx="8229600" cy="944870"/>
          </a:xfrm>
        </p:spPr>
        <p:txBody>
          <a:bodyPr/>
          <a:lstStyle/>
          <a:p>
            <a:r>
              <a:rPr lang="en-US" b="1" dirty="0"/>
              <a:t>Hooke</a:t>
            </a:r>
            <a:r>
              <a:rPr lang="fr-FR" altLang="ja-JP" b="1" dirty="0"/>
              <a:t>'</a:t>
            </a:r>
            <a:r>
              <a:rPr lang="en-US" b="1" dirty="0"/>
              <a:t>s law</a:t>
            </a:r>
            <a:r>
              <a:rPr lang="en-US" dirty="0"/>
              <a:t>: The extension of a spring is directly proportional to the force applied to it.</a:t>
            </a:r>
          </a:p>
        </p:txBody>
      </p:sp>
      <p:sp>
        <p:nvSpPr>
          <p:cNvPr id="2" name="Text Placeholder 1"/>
          <p:cNvSpPr>
            <a:spLocks noGrp="1"/>
          </p:cNvSpPr>
          <p:nvPr>
            <p:ph type="body" sz="quarter" idx="10"/>
          </p:nvPr>
        </p:nvSpPr>
        <p:spPr>
          <a:xfrm>
            <a:off x="2427849" y="2902124"/>
            <a:ext cx="5118875" cy="586607"/>
          </a:xfrm>
        </p:spPr>
        <p:txBody>
          <a:bodyPr/>
          <a:lstStyle/>
          <a:p>
            <a:pPr marL="0" indent="0">
              <a:buNone/>
            </a:pPr>
            <a:r>
              <a:rPr lang="en-US" dirty="0"/>
              <a:t>Force ~ extension or </a:t>
            </a:r>
            <a:r>
              <a:rPr lang="en-US" i="1" dirty="0"/>
              <a:t>F</a:t>
            </a:r>
            <a:r>
              <a:rPr lang="en-US" dirty="0"/>
              <a:t> ~ </a:t>
            </a:r>
            <a:r>
              <a:rPr lang="el-GR" dirty="0">
                <a:sym typeface="Symbol" charset="0"/>
              </a:rPr>
              <a:t>Δ</a:t>
            </a:r>
            <a:r>
              <a:rPr lang="en-US" i="1" dirty="0">
                <a:sym typeface="Symbol" charset="0"/>
              </a:rPr>
              <a:t>x</a:t>
            </a:r>
            <a:endParaRPr lang="en-US" i="1" dirty="0"/>
          </a:p>
        </p:txBody>
      </p:sp>
      <p:pic>
        <p:nvPicPr>
          <p:cNvPr id="11" name="Picture 10" descr="Figure illustrating five stages of a stretched spring shown one after the other. The stretch of the string is directly proportional to the applied force. If the weight is doubled, the spring stretches twice as much. If the weight is tripled, the spring stretches thrice as much. If the weight is four times more, the spring stretches four times more. If the weight is five times more, the spring stretches five times more."/>
          <p:cNvPicPr>
            <a:picLocks noChangeAspect="1"/>
          </p:cNvPicPr>
          <p:nvPr/>
        </p:nvPicPr>
        <p:blipFill rotWithShape="1">
          <a:blip r:embed="rId3">
            <a:extLst>
              <a:ext uri="{28A0092B-C50C-407E-A947-70E740481C1C}">
                <a14:useLocalDpi xmlns:a14="http://schemas.microsoft.com/office/drawing/2010/main" val="0"/>
              </a:ext>
            </a:extLst>
          </a:blip>
          <a:srcRect b="4156"/>
          <a:stretch/>
        </p:blipFill>
        <p:spPr>
          <a:xfrm>
            <a:off x="1588132" y="3562133"/>
            <a:ext cx="5958593" cy="2970851"/>
          </a:xfrm>
          <a:prstGeom prst="rect">
            <a:avLst/>
          </a:prstGeom>
        </p:spPr>
      </p:pic>
    </p:spTree>
    <p:extLst>
      <p:ext uri="{BB962C8B-B14F-4D97-AF65-F5344CB8AC3E}">
        <p14:creationId xmlns:p14="http://schemas.microsoft.com/office/powerpoint/2010/main" val="227040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b="1" dirty="0"/>
              <a:t>Elastic limit- </a:t>
            </a:r>
            <a:r>
              <a:rPr lang="en-US" dirty="0"/>
              <a:t>the distance beyond which permanent distortion occurs</a:t>
            </a:r>
          </a:p>
          <a:p>
            <a:r>
              <a:rPr lang="en-US" dirty="0"/>
              <a:t>Hooke’s law holds as long as material hasn’t reached elastic limit</a:t>
            </a:r>
          </a:p>
        </p:txBody>
      </p:sp>
    </p:spTree>
    <p:extLst>
      <p:ext uri="{BB962C8B-B14F-4D97-AF65-F5344CB8AC3E}">
        <p14:creationId xmlns:p14="http://schemas.microsoft.com/office/powerpoint/2010/main" val="389819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8"/>
            <a:ext cx="9144000" cy="1077218"/>
          </a:xfrm>
        </p:spPr>
        <p:txBody>
          <a:bodyPr/>
          <a:lstStyle/>
          <a:p>
            <a:r>
              <a:rPr lang="en-US" dirty="0"/>
              <a:t>Elasticity</a:t>
            </a:r>
            <a:br>
              <a:rPr lang="en-US" dirty="0"/>
            </a:br>
            <a:r>
              <a:rPr lang="en-US" dirty="0"/>
              <a:t>CHECK YOUR NEIGHBOR, Continued</a:t>
            </a:r>
          </a:p>
        </p:txBody>
      </p:sp>
      <p:sp>
        <p:nvSpPr>
          <p:cNvPr id="830466" name="Rectangle 3"/>
          <p:cNvSpPr>
            <a:spLocks noGrp="1" noChangeArrowheads="1"/>
          </p:cNvSpPr>
          <p:nvPr>
            <p:ph idx="1"/>
          </p:nvPr>
        </p:nvSpPr>
        <p:spPr/>
        <p:txBody>
          <a:bodyPr/>
          <a:lstStyle/>
          <a:p>
            <a:pPr marL="0" indent="0">
              <a:spcAft>
                <a:spcPts val="4000"/>
              </a:spcAft>
              <a:buNone/>
            </a:pPr>
            <a:r>
              <a:rPr lang="en-US" dirty="0"/>
              <a:t>A 10-cm-long spring extends to 12 cm when a 1-kg load is suspended from it. What would be its length if a 3-kg load were suspended from it?</a:t>
            </a:r>
          </a:p>
          <a:p>
            <a:pPr marL="514350" indent="-514350">
              <a:buFont typeface="+mj-lt"/>
              <a:buAutoNum type="alphaUcPeriod"/>
            </a:pPr>
            <a:r>
              <a:rPr lang="en-US" dirty="0"/>
              <a:t>14 cm</a:t>
            </a:r>
          </a:p>
          <a:p>
            <a:pPr marL="514350" indent="-514350">
              <a:buFont typeface="+mj-lt"/>
              <a:buAutoNum type="alphaUcPeriod"/>
            </a:pPr>
            <a:r>
              <a:rPr lang="en-US" dirty="0"/>
              <a:t>16 cm</a:t>
            </a:r>
          </a:p>
          <a:p>
            <a:pPr marL="514350" indent="-514350">
              <a:buFont typeface="+mj-lt"/>
              <a:buAutoNum type="alphaUcPeriod"/>
            </a:pPr>
            <a:r>
              <a:rPr lang="en-US" dirty="0"/>
              <a:t>20 cm</a:t>
            </a:r>
          </a:p>
          <a:p>
            <a:pPr marL="514350" indent="-514350">
              <a:buFont typeface="+mj-lt"/>
              <a:buAutoNum type="alphaUcPeriod"/>
            </a:pPr>
            <a:r>
              <a:rPr lang="en-US" dirty="0"/>
              <a:t>24 cm</a:t>
            </a:r>
          </a:p>
        </p:txBody>
      </p:sp>
    </p:spTree>
    <p:extLst>
      <p:ext uri="{BB962C8B-B14F-4D97-AF65-F5344CB8AC3E}">
        <p14:creationId xmlns:p14="http://schemas.microsoft.com/office/powerpoint/2010/main" val="213115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7"/>
            <a:ext cx="9144000" cy="1077218"/>
          </a:xfrm>
        </p:spPr>
        <p:txBody>
          <a:bodyPr/>
          <a:lstStyle/>
          <a:p>
            <a:r>
              <a:rPr lang="en-US" dirty="0"/>
              <a:t>Elasticity</a:t>
            </a:r>
            <a:br>
              <a:rPr lang="en-US" dirty="0"/>
            </a:br>
            <a:r>
              <a:rPr lang="en-US" dirty="0"/>
              <a:t>CHECK YOUR ANSWER, Continued</a:t>
            </a:r>
          </a:p>
        </p:txBody>
      </p:sp>
      <p:sp>
        <p:nvSpPr>
          <p:cNvPr id="830466" name="Rectangle 3"/>
          <p:cNvSpPr>
            <a:spLocks noGrp="1" noChangeArrowheads="1"/>
          </p:cNvSpPr>
          <p:nvPr>
            <p:ph idx="1"/>
          </p:nvPr>
        </p:nvSpPr>
        <p:spPr/>
        <p:txBody>
          <a:bodyPr/>
          <a:lstStyle/>
          <a:p>
            <a:pPr marL="0" indent="0">
              <a:spcAft>
                <a:spcPts val="4000"/>
              </a:spcAft>
              <a:buNone/>
            </a:pPr>
            <a:r>
              <a:rPr lang="en-US" dirty="0"/>
              <a:t>A 10-cm-long spring extends to 12 cm when a 1-kg load is suspended from it. What would be its length if a 3-kg load were suspended from it?</a:t>
            </a:r>
          </a:p>
          <a:p>
            <a:pPr marL="514350" indent="-514350">
              <a:buFont typeface="+mj-lt"/>
              <a:buAutoNum type="alphaUcPeriod" startAt="2"/>
            </a:pPr>
            <a:r>
              <a:rPr lang="en-US" b="1" dirty="0"/>
              <a:t>16 cm</a:t>
            </a:r>
          </a:p>
        </p:txBody>
      </p:sp>
      <p:sp>
        <p:nvSpPr>
          <p:cNvPr id="3" name="Text Placeholder 2"/>
          <p:cNvSpPr>
            <a:spLocks noGrp="1"/>
          </p:cNvSpPr>
          <p:nvPr>
            <p:ph type="body" sz="quarter" idx="10"/>
          </p:nvPr>
        </p:nvSpPr>
        <p:spPr>
          <a:xfrm>
            <a:off x="3361585" y="3441853"/>
            <a:ext cx="4232275" cy="2645742"/>
          </a:xfrm>
        </p:spPr>
        <p:txBody>
          <a:bodyPr/>
          <a:lstStyle/>
          <a:p>
            <a:pPr marL="0" indent="0">
              <a:buNone/>
            </a:pPr>
            <a:r>
              <a:rPr lang="en-US" sz="2400" b="1" dirty="0"/>
              <a:t>Explanation:</a:t>
            </a:r>
          </a:p>
          <a:p>
            <a:pPr marL="0" indent="0">
              <a:buNone/>
            </a:pPr>
            <a:r>
              <a:rPr lang="en-US" sz="2400" dirty="0"/>
              <a:t>Extension ~ force</a:t>
            </a:r>
          </a:p>
          <a:p>
            <a:pPr marL="0" indent="0">
              <a:buNone/>
            </a:pPr>
            <a:r>
              <a:rPr lang="en-US" sz="2400" dirty="0"/>
              <a:t>When force is 1 kg weight,</a:t>
            </a:r>
          </a:p>
          <a:p>
            <a:pPr marL="0" indent="0">
              <a:buNone/>
              <a:tabLst>
                <a:tab pos="746125" algn="l"/>
              </a:tabLst>
            </a:pPr>
            <a:r>
              <a:rPr lang="en-US" sz="2400" dirty="0"/>
              <a:t>	extension is 2 cm.</a:t>
            </a:r>
          </a:p>
          <a:p>
            <a:pPr marL="0" indent="0">
              <a:buNone/>
            </a:pPr>
            <a:r>
              <a:rPr lang="en-US" sz="2400" dirty="0"/>
              <a:t>If force is 3 kg weight,</a:t>
            </a:r>
          </a:p>
          <a:p>
            <a:pPr marL="0" indent="0">
              <a:buNone/>
              <a:tabLst>
                <a:tab pos="746125" algn="l"/>
              </a:tabLst>
            </a:pPr>
            <a:r>
              <a:rPr lang="en-US" sz="2400" dirty="0"/>
              <a:t>	extension is</a:t>
            </a:r>
          </a:p>
        </p:txBody>
      </p:sp>
      <p:pic>
        <p:nvPicPr>
          <p:cNvPr id="2" name="Picture 1" descr="3 multiplied by 2 cm equals 6 cm"/>
          <p:cNvPicPr>
            <a:picLocks noChangeAspect="1"/>
          </p:cNvPicPr>
          <p:nvPr/>
        </p:nvPicPr>
        <p:blipFill>
          <a:blip r:embed="rId3"/>
          <a:stretch>
            <a:fillRect/>
          </a:stretch>
        </p:blipFill>
        <p:spPr>
          <a:xfrm>
            <a:off x="5871753" y="5700315"/>
            <a:ext cx="2266950" cy="323850"/>
          </a:xfrm>
          <a:prstGeom prst="rect">
            <a:avLst/>
          </a:prstGeom>
        </p:spPr>
      </p:pic>
      <p:sp>
        <p:nvSpPr>
          <p:cNvPr id="4" name="Text Placeholder 3"/>
          <p:cNvSpPr>
            <a:spLocks noGrp="1"/>
          </p:cNvSpPr>
          <p:nvPr>
            <p:ph type="body" sz="quarter" idx="11"/>
          </p:nvPr>
        </p:nvSpPr>
        <p:spPr>
          <a:xfrm>
            <a:off x="3355397" y="6080443"/>
            <a:ext cx="5083444" cy="587707"/>
          </a:xfrm>
        </p:spPr>
        <p:txBody>
          <a:bodyPr/>
          <a:lstStyle/>
          <a:p>
            <a:pPr marL="0" indent="0">
              <a:buNone/>
            </a:pPr>
            <a:r>
              <a:rPr lang="en-US" sz="2400" dirty="0"/>
              <a:t>So, length is 10 cm + 6 cm = 16 cm.</a:t>
            </a:r>
          </a:p>
        </p:txBody>
      </p:sp>
    </p:spTree>
    <p:extLst>
      <p:ext uri="{BB962C8B-B14F-4D97-AF65-F5344CB8AC3E}">
        <p14:creationId xmlns:p14="http://schemas.microsoft.com/office/powerpoint/2010/main" val="10333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dirty="0"/>
              <a:t>A 2 kg painting is hung form the end of a spring.  The spring stretches 10 cm. If a 4 kg painting is hung form the same spring, how much will the spring stretch? A 6kg painting?</a:t>
            </a:r>
          </a:p>
          <a:p>
            <a:r>
              <a:rPr lang="en-US" dirty="0"/>
              <a:t>Twice the mass, twice the stretch= 20 cm</a:t>
            </a:r>
          </a:p>
          <a:p>
            <a:r>
              <a:rPr lang="en-US" dirty="0"/>
              <a:t>3x mass= 3x stretch= 30 cm</a:t>
            </a:r>
          </a:p>
        </p:txBody>
      </p:sp>
    </p:spTree>
    <p:extLst>
      <p:ext uri="{BB962C8B-B14F-4D97-AF65-F5344CB8AC3E}">
        <p14:creationId xmlns:p14="http://schemas.microsoft.com/office/powerpoint/2010/main" val="42519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a:xfrm>
            <a:off x="365125" y="1331090"/>
            <a:ext cx="8229600" cy="5280080"/>
          </a:xfrm>
        </p:spPr>
        <p:txBody>
          <a:bodyPr/>
          <a:lstStyle/>
          <a:p>
            <a:r>
              <a:rPr lang="en-US" dirty="0"/>
              <a:t>If a force of 10 N stretches a spring 4 cm, how much stretch will occur fro an applied force of 15 N?</a:t>
            </a:r>
          </a:p>
          <a:p>
            <a:r>
              <a:rPr lang="en-US" dirty="0"/>
              <a:t>Use ratio and </a:t>
            </a:r>
            <a:r>
              <a:rPr lang="en-US" dirty="0" err="1"/>
              <a:t>propotion</a:t>
            </a:r>
            <a:r>
              <a:rPr lang="en-US" dirty="0"/>
              <a:t>, 10 N / 4cm= 15 / x cm N</a:t>
            </a:r>
          </a:p>
          <a:p>
            <a:r>
              <a:rPr lang="en-US" dirty="0"/>
              <a:t>X= 6 cm</a:t>
            </a:r>
          </a:p>
          <a:p>
            <a:endParaRPr lang="en-US" dirty="0"/>
          </a:p>
        </p:txBody>
      </p:sp>
    </p:spTree>
    <p:extLst>
      <p:ext uri="{BB962C8B-B14F-4D97-AF65-F5344CB8AC3E}">
        <p14:creationId xmlns:p14="http://schemas.microsoft.com/office/powerpoint/2010/main" val="374945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r>
              <a:rPr lang="en-US" dirty="0"/>
              <a:t>Tension and Compression</a:t>
            </a:r>
          </a:p>
        </p:txBody>
      </p:sp>
      <p:sp>
        <p:nvSpPr>
          <p:cNvPr id="814083" name="Rectangle 3"/>
          <p:cNvSpPr>
            <a:spLocks noGrp="1" noChangeArrowheads="1"/>
          </p:cNvSpPr>
          <p:nvPr>
            <p:ph idx="1"/>
          </p:nvPr>
        </p:nvSpPr>
        <p:spPr>
          <a:xfrm>
            <a:off x="365125" y="1957254"/>
            <a:ext cx="8229600" cy="2977721"/>
          </a:xfrm>
        </p:spPr>
        <p:txBody>
          <a:bodyPr/>
          <a:lstStyle/>
          <a:p>
            <a:r>
              <a:rPr lang="en-US" sz="2400" dirty="0"/>
              <a:t>When something is</a:t>
            </a:r>
          </a:p>
          <a:p>
            <a:pPr lvl="1"/>
            <a:r>
              <a:rPr lang="en-US" sz="2400" dirty="0"/>
              <a:t>pulled it is in </a:t>
            </a:r>
            <a:r>
              <a:rPr lang="en-US" sz="2400" b="1" dirty="0"/>
              <a:t>tension.</a:t>
            </a:r>
          </a:p>
          <a:p>
            <a:pPr lvl="1"/>
            <a:r>
              <a:rPr lang="en-US" sz="2400" dirty="0"/>
              <a:t>squashed it is in </a:t>
            </a:r>
            <a:r>
              <a:rPr lang="en-US" sz="2400" b="1" dirty="0"/>
              <a:t>compression.</a:t>
            </a:r>
          </a:p>
          <a:p>
            <a:r>
              <a:rPr lang="en-US" sz="2400" dirty="0"/>
              <a:t>When girder is as shown, it is under</a:t>
            </a:r>
          </a:p>
          <a:p>
            <a:pPr lvl="1"/>
            <a:r>
              <a:rPr lang="en-US" sz="2400" b="1" dirty="0"/>
              <a:t>tension</a:t>
            </a:r>
            <a:r>
              <a:rPr lang="en-US" sz="2400" dirty="0"/>
              <a:t> on the upper side.</a:t>
            </a:r>
          </a:p>
          <a:p>
            <a:pPr lvl="1"/>
            <a:r>
              <a:rPr lang="en-US" sz="2400" b="1" dirty="0"/>
              <a:t>compression</a:t>
            </a:r>
            <a:r>
              <a:rPr lang="en-US" sz="2400" dirty="0"/>
              <a:t> on the lower side.</a:t>
            </a:r>
          </a:p>
        </p:txBody>
      </p:sp>
      <p:pic>
        <p:nvPicPr>
          <p:cNvPr id="14" name="Picture 13" descr="Figure illustrating a horizontal beam supported at one end and sinking downwards at the other end due to the load's own weight. The top part of the beam is shown stretched and the bottom part is shown compressed."/>
          <p:cNvPicPr>
            <a:picLocks noChangeAspect="1"/>
          </p:cNvPicPr>
          <p:nvPr/>
        </p:nvPicPr>
        <p:blipFill rotWithShape="1">
          <a:blip r:embed="rId2">
            <a:extLst>
              <a:ext uri="{28A0092B-C50C-407E-A947-70E740481C1C}">
                <a14:useLocalDpi xmlns:a14="http://schemas.microsoft.com/office/drawing/2010/main" val="0"/>
              </a:ext>
            </a:extLst>
          </a:blip>
          <a:srcRect t="-1" b="6101"/>
          <a:stretch/>
        </p:blipFill>
        <p:spPr>
          <a:xfrm>
            <a:off x="1659057" y="4629696"/>
            <a:ext cx="5816743" cy="1935479"/>
          </a:xfrm>
          <a:prstGeom prst="rect">
            <a:avLst/>
          </a:prstGeom>
        </p:spPr>
      </p:pic>
    </p:spTree>
    <p:extLst>
      <p:ext uri="{BB962C8B-B14F-4D97-AF65-F5344CB8AC3E}">
        <p14:creationId xmlns:p14="http://schemas.microsoft.com/office/powerpoint/2010/main" val="30987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This lecture will help you understand:</a:t>
            </a:r>
          </a:p>
        </p:txBody>
      </p:sp>
      <p:sp>
        <p:nvSpPr>
          <p:cNvPr id="6147" name="Rectangle 3"/>
          <p:cNvSpPr>
            <a:spLocks noGrp="1" noChangeArrowheads="1"/>
          </p:cNvSpPr>
          <p:nvPr>
            <p:ph idx="1"/>
          </p:nvPr>
        </p:nvSpPr>
        <p:spPr/>
        <p:txBody>
          <a:bodyPr/>
          <a:lstStyle/>
          <a:p>
            <a:r>
              <a:rPr lang="en-US" dirty="0"/>
              <a:t>Crystal Structure</a:t>
            </a:r>
          </a:p>
          <a:p>
            <a:r>
              <a:rPr lang="en-US" dirty="0"/>
              <a:t>Density</a:t>
            </a:r>
          </a:p>
          <a:p>
            <a:r>
              <a:rPr lang="en-US" dirty="0"/>
              <a:t>Elasticity</a:t>
            </a:r>
          </a:p>
          <a:p>
            <a:r>
              <a:rPr lang="en-US" dirty="0"/>
              <a:t>Tension and Compression</a:t>
            </a:r>
          </a:p>
          <a:p>
            <a:r>
              <a:rPr lang="en-US" dirty="0"/>
              <a:t>Arches</a:t>
            </a:r>
          </a:p>
          <a:p>
            <a:r>
              <a:rPr lang="en-US" dirty="0"/>
              <a:t>Scaling</a:t>
            </a:r>
          </a:p>
        </p:txBody>
      </p:sp>
    </p:spTree>
    <p:extLst>
      <p:ext uri="{BB962C8B-B14F-4D97-AF65-F5344CB8AC3E}">
        <p14:creationId xmlns:p14="http://schemas.microsoft.com/office/powerpoint/2010/main" val="221147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r>
              <a:rPr lang="en-US" dirty="0"/>
              <a:t>Tension and Compression, Continued</a:t>
            </a:r>
          </a:p>
        </p:txBody>
      </p:sp>
      <p:sp>
        <p:nvSpPr>
          <p:cNvPr id="16" name="Content Placeholder 15"/>
          <p:cNvSpPr>
            <a:spLocks noGrp="1"/>
          </p:cNvSpPr>
          <p:nvPr>
            <p:ph idx="1"/>
          </p:nvPr>
        </p:nvSpPr>
        <p:spPr>
          <a:xfrm>
            <a:off x="365125" y="1957254"/>
            <a:ext cx="8229600" cy="2287047"/>
          </a:xfrm>
        </p:spPr>
        <p:txBody>
          <a:bodyPr/>
          <a:lstStyle/>
          <a:p>
            <a:r>
              <a:rPr lang="en-US" dirty="0"/>
              <a:t>When girder is as shown, it is under</a:t>
            </a:r>
          </a:p>
          <a:p>
            <a:pPr lvl="1"/>
            <a:r>
              <a:rPr lang="en-US" b="1" dirty="0"/>
              <a:t>tension</a:t>
            </a:r>
            <a:r>
              <a:rPr lang="en-US" dirty="0"/>
              <a:t> on the lower side.</a:t>
            </a:r>
          </a:p>
          <a:p>
            <a:pPr lvl="1"/>
            <a:r>
              <a:rPr lang="en-US" b="1" dirty="0"/>
              <a:t>compression</a:t>
            </a:r>
            <a:r>
              <a:rPr lang="en-US" dirty="0"/>
              <a:t> on the upper side.</a:t>
            </a:r>
          </a:p>
        </p:txBody>
      </p:sp>
      <p:pic>
        <p:nvPicPr>
          <p:cNvPr id="23" name="Picture 22" descr="Figure illustrating the horizontal beam supported at both ends and carries a load in its middle. The top part of the beam is compressed and the bottom part is stretched. A neutral layer exists along the middle portion of the thickness of the beam all along its length."/>
          <p:cNvPicPr>
            <a:picLocks noChangeAspect="1"/>
          </p:cNvPicPr>
          <p:nvPr/>
        </p:nvPicPr>
        <p:blipFill rotWithShape="1">
          <a:blip r:embed="rId2">
            <a:extLst>
              <a:ext uri="{28A0092B-C50C-407E-A947-70E740481C1C}">
                <a14:useLocalDpi xmlns:a14="http://schemas.microsoft.com/office/drawing/2010/main" val="0"/>
              </a:ext>
            </a:extLst>
          </a:blip>
          <a:srcRect b="6135"/>
          <a:stretch/>
        </p:blipFill>
        <p:spPr>
          <a:xfrm>
            <a:off x="585322" y="3760732"/>
            <a:ext cx="7964212" cy="2590768"/>
          </a:xfrm>
          <a:prstGeom prst="rect">
            <a:avLst/>
          </a:prstGeom>
        </p:spPr>
      </p:pic>
    </p:spTree>
    <p:extLst>
      <p:ext uri="{BB962C8B-B14F-4D97-AF65-F5344CB8AC3E}">
        <p14:creationId xmlns:p14="http://schemas.microsoft.com/office/powerpoint/2010/main" val="162988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r>
              <a:rPr lang="en-US" dirty="0"/>
              <a:t>Tension and Compression, Continued-1</a:t>
            </a:r>
          </a:p>
        </p:txBody>
      </p:sp>
      <p:sp>
        <p:nvSpPr>
          <p:cNvPr id="836611" name="Rectangle 3"/>
          <p:cNvSpPr>
            <a:spLocks noGrp="1" noChangeArrowheads="1"/>
          </p:cNvSpPr>
          <p:nvPr>
            <p:ph idx="1"/>
          </p:nvPr>
        </p:nvSpPr>
        <p:spPr>
          <a:xfrm>
            <a:off x="365125" y="1957254"/>
            <a:ext cx="5038274" cy="4653915"/>
          </a:xfrm>
        </p:spPr>
        <p:txBody>
          <a:bodyPr/>
          <a:lstStyle/>
          <a:p>
            <a:r>
              <a:rPr lang="en-US" sz="2400" dirty="0"/>
              <a:t>Often construction uses an </a:t>
            </a:r>
            <a:br>
              <a:rPr lang="en-US" sz="2400" dirty="0"/>
            </a:br>
            <a:r>
              <a:rPr lang="en-US" sz="2400" dirty="0"/>
              <a:t>I–beam, i.e., a beam with a cross-section shaped as letter </a:t>
            </a:r>
            <a:r>
              <a:rPr lang="en-US" sz="2400" b="1" dirty="0"/>
              <a:t>I.</a:t>
            </a:r>
          </a:p>
          <a:p>
            <a:r>
              <a:rPr lang="en-US" sz="2400" dirty="0"/>
              <a:t>When the beam is used as shown, the shape of the I-beam</a:t>
            </a:r>
          </a:p>
          <a:p>
            <a:pPr lvl="1"/>
            <a:r>
              <a:rPr lang="en-US" sz="2000" i="1" dirty="0"/>
              <a:t>maximizes</a:t>
            </a:r>
            <a:r>
              <a:rPr lang="en-US" sz="2000" dirty="0"/>
              <a:t> </a:t>
            </a:r>
            <a:r>
              <a:rPr lang="en-US" sz="2000" b="1" dirty="0"/>
              <a:t>strength</a:t>
            </a:r>
            <a:r>
              <a:rPr lang="en-US" sz="2000" dirty="0"/>
              <a:t> because the top (under tension) and bottom (under compression) have the </a:t>
            </a:r>
            <a:br>
              <a:rPr lang="en-US" sz="2000" dirty="0"/>
            </a:br>
            <a:r>
              <a:rPr lang="en-US" sz="2000" dirty="0"/>
              <a:t>most material.</a:t>
            </a:r>
          </a:p>
          <a:p>
            <a:pPr lvl="1"/>
            <a:r>
              <a:rPr lang="en-US" sz="2000" i="1" dirty="0"/>
              <a:t>minimizes</a:t>
            </a:r>
            <a:r>
              <a:rPr lang="en-US" sz="2000" dirty="0"/>
              <a:t> </a:t>
            </a:r>
            <a:r>
              <a:rPr lang="en-US" sz="2000" b="1" dirty="0"/>
              <a:t>weight</a:t>
            </a:r>
            <a:r>
              <a:rPr lang="en-US" sz="2000" dirty="0"/>
              <a:t> because the middle of the beam that is not </a:t>
            </a:r>
            <a:br>
              <a:rPr lang="en-US" sz="2000" dirty="0"/>
            </a:br>
            <a:r>
              <a:rPr lang="en-US" sz="2000" dirty="0"/>
              <a:t>under stress has the least </a:t>
            </a:r>
            <a:br>
              <a:rPr lang="en-US" sz="2000" dirty="0"/>
            </a:br>
            <a:r>
              <a:rPr lang="en-US" sz="2000" dirty="0"/>
              <a:t>material.</a:t>
            </a:r>
          </a:p>
        </p:txBody>
      </p:sp>
      <p:pic>
        <p:nvPicPr>
          <p:cNvPr id="13" name="Picture 12" descr="Figure illustrating an I-beam which is like a solid bar with some of the steel scooped out from its middle, where it is needed least. The beam is lighter, but it has nearly the same strength."/>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5919343" y="1786218"/>
            <a:ext cx="2368622" cy="2664700"/>
          </a:xfrm>
          <a:prstGeom prst="rect">
            <a:avLst/>
          </a:prstGeom>
        </p:spPr>
      </p:pic>
      <p:pic>
        <p:nvPicPr>
          <p:cNvPr id="11" name="Picture 10" descr="Figure illustrating a horizontal beam supported at one end and sinking downwards at the other end due to the load's own weight. The top part of the beam is shown stretched and the bottom part is shown compressed."/>
          <p:cNvPicPr>
            <a:picLocks noChangeAspect="1"/>
          </p:cNvPicPr>
          <p:nvPr/>
        </p:nvPicPr>
        <p:blipFill rotWithShape="1">
          <a:blip r:embed="rId3">
            <a:extLst>
              <a:ext uri="{28A0092B-C50C-407E-A947-70E740481C1C}">
                <a14:useLocalDpi xmlns:a14="http://schemas.microsoft.com/office/drawing/2010/main" val="0"/>
              </a:ext>
            </a:extLst>
          </a:blip>
          <a:srcRect t="-1" b="6101"/>
          <a:stretch/>
        </p:blipFill>
        <p:spPr>
          <a:xfrm>
            <a:off x="4837300" y="5008654"/>
            <a:ext cx="4199680" cy="1397413"/>
          </a:xfrm>
          <a:prstGeom prst="rect">
            <a:avLst/>
          </a:prstGeom>
        </p:spPr>
      </p:pic>
    </p:spTree>
    <p:extLst>
      <p:ext uri="{BB962C8B-B14F-4D97-AF65-F5344CB8AC3E}">
        <p14:creationId xmlns:p14="http://schemas.microsoft.com/office/powerpoint/2010/main" val="8170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5F7A3F-2A67-4B5C-912F-E6844580826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B55634A-84ED-4FD9-AD24-9DD0F1621C94}"/>
              </a:ext>
            </a:extLst>
          </p:cNvPr>
          <p:cNvPicPr>
            <a:picLocks noGrp="1" noChangeAspect="1"/>
          </p:cNvPicPr>
          <p:nvPr>
            <p:ph sz="half" idx="1"/>
          </p:nvPr>
        </p:nvPicPr>
        <p:blipFill>
          <a:blip r:embed="rId2"/>
          <a:stretch>
            <a:fillRect/>
          </a:stretch>
        </p:blipFill>
        <p:spPr>
          <a:xfrm>
            <a:off x="549275" y="2045616"/>
            <a:ext cx="3339929" cy="2627059"/>
          </a:xfrm>
          <a:prstGeom prst="rect">
            <a:avLst/>
          </a:prstGeom>
        </p:spPr>
      </p:pic>
      <p:sp>
        <p:nvSpPr>
          <p:cNvPr id="6" name="Content Placeholder 5">
            <a:extLst>
              <a:ext uri="{FF2B5EF4-FFF2-40B4-BE49-F238E27FC236}">
                <a16:creationId xmlns:a16="http://schemas.microsoft.com/office/drawing/2014/main" id="{CFB1728D-4081-426E-8D27-C7689372D95D}"/>
              </a:ext>
            </a:extLst>
          </p:cNvPr>
          <p:cNvSpPr>
            <a:spLocks noGrp="1"/>
          </p:cNvSpPr>
          <p:nvPr>
            <p:ph sz="half" idx="2"/>
          </p:nvPr>
        </p:nvSpPr>
        <p:spPr/>
        <p:txBody>
          <a:bodyPr/>
          <a:lstStyle/>
          <a:p>
            <a:r>
              <a:rPr lang="en-US" dirty="0"/>
              <a:t>Flanges have most stress</a:t>
            </a:r>
          </a:p>
          <a:p>
            <a:r>
              <a:rPr lang="en-US" dirty="0"/>
              <a:t>Neutral layer- region with no stress (usually in middle)</a:t>
            </a:r>
          </a:p>
          <a:p>
            <a:r>
              <a:rPr lang="en-US" dirty="0"/>
              <a:t>What materials make good beams?</a:t>
            </a:r>
          </a:p>
          <a:p>
            <a:pPr lvl="1"/>
            <a:r>
              <a:rPr lang="en-US" dirty="0"/>
              <a:t>Can return to original shape after stress</a:t>
            </a:r>
          </a:p>
        </p:txBody>
      </p:sp>
    </p:spTree>
    <p:extLst>
      <p:ext uri="{BB962C8B-B14F-4D97-AF65-F5344CB8AC3E}">
        <p14:creationId xmlns:p14="http://schemas.microsoft.com/office/powerpoint/2010/main" val="232600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7"/>
            <a:ext cx="9144000" cy="1016473"/>
          </a:xfrm>
        </p:spPr>
        <p:txBody>
          <a:bodyPr/>
          <a:lstStyle/>
          <a:p>
            <a:r>
              <a:rPr lang="en-US" dirty="0"/>
              <a:t>Tension and Compression</a:t>
            </a:r>
            <a:br>
              <a:rPr lang="en-US" dirty="0"/>
            </a:br>
            <a:r>
              <a:rPr lang="en-US" dirty="0"/>
              <a:t>CHECK YOUR NEIGHBOR </a:t>
            </a:r>
          </a:p>
        </p:txBody>
      </p:sp>
      <p:sp>
        <p:nvSpPr>
          <p:cNvPr id="838658" name="Rectangle 3"/>
          <p:cNvSpPr>
            <a:spLocks noGrp="1" noChangeArrowheads="1"/>
          </p:cNvSpPr>
          <p:nvPr>
            <p:ph idx="1"/>
          </p:nvPr>
        </p:nvSpPr>
        <p:spPr>
          <a:xfrm>
            <a:off x="365125" y="1957255"/>
            <a:ext cx="8229600" cy="4328042"/>
          </a:xfrm>
        </p:spPr>
        <p:txBody>
          <a:bodyPr/>
          <a:lstStyle/>
          <a:p>
            <a:pPr marL="0" indent="0">
              <a:spcAft>
                <a:spcPts val="4000"/>
              </a:spcAft>
              <a:buNone/>
            </a:pPr>
            <a:r>
              <a:rPr lang="en-US" dirty="0"/>
              <a:t>Suppose you drill a hole horizontally through a tree branch as shown. Where will the hole weaken the branch the least?</a:t>
            </a:r>
          </a:p>
          <a:p>
            <a:pPr marL="514350" indent="-514350">
              <a:buFont typeface="+mj-lt"/>
              <a:buAutoNum type="alphaUcPeriod"/>
            </a:pPr>
            <a:r>
              <a:rPr lang="en-US" dirty="0"/>
              <a:t>Near the top</a:t>
            </a:r>
          </a:p>
          <a:p>
            <a:pPr marL="514350" indent="-514350">
              <a:buFont typeface="+mj-lt"/>
              <a:buAutoNum type="alphaUcPeriod"/>
            </a:pPr>
            <a:r>
              <a:rPr lang="en-US" dirty="0"/>
              <a:t>Near the bottom</a:t>
            </a:r>
          </a:p>
          <a:p>
            <a:pPr marL="514350" indent="-514350">
              <a:buFont typeface="+mj-lt"/>
              <a:buAutoNum type="alphaUcPeriod"/>
            </a:pPr>
            <a:r>
              <a:rPr lang="en-US" dirty="0"/>
              <a:t>Near the middle</a:t>
            </a:r>
          </a:p>
          <a:p>
            <a:pPr marL="514350" indent="-514350">
              <a:buFont typeface="+mj-lt"/>
              <a:buAutoNum type="alphaUcPeriod"/>
            </a:pPr>
            <a:r>
              <a:rPr lang="en-US" dirty="0"/>
              <a:t>It does not matter.</a:t>
            </a:r>
          </a:p>
        </p:txBody>
      </p:sp>
      <p:pic>
        <p:nvPicPr>
          <p:cNvPr id="16" name="Picture 15" descr="Cartoon representation of a man standing under a tree and wondering something."/>
          <p:cNvPicPr>
            <a:picLocks noChangeAspect="1"/>
          </p:cNvPicPr>
          <p:nvPr/>
        </p:nvPicPr>
        <p:blipFill rotWithShape="1">
          <a:blip r:embed="rId3">
            <a:extLst>
              <a:ext uri="{28A0092B-C50C-407E-A947-70E740481C1C}">
                <a14:useLocalDpi xmlns:a14="http://schemas.microsoft.com/office/drawing/2010/main" val="0"/>
              </a:ext>
            </a:extLst>
          </a:blip>
          <a:srcRect b="3387"/>
          <a:stretch/>
        </p:blipFill>
        <p:spPr>
          <a:xfrm>
            <a:off x="3927404" y="3289389"/>
            <a:ext cx="5023437" cy="2995907"/>
          </a:xfrm>
          <a:prstGeom prst="rect">
            <a:avLst/>
          </a:prstGeom>
        </p:spPr>
      </p:pic>
    </p:spTree>
    <p:extLst>
      <p:ext uri="{BB962C8B-B14F-4D97-AF65-F5344CB8AC3E}">
        <p14:creationId xmlns:p14="http://schemas.microsoft.com/office/powerpoint/2010/main" val="306830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7"/>
            <a:ext cx="9144000" cy="1054235"/>
          </a:xfrm>
        </p:spPr>
        <p:txBody>
          <a:bodyPr/>
          <a:lstStyle/>
          <a:p>
            <a:r>
              <a:rPr lang="en-US" dirty="0"/>
              <a:t>Tension and Compression</a:t>
            </a:r>
            <a:br>
              <a:rPr lang="en-US" dirty="0"/>
            </a:br>
            <a:r>
              <a:rPr lang="en-US" dirty="0"/>
              <a:t>CHECK YOUR ANSWER</a:t>
            </a:r>
          </a:p>
        </p:txBody>
      </p:sp>
      <p:sp>
        <p:nvSpPr>
          <p:cNvPr id="838658" name="Rectangle 3"/>
          <p:cNvSpPr>
            <a:spLocks noGrp="1" noChangeArrowheads="1"/>
          </p:cNvSpPr>
          <p:nvPr>
            <p:ph idx="1"/>
          </p:nvPr>
        </p:nvSpPr>
        <p:spPr>
          <a:xfrm>
            <a:off x="365125" y="1957254"/>
            <a:ext cx="8229600" cy="2382271"/>
          </a:xfrm>
        </p:spPr>
        <p:txBody>
          <a:bodyPr/>
          <a:lstStyle/>
          <a:p>
            <a:pPr marL="0" indent="0">
              <a:spcAft>
                <a:spcPts val="4000"/>
              </a:spcAft>
              <a:buNone/>
            </a:pPr>
            <a:r>
              <a:rPr lang="en-US" dirty="0"/>
              <a:t>Suppose you drill a hole horizontally through a tree branch as shown. Where will the hole weaken the branch the least?</a:t>
            </a:r>
          </a:p>
          <a:p>
            <a:pPr marL="514350" indent="-514350">
              <a:buFont typeface="+mj-lt"/>
              <a:buAutoNum type="alphaUcPeriod" startAt="3"/>
            </a:pPr>
            <a:r>
              <a:rPr lang="en-US" b="1" dirty="0"/>
              <a:t>Near the middle</a:t>
            </a:r>
          </a:p>
        </p:txBody>
      </p:sp>
      <p:sp>
        <p:nvSpPr>
          <p:cNvPr id="3" name="Text Placeholder 2"/>
          <p:cNvSpPr>
            <a:spLocks noGrp="1"/>
          </p:cNvSpPr>
          <p:nvPr>
            <p:ph type="body" sz="quarter" idx="10"/>
          </p:nvPr>
        </p:nvSpPr>
        <p:spPr>
          <a:xfrm>
            <a:off x="4557235" y="3777156"/>
            <a:ext cx="4480110" cy="2926063"/>
          </a:xfrm>
        </p:spPr>
        <p:txBody>
          <a:bodyPr/>
          <a:lstStyle/>
          <a:p>
            <a:pPr marL="0" indent="0">
              <a:buNone/>
            </a:pPr>
            <a:r>
              <a:rPr lang="en-US" sz="2400" b="1" dirty="0"/>
              <a:t>Explanation:</a:t>
            </a:r>
          </a:p>
          <a:p>
            <a:pPr marL="0" indent="0">
              <a:buNone/>
            </a:pPr>
            <a:r>
              <a:rPr lang="en-US" sz="2400" dirty="0"/>
              <a:t>Both the top and bottom part are under stress (tension and compression, respectively).</a:t>
            </a:r>
          </a:p>
          <a:p>
            <a:pPr marL="0" indent="0">
              <a:buNone/>
            </a:pPr>
            <a:r>
              <a:rPr lang="en-US" sz="2400" dirty="0"/>
              <a:t>There is no stress in the middle, so making a hole there will not weaken the tree branch.</a:t>
            </a:r>
          </a:p>
        </p:txBody>
      </p:sp>
    </p:spTree>
    <p:extLst>
      <p:ext uri="{BB962C8B-B14F-4D97-AF65-F5344CB8AC3E}">
        <p14:creationId xmlns:p14="http://schemas.microsoft.com/office/powerpoint/2010/main" val="156979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r>
              <a:rPr lang="en-US" dirty="0"/>
              <a:t>Arches</a:t>
            </a:r>
          </a:p>
        </p:txBody>
      </p:sp>
      <p:sp>
        <p:nvSpPr>
          <p:cNvPr id="816131" name="Rectangle 3"/>
          <p:cNvSpPr>
            <a:spLocks noGrp="1" noChangeArrowheads="1"/>
          </p:cNvSpPr>
          <p:nvPr>
            <p:ph idx="1"/>
          </p:nvPr>
        </p:nvSpPr>
        <p:spPr>
          <a:xfrm>
            <a:off x="365124" y="1354238"/>
            <a:ext cx="5339083" cy="5256931"/>
          </a:xfrm>
        </p:spPr>
        <p:txBody>
          <a:bodyPr/>
          <a:lstStyle/>
          <a:p>
            <a:r>
              <a:rPr lang="en-US" sz="2400" dirty="0"/>
              <a:t>Roofs of some older buildings needed many supporting columns.</a:t>
            </a:r>
          </a:p>
          <a:p>
            <a:r>
              <a:rPr lang="en-US" sz="2400" dirty="0"/>
              <a:t>But with the discovery of arches, supporting columns were no longer needed.</a:t>
            </a:r>
          </a:p>
          <a:p>
            <a:pPr lvl="1"/>
            <a:r>
              <a:rPr lang="en-US" sz="2400" dirty="0"/>
              <a:t>Arches take advantage of the capacity of stone to withstand compression.</a:t>
            </a:r>
          </a:p>
          <a:p>
            <a:pPr lvl="1"/>
            <a:r>
              <a:rPr lang="en-US" sz="2400" dirty="0"/>
              <a:t>They use this ability of stone to increase the strength of the structure.</a:t>
            </a:r>
          </a:p>
        </p:txBody>
      </p:sp>
      <p:pic>
        <p:nvPicPr>
          <p:cNvPr id="16" name="Picture 15" descr="Photograph of the horizontal slabs of stone in the roof with many vertical columns supporting the roo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615" y="1100366"/>
            <a:ext cx="2909296" cy="1649496"/>
          </a:xfrm>
          <a:prstGeom prst="rect">
            <a:avLst/>
          </a:prstGeom>
        </p:spPr>
      </p:pic>
      <p:pic>
        <p:nvPicPr>
          <p:cNvPr id="17" name="Picture 16" descr="Photograph of common semicircular stone arches which have stood for centu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606" y="2772696"/>
            <a:ext cx="2910272" cy="3889897"/>
          </a:xfrm>
          <a:prstGeom prst="rect">
            <a:avLst/>
          </a:prstGeom>
        </p:spPr>
      </p:pic>
    </p:spTree>
    <p:extLst>
      <p:ext uri="{BB962C8B-B14F-4D97-AF65-F5344CB8AC3E}">
        <p14:creationId xmlns:p14="http://schemas.microsoft.com/office/powerpoint/2010/main" val="310396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a:buFontTx/>
              <a:buChar char="•"/>
            </a:pPr>
            <a:r>
              <a:rPr lang="en-US" sz="2400" b="1" dirty="0"/>
              <a:t>Objects break easily under tension than compression</a:t>
            </a:r>
          </a:p>
          <a:p>
            <a:pPr marL="342900" lvl="1">
              <a:buFontTx/>
              <a:buChar char="•"/>
            </a:pPr>
            <a:r>
              <a:rPr lang="en-US" sz="2400" b="1" dirty="0"/>
              <a:t>WHY?</a:t>
            </a:r>
            <a:endParaRPr lang="en-US" sz="2400" dirty="0"/>
          </a:p>
          <a:p>
            <a:r>
              <a:rPr lang="en-US" dirty="0"/>
              <a:t>Compression forces parts together</a:t>
            </a:r>
          </a:p>
          <a:p>
            <a:r>
              <a:rPr lang="en-US" dirty="0"/>
              <a:t>arch</a:t>
            </a:r>
          </a:p>
        </p:txBody>
      </p:sp>
    </p:spTree>
    <p:extLst>
      <p:ext uri="{BB962C8B-B14F-4D97-AF65-F5344CB8AC3E}">
        <p14:creationId xmlns:p14="http://schemas.microsoft.com/office/powerpoint/2010/main" val="2532809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en-US" dirty="0"/>
              <a:t>Arches, Continued</a:t>
            </a:r>
          </a:p>
        </p:txBody>
      </p:sp>
      <p:sp>
        <p:nvSpPr>
          <p:cNvPr id="842755" name="Rectangle 3"/>
          <p:cNvSpPr>
            <a:spLocks noGrp="1" noChangeArrowheads="1"/>
          </p:cNvSpPr>
          <p:nvPr>
            <p:ph idx="1"/>
          </p:nvPr>
        </p:nvSpPr>
        <p:spPr>
          <a:xfrm>
            <a:off x="365125" y="1957254"/>
            <a:ext cx="5238813" cy="4653915"/>
          </a:xfrm>
        </p:spPr>
        <p:txBody>
          <a:bodyPr/>
          <a:lstStyle/>
          <a:p>
            <a:r>
              <a:rPr lang="en-US" dirty="0"/>
              <a:t>If the arch is supporting only its own weight, then the proper shape is a </a:t>
            </a:r>
            <a:r>
              <a:rPr lang="en-US" b="1" dirty="0"/>
              <a:t>catenary</a:t>
            </a:r>
            <a:r>
              <a:rPr lang="en-US" dirty="0"/>
              <a:t> </a:t>
            </a:r>
            <a:br>
              <a:rPr lang="en-US" dirty="0"/>
            </a:br>
            <a:r>
              <a:rPr lang="en-US" dirty="0"/>
              <a:t>(e.g., Arch of St. Louis).</a:t>
            </a:r>
          </a:p>
          <a:p>
            <a:r>
              <a:rPr lang="en-US" dirty="0"/>
              <a:t>The catenary is also the natural shape of a chain that hangs between two points.</a:t>
            </a:r>
          </a:p>
          <a:p>
            <a:r>
              <a:rPr lang="en-US" dirty="0"/>
              <a:t>An arch rotated around is a </a:t>
            </a:r>
            <a:r>
              <a:rPr lang="en-US" b="1" dirty="0"/>
              <a:t>dome </a:t>
            </a:r>
            <a:r>
              <a:rPr lang="en-US" dirty="0"/>
              <a:t>(e.g., Jefferson monument).</a:t>
            </a:r>
          </a:p>
        </p:txBody>
      </p:sp>
      <p:pic>
        <p:nvPicPr>
          <p:cNvPr id="14" name="Picture 13" descr="Photograph of a boy holding a sagging chain. Both the curve of a sagging chain held by the boy and the Gateway arch in St. Louis are catenar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073" y="742471"/>
            <a:ext cx="2179330" cy="3094424"/>
          </a:xfrm>
          <a:prstGeom prst="rect">
            <a:avLst/>
          </a:prstGeom>
        </p:spPr>
      </p:pic>
      <p:pic>
        <p:nvPicPr>
          <p:cNvPr id="15" name="Picture 14" descr="Photograph of a modern dome with 3-dimensional catenaries covering vast areas without the interruption of colum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098" y="3866282"/>
            <a:ext cx="3291305" cy="2869342"/>
          </a:xfrm>
          <a:prstGeom prst="rect">
            <a:avLst/>
          </a:prstGeom>
        </p:spPr>
      </p:pic>
    </p:spTree>
    <p:extLst>
      <p:ext uri="{BB962C8B-B14F-4D97-AF65-F5344CB8AC3E}">
        <p14:creationId xmlns:p14="http://schemas.microsoft.com/office/powerpoint/2010/main" val="1253764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Why is it easier for chick to peck out of egg instead of peck in?</a:t>
            </a:r>
          </a:p>
          <a:p>
            <a:r>
              <a:rPr lang="en-US" dirty="0"/>
              <a:t>From outside have tension to overcome</a:t>
            </a:r>
          </a:p>
          <a:p>
            <a:r>
              <a:rPr lang="en-US" dirty="0"/>
              <a:t>From inside only weaker tension</a:t>
            </a:r>
          </a:p>
          <a:p>
            <a:r>
              <a:rPr lang="en-US" dirty="0"/>
              <a:t>Try crushing egg along long axis</a:t>
            </a:r>
          </a:p>
        </p:txBody>
      </p:sp>
    </p:spTree>
    <p:extLst>
      <p:ext uri="{BB962C8B-B14F-4D97-AF65-F5344CB8AC3E}">
        <p14:creationId xmlns:p14="http://schemas.microsoft.com/office/powerpoint/2010/main" val="16391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r>
              <a:rPr lang="en-US" dirty="0"/>
              <a:t>Scaling (</a:t>
            </a:r>
            <a:r>
              <a:rPr lang="en-US" dirty="0" err="1"/>
              <a:t>allometry</a:t>
            </a:r>
            <a:r>
              <a:rPr lang="en-US" dirty="0"/>
              <a:t>)</a:t>
            </a:r>
          </a:p>
        </p:txBody>
      </p:sp>
      <p:sp>
        <p:nvSpPr>
          <p:cNvPr id="815107" name="Rectangle 3"/>
          <p:cNvSpPr>
            <a:spLocks noGrp="1" noChangeArrowheads="1"/>
          </p:cNvSpPr>
          <p:nvPr>
            <p:ph idx="1"/>
          </p:nvPr>
        </p:nvSpPr>
        <p:spPr/>
        <p:txBody>
          <a:bodyPr/>
          <a:lstStyle/>
          <a:p>
            <a:r>
              <a:rPr lang="en-US" b="1" dirty="0"/>
              <a:t>Scaling</a:t>
            </a:r>
            <a:r>
              <a:rPr lang="en-US" dirty="0"/>
              <a:t> is the study of how the volume and shape (size) of any object affect the relationship of its </a:t>
            </a:r>
            <a:r>
              <a:rPr lang="en-US" i="1" dirty="0"/>
              <a:t>strength</a:t>
            </a:r>
            <a:r>
              <a:rPr lang="en-US" dirty="0"/>
              <a:t>, </a:t>
            </a:r>
            <a:r>
              <a:rPr lang="en-US" i="1" dirty="0"/>
              <a:t>weight</a:t>
            </a:r>
            <a:r>
              <a:rPr lang="en-US" dirty="0"/>
              <a:t>, and </a:t>
            </a:r>
            <a:r>
              <a:rPr lang="en-US" i="1" dirty="0"/>
              <a:t>surface</a:t>
            </a:r>
            <a:r>
              <a:rPr lang="en-US" dirty="0"/>
              <a:t> </a:t>
            </a:r>
            <a:r>
              <a:rPr lang="en-US" i="1" dirty="0"/>
              <a:t>area</a:t>
            </a:r>
            <a:r>
              <a:rPr lang="en-US" dirty="0"/>
              <a:t>.</a:t>
            </a:r>
          </a:p>
          <a:p>
            <a:pPr lvl="1"/>
            <a:r>
              <a:rPr lang="en-US" i="1" dirty="0"/>
              <a:t>Strength</a:t>
            </a:r>
            <a:r>
              <a:rPr lang="en-US" dirty="0"/>
              <a:t> is related to the area of the cross section (which is two-dimensional and is measured in </a:t>
            </a:r>
            <a:r>
              <a:rPr lang="en-US" i="1" dirty="0"/>
              <a:t>square</a:t>
            </a:r>
            <a:r>
              <a:rPr lang="en-US" dirty="0"/>
              <a:t> centimeters). </a:t>
            </a:r>
          </a:p>
          <a:p>
            <a:pPr lvl="1"/>
            <a:r>
              <a:rPr lang="en-US" i="1" dirty="0"/>
              <a:t>Weight</a:t>
            </a:r>
            <a:r>
              <a:rPr lang="en-US" dirty="0"/>
              <a:t> relates to volume (which is </a:t>
            </a:r>
            <a:br>
              <a:rPr lang="en-US" dirty="0"/>
            </a:br>
            <a:r>
              <a:rPr lang="en-US" dirty="0"/>
              <a:t>3-dimensional and is measured in </a:t>
            </a:r>
            <a:r>
              <a:rPr lang="en-US" i="1" dirty="0"/>
              <a:t>cubic</a:t>
            </a:r>
            <a:r>
              <a:rPr lang="en-US" dirty="0"/>
              <a:t> centimeters).</a:t>
            </a:r>
          </a:p>
        </p:txBody>
      </p:sp>
    </p:spTree>
    <p:extLst>
      <p:ext uri="{BB962C8B-B14F-4D97-AF65-F5344CB8AC3E}">
        <p14:creationId xmlns:p14="http://schemas.microsoft.com/office/powerpoint/2010/main" val="229821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r>
              <a:rPr lang="en-US" dirty="0"/>
              <a:t>Crystal Structure</a:t>
            </a:r>
          </a:p>
        </p:txBody>
      </p:sp>
      <p:sp>
        <p:nvSpPr>
          <p:cNvPr id="811011" name="Rectangle 3"/>
          <p:cNvSpPr>
            <a:spLocks noGrp="1" noChangeArrowheads="1"/>
          </p:cNvSpPr>
          <p:nvPr>
            <p:ph idx="1"/>
          </p:nvPr>
        </p:nvSpPr>
        <p:spPr>
          <a:xfrm>
            <a:off x="365125" y="1957254"/>
            <a:ext cx="5673313" cy="4653915"/>
          </a:xfrm>
        </p:spPr>
        <p:txBody>
          <a:bodyPr/>
          <a:lstStyle/>
          <a:p>
            <a:r>
              <a:rPr lang="en-US" dirty="0"/>
              <a:t>Metals, salts and most minerals made up of crystals</a:t>
            </a:r>
          </a:p>
          <a:p>
            <a:r>
              <a:rPr lang="en-US" dirty="0"/>
              <a:t>Crystal- atoms in a solid are arranged in a regular array </a:t>
            </a:r>
          </a:p>
          <a:p>
            <a:pPr lvl="1"/>
            <a:r>
              <a:rPr lang="en-US" dirty="0"/>
              <a:t>3-D lattice</a:t>
            </a:r>
          </a:p>
          <a:p>
            <a:r>
              <a:rPr lang="en-US" dirty="0"/>
              <a:t>If you shine an X-ray beam on a solid and it produces an X-ray diffraction pattern, this is evidence of the crystalline nature of the solid.</a:t>
            </a:r>
          </a:p>
        </p:txBody>
      </p:sp>
      <p:pic>
        <p:nvPicPr>
          <p:cNvPr id="14" name="Picture 13" descr="Photographs of X-ray determination of crystal structure. The common table salt, sodium chloride, is a product of X-ray diffraction. Rays from the X-ray tube are blocked by a lead screen except for a narrow beam that hits the salt crystal. The radiation that penetrates the crystal and reaches the photographic film creates the pattern shown. The white spots in the center is due to the main unscattered beam of X-rays. The size and arrangement of other spots result from the latticework structure of sodium and chlorine ions in the crystal. A crystal of sodium chloride produces the crystalline structure which has own unique X-ray diffraction picture."/>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6386239" y="1323127"/>
            <a:ext cx="2391674" cy="5358464"/>
          </a:xfrm>
          <a:prstGeom prst="rect">
            <a:avLst/>
          </a:prstGeom>
        </p:spPr>
      </p:pic>
    </p:spTree>
    <p:extLst>
      <p:ext uri="{BB962C8B-B14F-4D97-AF65-F5344CB8AC3E}">
        <p14:creationId xmlns:p14="http://schemas.microsoft.com/office/powerpoint/2010/main" val="384902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p:txBody>
          <a:bodyPr/>
          <a:lstStyle/>
          <a:p>
            <a:r>
              <a:rPr lang="en-US" dirty="0"/>
              <a:t>Scaling, Continued</a:t>
            </a:r>
          </a:p>
        </p:txBody>
      </p:sp>
      <p:sp>
        <p:nvSpPr>
          <p:cNvPr id="843779" name="Rectangle 3"/>
          <p:cNvSpPr>
            <a:spLocks noGrp="1" noChangeArrowheads="1"/>
          </p:cNvSpPr>
          <p:nvPr>
            <p:ph idx="1"/>
          </p:nvPr>
        </p:nvSpPr>
        <p:spPr>
          <a:xfrm>
            <a:off x="365125" y="1957255"/>
            <a:ext cx="8333091" cy="1820388"/>
          </a:xfrm>
        </p:spPr>
        <p:txBody>
          <a:bodyPr/>
          <a:lstStyle/>
          <a:p>
            <a:r>
              <a:rPr lang="en-US" sz="2400" dirty="0"/>
              <a:t>For increases in linear dimension,</a:t>
            </a:r>
          </a:p>
          <a:p>
            <a:pPr lvl="1"/>
            <a:r>
              <a:rPr lang="en-US" sz="2400" i="1" dirty="0"/>
              <a:t>cross-sectional area</a:t>
            </a:r>
            <a:r>
              <a:rPr lang="en-US" sz="2400" dirty="0"/>
              <a:t> and </a:t>
            </a:r>
            <a:r>
              <a:rPr lang="en-US" sz="2400" b="1" dirty="0"/>
              <a:t>strength</a:t>
            </a:r>
            <a:r>
              <a:rPr lang="en-US" sz="2400" dirty="0"/>
              <a:t> grow as the </a:t>
            </a:r>
            <a:r>
              <a:rPr lang="en-US" sz="2400" b="1" dirty="0"/>
              <a:t>square</a:t>
            </a:r>
            <a:r>
              <a:rPr lang="en-US" sz="2400" dirty="0"/>
              <a:t> of the increase. </a:t>
            </a:r>
          </a:p>
          <a:p>
            <a:pPr lvl="1"/>
            <a:r>
              <a:rPr lang="en-US" sz="2400" i="1" dirty="0"/>
              <a:t>volume</a:t>
            </a:r>
            <a:r>
              <a:rPr lang="en-US" sz="2400" dirty="0"/>
              <a:t> and </a:t>
            </a:r>
            <a:r>
              <a:rPr lang="en-US" sz="2400" b="1" dirty="0"/>
              <a:t>weight</a:t>
            </a:r>
            <a:r>
              <a:rPr lang="en-US" sz="2400" dirty="0"/>
              <a:t> grow as the </a:t>
            </a:r>
            <a:r>
              <a:rPr lang="en-US" sz="2400" b="1" dirty="0"/>
              <a:t>cube</a:t>
            </a:r>
            <a:r>
              <a:rPr lang="en-US" sz="2400" dirty="0"/>
              <a:t> of the increase.</a:t>
            </a:r>
          </a:p>
        </p:txBody>
      </p:sp>
      <p:pic>
        <p:nvPicPr>
          <p:cNvPr id="12" name="Picture 11" descr="Figure illustrating the linear dimensions of four objects that changes due to certain factors. The cross-sectional area changes as the square of this factor, and the volume (and hence the weight) changes as the cube of this factor. When the length of the side is 1 cm, cross-section area is 1 cm square, volume is 1 cm cube and mass is 1 g. When the length of side is 2 cm, the cross-section are is 4 cm square, volume is 8 cm cube and mass is 8g. When the length of side is 3 cm, cross-section area is 9 cm square, volume is 27 cm cube and mass is 27 g. When the length of side is 4 cm, cross-section area is 16 cm square, volume is 64 cm cube and mass is 64 g."/>
          <p:cNvPicPr>
            <a:picLocks noChangeAspect="1"/>
          </p:cNvPicPr>
          <p:nvPr/>
        </p:nvPicPr>
        <p:blipFill rotWithShape="1">
          <a:blip r:embed="rId2">
            <a:extLst>
              <a:ext uri="{28A0092B-C50C-407E-A947-70E740481C1C}">
                <a14:useLocalDpi xmlns:a14="http://schemas.microsoft.com/office/drawing/2010/main" val="0"/>
              </a:ext>
            </a:extLst>
          </a:blip>
          <a:srcRect b="3471"/>
          <a:stretch/>
        </p:blipFill>
        <p:spPr>
          <a:xfrm>
            <a:off x="2028414" y="3777642"/>
            <a:ext cx="5078030" cy="2952886"/>
          </a:xfrm>
          <a:prstGeom prst="rect">
            <a:avLst/>
          </a:prstGeom>
        </p:spPr>
      </p:pic>
    </p:spTree>
    <p:extLst>
      <p:ext uri="{BB962C8B-B14F-4D97-AF65-F5344CB8AC3E}">
        <p14:creationId xmlns:p14="http://schemas.microsoft.com/office/powerpoint/2010/main" val="1023245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Scaling, Continued-1</a:t>
            </a:r>
          </a:p>
        </p:txBody>
      </p:sp>
      <p:sp>
        <p:nvSpPr>
          <p:cNvPr id="17" name="Content Placeholder 16"/>
          <p:cNvSpPr>
            <a:spLocks noGrp="1"/>
          </p:cNvSpPr>
          <p:nvPr>
            <p:ph idx="1"/>
          </p:nvPr>
        </p:nvSpPr>
        <p:spPr>
          <a:xfrm>
            <a:off x="365125" y="1257316"/>
            <a:ext cx="8229600" cy="697251"/>
          </a:xfrm>
        </p:spPr>
        <p:txBody>
          <a:bodyPr/>
          <a:lstStyle/>
          <a:p>
            <a:pPr marL="0" indent="0" algn="ctr">
              <a:buNone/>
            </a:pPr>
            <a:r>
              <a:rPr lang="en-US" dirty="0"/>
              <a:t>So the surface area to volume ratio is</a:t>
            </a:r>
          </a:p>
        </p:txBody>
      </p:sp>
      <p:pic>
        <p:nvPicPr>
          <p:cNvPr id="4" name="Picture 3" descr="(Surface area divided by volume) ~ (size squared divided by size cubed) ~ (1 divided by size)"/>
          <p:cNvPicPr>
            <a:picLocks noChangeAspect="1"/>
          </p:cNvPicPr>
          <p:nvPr/>
        </p:nvPicPr>
        <p:blipFill>
          <a:blip r:embed="rId2"/>
          <a:stretch>
            <a:fillRect/>
          </a:stretch>
        </p:blipFill>
        <p:spPr>
          <a:xfrm>
            <a:off x="2550358" y="1858259"/>
            <a:ext cx="4105275" cy="847725"/>
          </a:xfrm>
          <a:prstGeom prst="rect">
            <a:avLst/>
          </a:prstGeom>
        </p:spPr>
      </p:pic>
      <p:sp>
        <p:nvSpPr>
          <p:cNvPr id="3" name="Text Placeholder 2"/>
          <p:cNvSpPr>
            <a:spLocks noGrp="1"/>
          </p:cNvSpPr>
          <p:nvPr>
            <p:ph type="body" sz="quarter" idx="10"/>
          </p:nvPr>
        </p:nvSpPr>
        <p:spPr>
          <a:xfrm>
            <a:off x="1471850" y="2799477"/>
            <a:ext cx="6261805" cy="512762"/>
          </a:xfrm>
        </p:spPr>
        <p:txBody>
          <a:bodyPr/>
          <a:lstStyle/>
          <a:p>
            <a:pPr marL="0" indent="0">
              <a:buNone/>
            </a:pPr>
            <a:r>
              <a:rPr lang="en-US" dirty="0"/>
              <a:t>Ratio decreases with increasing size.</a:t>
            </a:r>
          </a:p>
        </p:txBody>
      </p:sp>
      <p:pic>
        <p:nvPicPr>
          <p:cNvPr id="19" name="Picture 18" descr="Figure representing three objects with different sizes. As the size of an object increases, there is a greater increase in its volume that in its surface area; as a result, the ratio of surface area to volume decreases. The surface area of a 1 minus cm cube volume shown opened up is 6 cm square. The ratio of surface area divided by volume is 6 by 1. When the volume of a cube is 2 multiplied by 2 multiplied by 2 that is 8 cm cube, the surface area is 24 cm square. The ratio of surface area divided by volume is equal to 24 divided by 8 that is equal to 3 by 1. When the volume of a cube is 3 multiplied by 3 multiplied by 3 that is 27 cm cube, the surface area is 54 cm square. The ratio of surface area divided by volume is equal to 54 divided by 27 that is equal to 2 by 1."/>
          <p:cNvPicPr>
            <a:picLocks noChangeAspect="1"/>
          </p:cNvPicPr>
          <p:nvPr/>
        </p:nvPicPr>
        <p:blipFill rotWithShape="1">
          <a:blip r:embed="rId3">
            <a:extLst>
              <a:ext uri="{28A0092B-C50C-407E-A947-70E740481C1C}">
                <a14:useLocalDpi xmlns:a14="http://schemas.microsoft.com/office/drawing/2010/main" val="0"/>
              </a:ext>
            </a:extLst>
          </a:blip>
          <a:srcRect t="-1" b="3678"/>
          <a:stretch/>
        </p:blipFill>
        <p:spPr>
          <a:xfrm>
            <a:off x="1641114" y="3372976"/>
            <a:ext cx="5874910" cy="3216420"/>
          </a:xfrm>
          <a:prstGeom prst="rect">
            <a:avLst/>
          </a:prstGeom>
        </p:spPr>
      </p:pic>
    </p:spTree>
    <p:extLst>
      <p:ext uri="{BB962C8B-B14F-4D97-AF65-F5344CB8AC3E}">
        <p14:creationId xmlns:p14="http://schemas.microsoft.com/office/powerpoint/2010/main" val="238531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dirty="0"/>
              <a:t>Sphere- has the least surface area for a given volume</a:t>
            </a:r>
          </a:p>
        </p:txBody>
      </p:sp>
    </p:spTree>
    <p:extLst>
      <p:ext uri="{BB962C8B-B14F-4D97-AF65-F5344CB8AC3E}">
        <p14:creationId xmlns:p14="http://schemas.microsoft.com/office/powerpoint/2010/main" val="350451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Rule of Scaling</a:t>
            </a:r>
          </a:p>
        </p:txBody>
      </p:sp>
      <p:sp>
        <p:nvSpPr>
          <p:cNvPr id="7" name="Content Placeholder 6"/>
          <p:cNvSpPr>
            <a:spLocks noGrp="1"/>
          </p:cNvSpPr>
          <p:nvPr>
            <p:ph idx="1"/>
          </p:nvPr>
        </p:nvSpPr>
        <p:spPr/>
        <p:txBody>
          <a:bodyPr/>
          <a:lstStyle/>
          <a:p>
            <a:r>
              <a:rPr lang="en-US" dirty="0"/>
              <a:t>When a body is scaled up by factor of x, the surface area increase by x</a:t>
            </a:r>
            <a:r>
              <a:rPr lang="en-US" baseline="30000" dirty="0"/>
              <a:t>2</a:t>
            </a:r>
          </a:p>
          <a:p>
            <a:endParaRPr lang="en-US" baseline="30000" dirty="0"/>
          </a:p>
          <a:p>
            <a:r>
              <a:rPr lang="en-US" dirty="0"/>
              <a:t>When a body is scaled up by factor of x, the volume increases by x</a:t>
            </a:r>
            <a:r>
              <a:rPr lang="en-US" baseline="30000" dirty="0"/>
              <a:t>3</a:t>
            </a:r>
          </a:p>
        </p:txBody>
      </p:sp>
    </p:spTree>
    <p:extLst>
      <p:ext uri="{BB962C8B-B14F-4D97-AF65-F5344CB8AC3E}">
        <p14:creationId xmlns:p14="http://schemas.microsoft.com/office/powerpoint/2010/main" val="2617957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7"/>
            <a:ext cx="9144000" cy="1039721"/>
          </a:xfrm>
        </p:spPr>
        <p:txBody>
          <a:bodyPr/>
          <a:lstStyle/>
          <a:p>
            <a:r>
              <a:rPr lang="en-US" dirty="0"/>
              <a:t>Scaling</a:t>
            </a:r>
            <a:br>
              <a:rPr lang="en-US" dirty="0"/>
            </a:br>
            <a:r>
              <a:rPr lang="en-US" dirty="0"/>
              <a:t>CHECK YOUR NEIGHBOR </a:t>
            </a:r>
          </a:p>
        </p:txBody>
      </p:sp>
      <p:sp>
        <p:nvSpPr>
          <p:cNvPr id="3" name="Text Placeholder 2"/>
          <p:cNvSpPr>
            <a:spLocks noGrp="1"/>
          </p:cNvSpPr>
          <p:nvPr>
            <p:ph type="body" sz="quarter" idx="10"/>
          </p:nvPr>
        </p:nvSpPr>
        <p:spPr>
          <a:xfrm>
            <a:off x="366039" y="1957349"/>
            <a:ext cx="712303" cy="411776"/>
          </a:xfrm>
        </p:spPr>
        <p:txBody>
          <a:bodyPr/>
          <a:lstStyle/>
          <a:p>
            <a:pPr marL="0" indent="0">
              <a:buNone/>
            </a:pPr>
            <a:r>
              <a:rPr lang="en-US" dirty="0"/>
              <a:t>If a</a:t>
            </a:r>
          </a:p>
        </p:txBody>
      </p:sp>
      <p:pic>
        <p:nvPicPr>
          <p:cNvPr id="2" name="Picture 1" descr="1- cm cubed"/>
          <p:cNvPicPr>
            <a:picLocks noChangeAspect="1"/>
          </p:cNvPicPr>
          <p:nvPr/>
        </p:nvPicPr>
        <p:blipFill>
          <a:blip r:embed="rId3"/>
          <a:stretch>
            <a:fillRect/>
          </a:stretch>
        </p:blipFill>
        <p:spPr>
          <a:xfrm>
            <a:off x="1062844" y="1954898"/>
            <a:ext cx="942975" cy="447675"/>
          </a:xfrm>
          <a:prstGeom prst="rect">
            <a:avLst/>
          </a:prstGeom>
        </p:spPr>
      </p:pic>
      <p:sp>
        <p:nvSpPr>
          <p:cNvPr id="845826" name="Rectangle 3"/>
          <p:cNvSpPr>
            <a:spLocks noGrp="1" noChangeArrowheads="1"/>
          </p:cNvSpPr>
          <p:nvPr>
            <p:ph idx="1"/>
          </p:nvPr>
        </p:nvSpPr>
        <p:spPr>
          <a:xfrm>
            <a:off x="374748" y="1954898"/>
            <a:ext cx="8121377" cy="4011949"/>
          </a:xfrm>
        </p:spPr>
        <p:txBody>
          <a:bodyPr/>
          <a:lstStyle/>
          <a:p>
            <a:pPr marL="0" indent="1597025">
              <a:spcAft>
                <a:spcPts val="4000"/>
              </a:spcAft>
              <a:buNone/>
            </a:pPr>
            <a:r>
              <a:rPr lang="en-US" dirty="0"/>
              <a:t>cube is scaled up to a cube that is 10 cm long on each side, how does the surface area to volume ratio change?</a:t>
            </a:r>
          </a:p>
          <a:p>
            <a:pPr marL="514350" indent="-514350">
              <a:buFont typeface="+mj-lt"/>
              <a:buAutoNum type="alphaUcPeriod"/>
            </a:pPr>
            <a:r>
              <a:rPr lang="en-US" dirty="0"/>
              <a:t>1/100 of original</a:t>
            </a:r>
          </a:p>
          <a:p>
            <a:pPr marL="514350" indent="-514350">
              <a:buFont typeface="+mj-lt"/>
              <a:buAutoNum type="alphaUcPeriod"/>
            </a:pPr>
            <a:r>
              <a:rPr lang="en-US" dirty="0"/>
              <a:t>1/10 of original</a:t>
            </a:r>
          </a:p>
          <a:p>
            <a:pPr marL="514350" indent="-514350">
              <a:buFont typeface="+mj-lt"/>
              <a:buAutoNum type="alphaUcPeriod"/>
            </a:pPr>
            <a:r>
              <a:rPr lang="en-US" dirty="0"/>
              <a:t>10 times original</a:t>
            </a:r>
          </a:p>
          <a:p>
            <a:pPr marL="514350" indent="-514350">
              <a:buFont typeface="+mj-lt"/>
              <a:buAutoNum type="alphaUcPeriod"/>
            </a:pPr>
            <a:r>
              <a:rPr lang="en-US" dirty="0"/>
              <a:t>100 times original</a:t>
            </a:r>
          </a:p>
        </p:txBody>
      </p:sp>
      <p:pic>
        <p:nvPicPr>
          <p:cNvPr id="16" name="Picture 15" descr="Figure illustrating a 1 cm cube that scaled up to a cube 10 cm  long on each edge."/>
          <p:cNvPicPr>
            <a:picLocks noChangeAspect="1"/>
          </p:cNvPicPr>
          <p:nvPr/>
        </p:nvPicPr>
        <p:blipFill rotWithShape="1">
          <a:blip r:embed="rId4">
            <a:extLst>
              <a:ext uri="{28A0092B-C50C-407E-A947-70E740481C1C}">
                <a14:useLocalDpi xmlns:a14="http://schemas.microsoft.com/office/drawing/2010/main" val="0"/>
              </a:ext>
            </a:extLst>
          </a:blip>
          <a:srcRect b="2804"/>
          <a:stretch/>
        </p:blipFill>
        <p:spPr>
          <a:xfrm>
            <a:off x="4667202" y="3023054"/>
            <a:ext cx="3828923" cy="3749155"/>
          </a:xfrm>
          <a:prstGeom prst="rect">
            <a:avLst/>
          </a:prstGeom>
        </p:spPr>
      </p:pic>
    </p:spTree>
    <p:extLst>
      <p:ext uri="{BB962C8B-B14F-4D97-AF65-F5344CB8AC3E}">
        <p14:creationId xmlns:p14="http://schemas.microsoft.com/office/powerpoint/2010/main" val="3076884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8"/>
            <a:ext cx="9144000" cy="1195950"/>
          </a:xfrm>
        </p:spPr>
        <p:txBody>
          <a:bodyPr/>
          <a:lstStyle/>
          <a:p>
            <a:r>
              <a:rPr lang="en-US" dirty="0"/>
              <a:t>Scaling</a:t>
            </a:r>
            <a:br>
              <a:rPr lang="en-US" dirty="0"/>
            </a:br>
            <a:r>
              <a:rPr lang="en-US" dirty="0"/>
              <a:t>CHECK YOUR ANSWER</a:t>
            </a:r>
          </a:p>
        </p:txBody>
      </p:sp>
      <p:sp>
        <p:nvSpPr>
          <p:cNvPr id="3" name="Text Placeholder 2"/>
          <p:cNvSpPr>
            <a:spLocks noGrp="1"/>
          </p:cNvSpPr>
          <p:nvPr>
            <p:ph type="body" sz="quarter" idx="10"/>
          </p:nvPr>
        </p:nvSpPr>
        <p:spPr>
          <a:xfrm>
            <a:off x="357416" y="1946085"/>
            <a:ext cx="744134" cy="591715"/>
          </a:xfrm>
        </p:spPr>
        <p:txBody>
          <a:bodyPr/>
          <a:lstStyle/>
          <a:p>
            <a:pPr marL="0" indent="0">
              <a:buNone/>
            </a:pPr>
            <a:r>
              <a:rPr lang="en-US" dirty="0"/>
              <a:t>If a</a:t>
            </a:r>
          </a:p>
        </p:txBody>
      </p:sp>
      <p:pic>
        <p:nvPicPr>
          <p:cNvPr id="2" name="Picture 1" descr="1- cm cubed"/>
          <p:cNvPicPr>
            <a:picLocks noChangeAspect="1"/>
          </p:cNvPicPr>
          <p:nvPr/>
        </p:nvPicPr>
        <p:blipFill>
          <a:blip r:embed="rId3"/>
          <a:stretch>
            <a:fillRect/>
          </a:stretch>
        </p:blipFill>
        <p:spPr>
          <a:xfrm>
            <a:off x="1062845" y="1954898"/>
            <a:ext cx="942975" cy="447675"/>
          </a:xfrm>
          <a:prstGeom prst="rect">
            <a:avLst/>
          </a:prstGeom>
        </p:spPr>
      </p:pic>
      <p:sp>
        <p:nvSpPr>
          <p:cNvPr id="845826" name="Rectangle 3"/>
          <p:cNvSpPr>
            <a:spLocks noGrp="1" noChangeArrowheads="1"/>
          </p:cNvSpPr>
          <p:nvPr>
            <p:ph idx="1"/>
          </p:nvPr>
        </p:nvSpPr>
        <p:spPr>
          <a:xfrm>
            <a:off x="365125" y="1957255"/>
            <a:ext cx="7982462" cy="2397770"/>
          </a:xfrm>
        </p:spPr>
        <p:txBody>
          <a:bodyPr/>
          <a:lstStyle/>
          <a:p>
            <a:pPr marL="0" indent="1597025">
              <a:spcAft>
                <a:spcPts val="4000"/>
              </a:spcAft>
              <a:buNone/>
            </a:pPr>
            <a:r>
              <a:rPr lang="en-US" dirty="0"/>
              <a:t>cube is scaled up to a cube that is 10 cm long on each side, how does the surface area to volume ratio change?</a:t>
            </a:r>
          </a:p>
          <a:p>
            <a:pPr marL="514350" indent="-514350">
              <a:buFont typeface="+mj-lt"/>
              <a:buAutoNum type="alphaUcPeriod" startAt="2"/>
            </a:pPr>
            <a:r>
              <a:rPr lang="en-US" b="1" dirty="0"/>
              <a:t>1/10 of original</a:t>
            </a:r>
          </a:p>
        </p:txBody>
      </p:sp>
      <p:sp>
        <p:nvSpPr>
          <p:cNvPr id="4" name="Text Placeholder 3"/>
          <p:cNvSpPr>
            <a:spLocks noGrp="1"/>
          </p:cNvSpPr>
          <p:nvPr>
            <p:ph type="body" sz="quarter" idx="11"/>
          </p:nvPr>
        </p:nvSpPr>
        <p:spPr>
          <a:xfrm>
            <a:off x="4545267" y="3391383"/>
            <a:ext cx="4377193" cy="3349690"/>
          </a:xfrm>
        </p:spPr>
        <p:txBody>
          <a:bodyPr/>
          <a:lstStyle/>
          <a:p>
            <a:pPr marL="0" indent="0">
              <a:buNone/>
            </a:pPr>
            <a:r>
              <a:rPr lang="en-US" sz="2400" b="1" dirty="0"/>
              <a:t>Explanation:</a:t>
            </a:r>
          </a:p>
          <a:p>
            <a:pPr marL="0" indent="0">
              <a:buNone/>
            </a:pPr>
            <a:r>
              <a:rPr lang="en-US" sz="2400" dirty="0"/>
              <a:t>Surface area to volume ratio</a:t>
            </a:r>
            <a:br>
              <a:rPr lang="en-US" sz="2400" dirty="0"/>
            </a:br>
            <a:r>
              <a:rPr lang="en-US" sz="2400" dirty="0"/>
              <a:t>~ 1/size</a:t>
            </a:r>
          </a:p>
          <a:p>
            <a:pPr marL="0" indent="0">
              <a:buNone/>
            </a:pPr>
            <a:r>
              <a:rPr lang="en-US" sz="2400" dirty="0"/>
              <a:t>If the size of the cube is now 10 times original size, surface to volume ratio will be100/1000= 1/10 original.</a:t>
            </a:r>
          </a:p>
        </p:txBody>
      </p:sp>
    </p:spTree>
    <p:extLst>
      <p:ext uri="{BB962C8B-B14F-4D97-AF65-F5344CB8AC3E}">
        <p14:creationId xmlns:p14="http://schemas.microsoft.com/office/powerpoint/2010/main" val="70409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dirty="0"/>
              <a:t>1 cm cubed sugar cube scaled up by a factor of 10 has a volume of</a:t>
            </a:r>
          </a:p>
          <a:p>
            <a:r>
              <a:rPr lang="en-US" dirty="0"/>
              <a:t>=1000 cm</a:t>
            </a:r>
            <a:r>
              <a:rPr lang="en-US" baseline="30000" dirty="0"/>
              <a:t>3</a:t>
            </a:r>
          </a:p>
          <a:p>
            <a:r>
              <a:rPr lang="en-US" dirty="0"/>
              <a:t>1 cm cubed sugar cube scaled up by a factor of 10 has a surface are of</a:t>
            </a:r>
          </a:p>
          <a:p>
            <a:r>
              <a:rPr lang="en-US" dirty="0"/>
              <a:t>= 600 cm</a:t>
            </a:r>
            <a:r>
              <a:rPr lang="en-US" baseline="30000" dirty="0"/>
              <a:t>2</a:t>
            </a:r>
          </a:p>
          <a:p>
            <a:r>
              <a:rPr lang="en-US" dirty="0"/>
              <a:t>10x1= 10 cm</a:t>
            </a:r>
            <a:r>
              <a:rPr lang="en-US" baseline="30000" dirty="0"/>
              <a:t>2</a:t>
            </a:r>
            <a:r>
              <a:rPr lang="en-US" dirty="0"/>
              <a:t> </a:t>
            </a:r>
          </a:p>
          <a:p>
            <a:r>
              <a:rPr lang="en-US" dirty="0"/>
              <a:t>(10 cm</a:t>
            </a:r>
            <a:r>
              <a:rPr lang="en-US" baseline="30000" dirty="0"/>
              <a:t>2</a:t>
            </a:r>
            <a:r>
              <a:rPr lang="en-US" dirty="0"/>
              <a:t> )</a:t>
            </a:r>
            <a:r>
              <a:rPr lang="en-US" baseline="30000" dirty="0"/>
              <a:t>2</a:t>
            </a:r>
            <a:r>
              <a:rPr lang="en-US" dirty="0"/>
              <a:t> = 100 cm</a:t>
            </a:r>
            <a:r>
              <a:rPr lang="en-US" baseline="30000" dirty="0"/>
              <a:t>2</a:t>
            </a:r>
            <a:r>
              <a:rPr lang="en-US" dirty="0"/>
              <a:t> </a:t>
            </a:r>
          </a:p>
          <a:p>
            <a:r>
              <a:rPr lang="en-US" dirty="0"/>
              <a:t>x 6 sides for surface area</a:t>
            </a:r>
          </a:p>
          <a:p>
            <a:endParaRPr lang="en-US" baseline="30000" dirty="0"/>
          </a:p>
        </p:txBody>
      </p:sp>
    </p:spTree>
    <p:extLst>
      <p:ext uri="{BB962C8B-B14F-4D97-AF65-F5344CB8AC3E}">
        <p14:creationId xmlns:p14="http://schemas.microsoft.com/office/powerpoint/2010/main" val="35525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Scaling</a:t>
            </a:r>
          </a:p>
        </p:txBody>
      </p:sp>
      <p:sp>
        <p:nvSpPr>
          <p:cNvPr id="7" name="Content Placeholder 6"/>
          <p:cNvSpPr>
            <a:spLocks noGrp="1"/>
          </p:cNvSpPr>
          <p:nvPr>
            <p:ph idx="1"/>
          </p:nvPr>
        </p:nvSpPr>
        <p:spPr/>
        <p:txBody>
          <a:bodyPr/>
          <a:lstStyle/>
          <a:p>
            <a:r>
              <a:rPr lang="en-US" dirty="0"/>
              <a:t>A creature scaled up in size but keeping proportions</a:t>
            </a:r>
          </a:p>
          <a:p>
            <a:pPr lvl="1"/>
            <a:r>
              <a:rPr lang="en-US" dirty="0"/>
              <a:t>2x size = 4x as strong because cross sectional area of bones is 4x</a:t>
            </a:r>
          </a:p>
          <a:p>
            <a:pPr lvl="1"/>
            <a:r>
              <a:rPr lang="en-US" dirty="0"/>
              <a:t>Weight is 8x as big</a:t>
            </a:r>
          </a:p>
          <a:p>
            <a:pPr lvl="1"/>
            <a:r>
              <a:rPr lang="en-US" dirty="0"/>
              <a:t>4x as strong but 8x as big</a:t>
            </a:r>
          </a:p>
          <a:p>
            <a:pPr lvl="1"/>
            <a:r>
              <a:rPr lang="en-US" dirty="0"/>
              <a:t>Weaker relative to greater weight</a:t>
            </a:r>
          </a:p>
        </p:txBody>
      </p:sp>
    </p:spTree>
    <p:extLst>
      <p:ext uri="{BB962C8B-B14F-4D97-AF65-F5344CB8AC3E}">
        <p14:creationId xmlns:p14="http://schemas.microsoft.com/office/powerpoint/2010/main" val="2976069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dirty="0"/>
              <a:t>Which takes more caramel to cover, 100 kg of large apples or 100 kg of small apples?</a:t>
            </a:r>
          </a:p>
          <a:p>
            <a:pPr lvl="1"/>
            <a:r>
              <a:rPr lang="en-US" dirty="0"/>
              <a:t>100kg small apples</a:t>
            </a:r>
          </a:p>
          <a:p>
            <a:pPr lvl="1"/>
            <a:r>
              <a:rPr lang="en-US" dirty="0"/>
              <a:t>Large apples have less surface per kilogram</a:t>
            </a:r>
          </a:p>
          <a:p>
            <a:r>
              <a:rPr lang="en-US" dirty="0"/>
              <a:t>Which produces more peelings, 100 kg of small apples or 100 kg of large apples?</a:t>
            </a:r>
          </a:p>
          <a:p>
            <a:pPr lvl="1"/>
            <a:r>
              <a:rPr lang="en-US" dirty="0"/>
              <a:t>Small, more surface area</a:t>
            </a:r>
          </a:p>
        </p:txBody>
      </p:sp>
    </p:spTree>
    <p:extLst>
      <p:ext uri="{BB962C8B-B14F-4D97-AF65-F5344CB8AC3E}">
        <p14:creationId xmlns:p14="http://schemas.microsoft.com/office/powerpoint/2010/main" val="131140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Do you bake cupcakes with the same instructions as a cake? Why?</a:t>
            </a:r>
          </a:p>
          <a:p>
            <a:r>
              <a:rPr lang="en-US" dirty="0"/>
              <a:t>No, greater surface area</a:t>
            </a:r>
          </a:p>
          <a:p>
            <a:endParaRPr lang="en-US" dirty="0"/>
          </a:p>
        </p:txBody>
      </p:sp>
    </p:spTree>
    <p:extLst>
      <p:ext uri="{BB962C8B-B14F-4D97-AF65-F5344CB8AC3E}">
        <p14:creationId xmlns:p14="http://schemas.microsoft.com/office/powerpoint/2010/main" val="5260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a:t>Amorphous solids- </a:t>
            </a:r>
            <a:r>
              <a:rPr lang="en-US" dirty="0"/>
              <a:t>solids that do not have atoms arranged in a regular array </a:t>
            </a:r>
          </a:p>
          <a:p>
            <a:pPr lvl="1"/>
            <a:r>
              <a:rPr lang="en-US" dirty="0"/>
              <a:t>Wax, glass, rubber, plastic</a:t>
            </a:r>
          </a:p>
          <a:p>
            <a:pPr lvl="1"/>
            <a:r>
              <a:rPr lang="en-US"/>
              <a:t>Particles free </a:t>
            </a:r>
            <a:r>
              <a:rPr lang="en-US" dirty="0"/>
              <a:t>to “wander”</a:t>
            </a:r>
          </a:p>
          <a:p>
            <a:pPr lvl="1"/>
            <a:r>
              <a:rPr lang="en-US" dirty="0"/>
              <a:t>Gives elasticity</a:t>
            </a:r>
          </a:p>
        </p:txBody>
      </p:sp>
    </p:spTree>
    <p:extLst>
      <p:ext uri="{BB962C8B-B14F-4D97-AF65-F5344CB8AC3E}">
        <p14:creationId xmlns:p14="http://schemas.microsoft.com/office/powerpoint/2010/main" val="1447198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12 Homework</a:t>
            </a:r>
          </a:p>
        </p:txBody>
      </p:sp>
      <p:sp>
        <p:nvSpPr>
          <p:cNvPr id="3" name="Content Placeholder 2"/>
          <p:cNvSpPr>
            <a:spLocks noGrp="1"/>
          </p:cNvSpPr>
          <p:nvPr>
            <p:ph idx="1"/>
          </p:nvPr>
        </p:nvSpPr>
        <p:spPr/>
        <p:txBody>
          <a:bodyPr/>
          <a:lstStyle/>
          <a:p>
            <a:r>
              <a:rPr lang="en-US" dirty="0"/>
              <a:t>p. 241</a:t>
            </a:r>
          </a:p>
          <a:p>
            <a:r>
              <a:rPr lang="en-US"/>
              <a:t>#31,32,34,40,42,44-59,63,65,66,68-71,73,81</a:t>
            </a:r>
            <a:endParaRPr lang="en-US" dirty="0"/>
          </a:p>
        </p:txBody>
      </p:sp>
    </p:spTree>
    <p:extLst>
      <p:ext uri="{BB962C8B-B14F-4D97-AF65-F5344CB8AC3E}">
        <p14:creationId xmlns:p14="http://schemas.microsoft.com/office/powerpoint/2010/main" val="282846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lstStyle/>
          <a:p>
            <a:r>
              <a:rPr lang="en-US" dirty="0"/>
              <a:t>Crystal Structure, Continued</a:t>
            </a:r>
          </a:p>
        </p:txBody>
      </p:sp>
      <p:sp>
        <p:nvSpPr>
          <p:cNvPr id="817155" name="Rectangle 3"/>
          <p:cNvSpPr>
            <a:spLocks noGrp="1" noChangeArrowheads="1"/>
          </p:cNvSpPr>
          <p:nvPr>
            <p:ph idx="1"/>
          </p:nvPr>
        </p:nvSpPr>
        <p:spPr/>
        <p:txBody>
          <a:bodyPr/>
          <a:lstStyle/>
          <a:p>
            <a:r>
              <a:rPr lang="en-US" dirty="0"/>
              <a:t>Atomic structure determines shape.</a:t>
            </a:r>
          </a:p>
          <a:p>
            <a:r>
              <a:rPr lang="en-US" dirty="0"/>
              <a:t>Principle types of bonding in a solid:</a:t>
            </a:r>
          </a:p>
          <a:p>
            <a:pPr lvl="1"/>
            <a:r>
              <a:rPr lang="en-US" dirty="0"/>
              <a:t>Ionic </a:t>
            </a:r>
          </a:p>
          <a:p>
            <a:pPr lvl="1"/>
            <a:r>
              <a:rPr lang="en-US" dirty="0"/>
              <a:t>Covalent </a:t>
            </a:r>
          </a:p>
          <a:p>
            <a:pPr lvl="1"/>
            <a:r>
              <a:rPr lang="en-US" dirty="0"/>
              <a:t>Metallic </a:t>
            </a:r>
          </a:p>
          <a:p>
            <a:pPr lvl="1"/>
            <a:r>
              <a:rPr lang="en-US" dirty="0"/>
              <a:t>Van der Waals—the weakest</a:t>
            </a:r>
          </a:p>
          <a:p>
            <a:r>
              <a:rPr lang="en-US" dirty="0"/>
              <a:t>The properties of a solid are dependent upon the kind of bonds that exists between the atoms</a:t>
            </a:r>
          </a:p>
        </p:txBody>
      </p:sp>
    </p:spTree>
    <p:extLst>
      <p:ext uri="{BB962C8B-B14F-4D97-AF65-F5344CB8AC3E}">
        <p14:creationId xmlns:p14="http://schemas.microsoft.com/office/powerpoint/2010/main" val="226259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r>
              <a:rPr lang="en-US" dirty="0"/>
              <a:t>Density</a:t>
            </a:r>
          </a:p>
        </p:txBody>
      </p:sp>
      <p:sp>
        <p:nvSpPr>
          <p:cNvPr id="812035" name="Rectangle 3"/>
          <p:cNvSpPr>
            <a:spLocks noGrp="1" noChangeArrowheads="1"/>
          </p:cNvSpPr>
          <p:nvPr>
            <p:ph idx="1"/>
          </p:nvPr>
        </p:nvSpPr>
        <p:spPr>
          <a:xfrm>
            <a:off x="365125" y="1957255"/>
            <a:ext cx="8229600" cy="931162"/>
          </a:xfrm>
        </p:spPr>
        <p:txBody>
          <a:bodyPr/>
          <a:lstStyle/>
          <a:p>
            <a:r>
              <a:rPr lang="en-US" dirty="0"/>
              <a:t>Amount of mass per unit volume of a material.</a:t>
            </a:r>
          </a:p>
        </p:txBody>
      </p:sp>
      <p:pic>
        <p:nvPicPr>
          <p:cNvPr id="2" name="Picture 1" descr="Density equals mass divided by volume"/>
          <p:cNvPicPr>
            <a:picLocks noChangeAspect="1"/>
          </p:cNvPicPr>
          <p:nvPr/>
        </p:nvPicPr>
        <p:blipFill>
          <a:blip r:embed="rId2"/>
          <a:stretch>
            <a:fillRect/>
          </a:stretch>
        </p:blipFill>
        <p:spPr>
          <a:xfrm>
            <a:off x="2774929" y="2888416"/>
            <a:ext cx="2943225" cy="1019175"/>
          </a:xfrm>
          <a:prstGeom prst="rect">
            <a:avLst/>
          </a:prstGeom>
        </p:spPr>
      </p:pic>
      <p:sp>
        <p:nvSpPr>
          <p:cNvPr id="7" name="Text Placeholder 6"/>
          <p:cNvSpPr>
            <a:spLocks noGrp="1"/>
          </p:cNvSpPr>
          <p:nvPr>
            <p:ph type="body" sz="quarter" idx="10"/>
          </p:nvPr>
        </p:nvSpPr>
        <p:spPr>
          <a:xfrm>
            <a:off x="365125" y="4529150"/>
            <a:ext cx="3361314" cy="557213"/>
          </a:xfrm>
        </p:spPr>
        <p:txBody>
          <a:bodyPr/>
          <a:lstStyle/>
          <a:p>
            <a:r>
              <a:rPr lang="en-US" dirty="0"/>
              <a:t>Unit of density is</a:t>
            </a:r>
          </a:p>
        </p:txBody>
      </p:sp>
      <p:pic>
        <p:nvPicPr>
          <p:cNvPr id="3" name="Picture 2" descr="kg per m cubed"/>
          <p:cNvPicPr>
            <a:picLocks noChangeAspect="1"/>
          </p:cNvPicPr>
          <p:nvPr/>
        </p:nvPicPr>
        <p:blipFill>
          <a:blip r:embed="rId3"/>
          <a:stretch>
            <a:fillRect/>
          </a:stretch>
        </p:blipFill>
        <p:spPr>
          <a:xfrm>
            <a:off x="3477379" y="4474778"/>
            <a:ext cx="971550" cy="533400"/>
          </a:xfrm>
          <a:prstGeom prst="rect">
            <a:avLst/>
          </a:prstGeom>
        </p:spPr>
      </p:pic>
      <p:sp>
        <p:nvSpPr>
          <p:cNvPr id="8" name="Text Placeholder 7"/>
          <p:cNvSpPr>
            <a:spLocks noGrp="1"/>
          </p:cNvSpPr>
          <p:nvPr>
            <p:ph type="body" sz="quarter" idx="11"/>
          </p:nvPr>
        </p:nvSpPr>
        <p:spPr>
          <a:xfrm>
            <a:off x="4410354" y="4526910"/>
            <a:ext cx="2059894" cy="557213"/>
          </a:xfrm>
        </p:spPr>
        <p:txBody>
          <a:bodyPr/>
          <a:lstStyle/>
          <a:p>
            <a:pPr marL="0" indent="0">
              <a:buNone/>
            </a:pPr>
            <a:r>
              <a:rPr lang="en-US" dirty="0"/>
              <a:t>or g/cm</a:t>
            </a:r>
            <a:r>
              <a:rPr lang="en-US" baseline="30000" dirty="0"/>
              <a:t>3</a:t>
            </a:r>
            <a:r>
              <a:rPr lang="en-US" dirty="0"/>
              <a:t> </a:t>
            </a:r>
          </a:p>
        </p:txBody>
      </p:sp>
      <p:sp>
        <p:nvSpPr>
          <p:cNvPr id="9" name="Text Placeholder 8"/>
          <p:cNvSpPr>
            <a:spLocks noGrp="1"/>
          </p:cNvSpPr>
          <p:nvPr>
            <p:ph type="body" sz="quarter" idx="12"/>
          </p:nvPr>
        </p:nvSpPr>
        <p:spPr>
          <a:xfrm>
            <a:off x="370921" y="5042726"/>
            <a:ext cx="4093157" cy="1147152"/>
          </a:xfrm>
        </p:spPr>
        <p:txBody>
          <a:bodyPr/>
          <a:lstStyle/>
          <a:p>
            <a:r>
              <a:rPr lang="en-US" dirty="0"/>
              <a:t>Example:</a:t>
            </a:r>
          </a:p>
          <a:p>
            <a:pPr lvl="1"/>
            <a:r>
              <a:rPr lang="en-US" dirty="0"/>
              <a:t>Density of water is</a:t>
            </a:r>
          </a:p>
        </p:txBody>
      </p:sp>
      <p:pic>
        <p:nvPicPr>
          <p:cNvPr id="5" name="Picture 4" descr="1000 kg per m cubed"/>
          <p:cNvPicPr>
            <a:picLocks noChangeAspect="1"/>
          </p:cNvPicPr>
          <p:nvPr/>
        </p:nvPicPr>
        <p:blipFill>
          <a:blip r:embed="rId4"/>
          <a:stretch>
            <a:fillRect/>
          </a:stretch>
        </p:blipFill>
        <p:spPr>
          <a:xfrm>
            <a:off x="4251298" y="5496573"/>
            <a:ext cx="1819275" cy="514350"/>
          </a:xfrm>
          <a:prstGeom prst="rect">
            <a:avLst/>
          </a:prstGeom>
        </p:spPr>
      </p:pic>
      <p:sp>
        <p:nvSpPr>
          <p:cNvPr id="11" name="Text Placeholder 10"/>
          <p:cNvSpPr>
            <a:spLocks noGrp="1"/>
          </p:cNvSpPr>
          <p:nvPr>
            <p:ph type="body" sz="quarter" idx="13"/>
          </p:nvPr>
        </p:nvSpPr>
        <p:spPr>
          <a:xfrm>
            <a:off x="6178191" y="5547921"/>
            <a:ext cx="557373" cy="696912"/>
          </a:xfrm>
        </p:spPr>
        <p:txBody>
          <a:bodyPr/>
          <a:lstStyle/>
          <a:p>
            <a:pPr marL="0" indent="0">
              <a:buNone/>
            </a:pPr>
            <a:r>
              <a:rPr lang="en-US" dirty="0"/>
              <a:t>or</a:t>
            </a:r>
          </a:p>
        </p:txBody>
      </p:sp>
      <p:pic>
        <p:nvPicPr>
          <p:cNvPr id="6" name="Picture 5" descr="1 g per cm cubed"/>
          <p:cNvPicPr>
            <a:picLocks noChangeAspect="1"/>
          </p:cNvPicPr>
          <p:nvPr/>
        </p:nvPicPr>
        <p:blipFill>
          <a:blip r:embed="rId5"/>
          <a:stretch>
            <a:fillRect/>
          </a:stretch>
        </p:blipFill>
        <p:spPr>
          <a:xfrm>
            <a:off x="6676340" y="5512071"/>
            <a:ext cx="1314450" cy="514350"/>
          </a:xfrm>
          <a:prstGeom prst="rect">
            <a:avLst/>
          </a:prstGeom>
        </p:spPr>
      </p:pic>
    </p:spTree>
    <p:extLst>
      <p:ext uri="{BB962C8B-B14F-4D97-AF65-F5344CB8AC3E}">
        <p14:creationId xmlns:p14="http://schemas.microsoft.com/office/powerpoint/2010/main" val="202076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r>
              <a:rPr lang="en-US" dirty="0"/>
              <a:t>Density, Continued</a:t>
            </a:r>
          </a:p>
        </p:txBody>
      </p:sp>
      <p:sp>
        <p:nvSpPr>
          <p:cNvPr id="820227" name="Rectangle 3"/>
          <p:cNvSpPr>
            <a:spLocks noGrp="1" noChangeArrowheads="1"/>
          </p:cNvSpPr>
          <p:nvPr>
            <p:ph idx="1"/>
          </p:nvPr>
        </p:nvSpPr>
        <p:spPr>
          <a:xfrm>
            <a:off x="365125" y="1957255"/>
            <a:ext cx="8229600" cy="976448"/>
          </a:xfrm>
        </p:spPr>
        <p:txBody>
          <a:bodyPr/>
          <a:lstStyle/>
          <a:p>
            <a:r>
              <a:rPr lang="en-US" dirty="0"/>
              <a:t>Is also sometimes expressed as weight density.</a:t>
            </a:r>
          </a:p>
        </p:txBody>
      </p:sp>
      <p:pic>
        <p:nvPicPr>
          <p:cNvPr id="9" name="Picture 8" descr="Weight density equals weight divided by volume"/>
          <p:cNvPicPr>
            <a:picLocks noChangeAspect="1"/>
          </p:cNvPicPr>
          <p:nvPr/>
        </p:nvPicPr>
        <p:blipFill>
          <a:blip r:embed="rId2"/>
          <a:stretch>
            <a:fillRect/>
          </a:stretch>
        </p:blipFill>
        <p:spPr>
          <a:xfrm>
            <a:off x="2065235" y="2933702"/>
            <a:ext cx="4238625" cy="990600"/>
          </a:xfrm>
          <a:prstGeom prst="rect">
            <a:avLst/>
          </a:prstGeom>
        </p:spPr>
      </p:pic>
      <p:sp>
        <p:nvSpPr>
          <p:cNvPr id="4" name="Text Placeholder 3"/>
          <p:cNvSpPr>
            <a:spLocks noGrp="1"/>
          </p:cNvSpPr>
          <p:nvPr>
            <p:ph type="body" sz="quarter" idx="10"/>
          </p:nvPr>
        </p:nvSpPr>
        <p:spPr>
          <a:xfrm>
            <a:off x="365126" y="4528491"/>
            <a:ext cx="4377356" cy="506195"/>
          </a:xfrm>
        </p:spPr>
        <p:txBody>
          <a:bodyPr/>
          <a:lstStyle/>
          <a:p>
            <a:r>
              <a:rPr lang="en-US" dirty="0"/>
              <a:t>Unit of weight density is</a:t>
            </a:r>
          </a:p>
        </p:txBody>
      </p:sp>
      <p:pic>
        <p:nvPicPr>
          <p:cNvPr id="2" name="Picture 1" descr="N per m cubed"/>
          <p:cNvPicPr>
            <a:picLocks noChangeAspect="1"/>
          </p:cNvPicPr>
          <p:nvPr/>
        </p:nvPicPr>
        <p:blipFill>
          <a:blip r:embed="rId3"/>
          <a:stretch>
            <a:fillRect/>
          </a:stretch>
        </p:blipFill>
        <p:spPr>
          <a:xfrm>
            <a:off x="4621481" y="4481997"/>
            <a:ext cx="923925" cy="466725"/>
          </a:xfrm>
          <a:prstGeom prst="rect">
            <a:avLst/>
          </a:prstGeom>
        </p:spPr>
      </p:pic>
      <p:pic>
        <p:nvPicPr>
          <p:cNvPr id="3" name="Picture 2" descr="Weight density equals 9.8 m per s squared multiplied by density"/>
          <p:cNvPicPr>
            <a:picLocks noChangeAspect="1"/>
          </p:cNvPicPr>
          <p:nvPr/>
        </p:nvPicPr>
        <p:blipFill>
          <a:blip r:embed="rId4"/>
          <a:stretch>
            <a:fillRect/>
          </a:stretch>
        </p:blipFill>
        <p:spPr>
          <a:xfrm>
            <a:off x="1743976" y="5221482"/>
            <a:ext cx="5572125" cy="590550"/>
          </a:xfrm>
          <a:prstGeom prst="rect">
            <a:avLst/>
          </a:prstGeom>
        </p:spPr>
      </p:pic>
    </p:spTree>
    <p:extLst>
      <p:ext uri="{BB962C8B-B14F-4D97-AF65-F5344CB8AC3E}">
        <p14:creationId xmlns:p14="http://schemas.microsoft.com/office/powerpoint/2010/main" val="323710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lstStyle/>
          <a:p>
            <a:r>
              <a:rPr lang="en-US" dirty="0"/>
              <a:t>Density, Continued-1</a:t>
            </a:r>
          </a:p>
        </p:txBody>
      </p:sp>
      <p:sp>
        <p:nvSpPr>
          <p:cNvPr id="818179" name="Rectangle 3"/>
          <p:cNvSpPr>
            <a:spLocks noGrp="1" noChangeArrowheads="1"/>
          </p:cNvSpPr>
          <p:nvPr>
            <p:ph idx="1"/>
          </p:nvPr>
        </p:nvSpPr>
        <p:spPr>
          <a:xfrm>
            <a:off x="365125" y="1957255"/>
            <a:ext cx="8229600" cy="2614746"/>
          </a:xfrm>
        </p:spPr>
        <p:txBody>
          <a:bodyPr/>
          <a:lstStyle/>
          <a:p>
            <a:r>
              <a:rPr lang="en-US" dirty="0"/>
              <a:t>Density depends upon</a:t>
            </a:r>
          </a:p>
          <a:p>
            <a:pPr lvl="1"/>
            <a:r>
              <a:rPr lang="en-US" dirty="0"/>
              <a:t>mass of the atoms.</a:t>
            </a:r>
          </a:p>
          <a:p>
            <a:pPr lvl="1"/>
            <a:r>
              <a:rPr lang="en-US" dirty="0"/>
              <a:t>spacing between the atoms.</a:t>
            </a:r>
          </a:p>
          <a:p>
            <a:r>
              <a:rPr lang="en-US" dirty="0"/>
              <a:t>Density is a property of the material—it does not matter how much material you have.</a:t>
            </a:r>
          </a:p>
          <a:p>
            <a:r>
              <a:rPr lang="en-US" dirty="0"/>
              <a:t>Water density @ 4°C= 1 g/cm</a:t>
            </a:r>
            <a:r>
              <a:rPr lang="en-US" baseline="30000" dirty="0"/>
              <a:t>3</a:t>
            </a:r>
          </a:p>
          <a:p>
            <a:r>
              <a:rPr lang="en-US" baseline="30000" dirty="0"/>
              <a:t>Max density will be less at other </a:t>
            </a:r>
            <a:r>
              <a:rPr lang="en-US" baseline="30000" dirty="0" err="1"/>
              <a:t>temperarues</a:t>
            </a:r>
            <a:endParaRPr lang="en-US" baseline="30000" dirty="0"/>
          </a:p>
        </p:txBody>
      </p:sp>
    </p:spTree>
    <p:extLst>
      <p:ext uri="{BB962C8B-B14F-4D97-AF65-F5344CB8AC3E}">
        <p14:creationId xmlns:p14="http://schemas.microsoft.com/office/powerpoint/2010/main" val="170574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5125" y="1261642"/>
            <a:ext cx="8229600" cy="5349528"/>
          </a:xfrm>
        </p:spPr>
        <p:txBody>
          <a:bodyPr/>
          <a:lstStyle/>
          <a:p>
            <a:r>
              <a:rPr lang="en-US" dirty="0"/>
              <a:t>Which is more dense water or ice? Why?</a:t>
            </a:r>
          </a:p>
          <a:p>
            <a:r>
              <a:rPr lang="en-US" dirty="0"/>
              <a:t>Ice, it floats ( has pockets of air)</a:t>
            </a:r>
          </a:p>
          <a:p>
            <a:r>
              <a:rPr lang="en-US" dirty="0"/>
              <a:t>Which weighs more: a liter of ice or a liter of water?</a:t>
            </a:r>
          </a:p>
          <a:p>
            <a:r>
              <a:rPr lang="en-US" dirty="0"/>
              <a:t>Liter of water</a:t>
            </a:r>
          </a:p>
          <a:p>
            <a:r>
              <a:rPr lang="en-US" dirty="0"/>
              <a:t>Which has a greater density, 100 kg of lead or 1000 kg of aluminum?</a:t>
            </a:r>
          </a:p>
          <a:p>
            <a:r>
              <a:rPr lang="en-US" dirty="0"/>
              <a:t>lead</a:t>
            </a:r>
          </a:p>
          <a:p>
            <a:r>
              <a:rPr lang="en-US" dirty="0"/>
              <a:t>What is the density of 1000 kg of water?</a:t>
            </a:r>
          </a:p>
          <a:p>
            <a:r>
              <a:rPr lang="en-US" dirty="0"/>
              <a:t>1 g/cm</a:t>
            </a:r>
            <a:r>
              <a:rPr lang="en-US" baseline="30000" dirty="0"/>
              <a:t>3 remember amount doesn’t change density</a:t>
            </a:r>
          </a:p>
          <a:p>
            <a:endParaRPr lang="en-US" dirty="0"/>
          </a:p>
        </p:txBody>
      </p:sp>
    </p:spTree>
    <p:extLst>
      <p:ext uri="{BB962C8B-B14F-4D97-AF65-F5344CB8AC3E}">
        <p14:creationId xmlns:p14="http://schemas.microsoft.com/office/powerpoint/2010/main" val="37612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2407</TotalTime>
  <Words>1490</Words>
  <Application>Microsoft Office PowerPoint</Application>
  <PresentationFormat>On-screen Show (4:3)</PresentationFormat>
  <Paragraphs>217</Paragraphs>
  <Slides>40</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40</vt:i4>
      </vt:variant>
    </vt:vector>
  </HeadingPairs>
  <TitlesOfParts>
    <vt:vector size="42" baseType="lpstr">
      <vt:lpstr>Arial</vt:lpstr>
      <vt:lpstr>HA5Lect_template</vt:lpstr>
      <vt:lpstr>Chapter 12: Solids</vt:lpstr>
      <vt:lpstr>This lecture will help you understand:</vt:lpstr>
      <vt:lpstr>Crystal Structure</vt:lpstr>
      <vt:lpstr>PowerPoint Presentation</vt:lpstr>
      <vt:lpstr>Crystal Structure, Continued</vt:lpstr>
      <vt:lpstr>Density</vt:lpstr>
      <vt:lpstr>Density, Continued</vt:lpstr>
      <vt:lpstr>Density, Continued-1</vt:lpstr>
      <vt:lpstr>PowerPoint Presentation</vt:lpstr>
      <vt:lpstr>Elasticity</vt:lpstr>
      <vt:lpstr>Elasticity CHECK YOUR NEIGHBOR</vt:lpstr>
      <vt:lpstr>Elasticity CHECK YOUR ANSWER</vt:lpstr>
      <vt:lpstr>Elasticity, Continued</vt:lpstr>
      <vt:lpstr>PowerPoint Presentation</vt:lpstr>
      <vt:lpstr>Elasticity CHECK YOUR NEIGHBOR, Continued</vt:lpstr>
      <vt:lpstr>Elasticity CHECK YOUR ANSWER, Continued</vt:lpstr>
      <vt:lpstr>PowerPoint Presentation</vt:lpstr>
      <vt:lpstr>PowerPoint Presentation</vt:lpstr>
      <vt:lpstr>Tension and Compression</vt:lpstr>
      <vt:lpstr>Tension and Compression, Continued</vt:lpstr>
      <vt:lpstr>Tension and Compression, Continued-1</vt:lpstr>
      <vt:lpstr>PowerPoint Presentation</vt:lpstr>
      <vt:lpstr>Tension and Compression CHECK YOUR NEIGHBOR </vt:lpstr>
      <vt:lpstr>Tension and Compression CHECK YOUR ANSWER</vt:lpstr>
      <vt:lpstr>Arches</vt:lpstr>
      <vt:lpstr>PowerPoint Presentation</vt:lpstr>
      <vt:lpstr>Arches, Continued</vt:lpstr>
      <vt:lpstr>PowerPoint Presentation</vt:lpstr>
      <vt:lpstr>Scaling (allometry)</vt:lpstr>
      <vt:lpstr>Scaling, Continued</vt:lpstr>
      <vt:lpstr>Scaling, Continued-1</vt:lpstr>
      <vt:lpstr>PowerPoint Presentation</vt:lpstr>
      <vt:lpstr>Rule of Scaling</vt:lpstr>
      <vt:lpstr>Scaling CHECK YOUR NEIGHBOR </vt:lpstr>
      <vt:lpstr>Scaling CHECK YOUR ANSWER</vt:lpstr>
      <vt:lpstr>PowerPoint Presentation</vt:lpstr>
      <vt:lpstr>Scaling</vt:lpstr>
      <vt:lpstr>PowerPoint Presentation</vt:lpstr>
      <vt:lpstr>PowerPoint Presentation</vt:lpstr>
      <vt:lpstr>Chapter 12 Homework</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Solids</dc:title>
  <dc:creator>R U</dc:creator>
  <cp:lastModifiedBy>Angela Farmer</cp:lastModifiedBy>
  <cp:revision>178</cp:revision>
  <cp:lastPrinted>2014-04-15T11:34:01Z</cp:lastPrinted>
  <dcterms:created xsi:type="dcterms:W3CDTF">2007-09-26T05:29:17Z</dcterms:created>
  <dcterms:modified xsi:type="dcterms:W3CDTF">2019-11-22T14:55:56Z</dcterms:modified>
</cp:coreProperties>
</file>