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30E5-70F7-4416-A91E-714098786014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D3550-1A64-4107-85FA-CA8286E2C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172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30E5-70F7-4416-A91E-714098786014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D3550-1A64-4107-85FA-CA8286E2C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959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30E5-70F7-4416-A91E-714098786014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D3550-1A64-4107-85FA-CA8286E2C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033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30E5-70F7-4416-A91E-714098786014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D3550-1A64-4107-85FA-CA8286E2C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856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30E5-70F7-4416-A91E-714098786014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D3550-1A64-4107-85FA-CA8286E2C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873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30E5-70F7-4416-A91E-714098786014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D3550-1A64-4107-85FA-CA8286E2C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832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30E5-70F7-4416-A91E-714098786014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D3550-1A64-4107-85FA-CA8286E2C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265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30E5-70F7-4416-A91E-714098786014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D3550-1A64-4107-85FA-CA8286E2C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144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30E5-70F7-4416-A91E-714098786014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D3550-1A64-4107-85FA-CA8286E2C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957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30E5-70F7-4416-A91E-714098786014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D3550-1A64-4107-85FA-CA8286E2C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433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30E5-70F7-4416-A91E-714098786014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D3550-1A64-4107-85FA-CA8286E2C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970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C30E5-70F7-4416-A91E-714098786014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D3550-1A64-4107-85FA-CA8286E2C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475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Diffusion and Effusion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11-4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98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A sample of 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effuses though a porous container about 9 times faster than an unknown gas.  Estimate the molar mass of the gas.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Rate </a:t>
            </a:r>
            <a:r>
              <a:rPr lang="en-US" b="1" u="sng" dirty="0" smtClean="0"/>
              <a:t>H</a:t>
            </a:r>
            <a:r>
              <a:rPr lang="en-US" b="1" u="sng" baseline="-25000" dirty="0" smtClean="0"/>
              <a:t>2</a:t>
            </a:r>
            <a:r>
              <a:rPr lang="en-US" b="1" u="sng" dirty="0" smtClean="0"/>
              <a:t>             </a:t>
            </a:r>
            <a:r>
              <a:rPr lang="en-US" b="1" dirty="0" smtClean="0"/>
              <a:t>=</a:t>
            </a:r>
            <a:r>
              <a:rPr lang="en-US" b="1" dirty="0"/>
              <a:t>√</a:t>
            </a:r>
            <a:r>
              <a:rPr lang="en-US" b="1" u="sng" dirty="0" smtClean="0"/>
              <a:t>M</a:t>
            </a:r>
            <a:r>
              <a:rPr lang="en-US" b="1" baseline="-25000" dirty="0" smtClean="0"/>
              <a:t>UN</a:t>
            </a:r>
            <a:r>
              <a:rPr lang="en-US" b="1" dirty="0" smtClean="0"/>
              <a:t>= </a:t>
            </a:r>
            <a:r>
              <a:rPr lang="en-US" b="1" u="sng" dirty="0" smtClean="0"/>
              <a:t>√x g/</a:t>
            </a:r>
            <a:r>
              <a:rPr lang="en-US" b="1" u="sng" dirty="0" err="1" smtClean="0"/>
              <a:t>mol</a:t>
            </a:r>
            <a:r>
              <a:rPr lang="en-US" b="1" u="sng" dirty="0" smtClean="0"/>
              <a:t> </a:t>
            </a:r>
            <a:r>
              <a:rPr lang="en-US" b="1" dirty="0"/>
              <a:t>= </a:t>
            </a:r>
            <a:r>
              <a:rPr lang="en-US" b="1" dirty="0" smtClean="0"/>
              <a:t>   9</a:t>
            </a:r>
            <a:endParaRPr lang="en-US" b="1" dirty="0"/>
          </a:p>
          <a:p>
            <a:pPr>
              <a:buNone/>
            </a:pPr>
            <a:r>
              <a:rPr lang="en-US" b="1" dirty="0"/>
              <a:t> Rate </a:t>
            </a:r>
            <a:r>
              <a:rPr lang="en-US" b="1" dirty="0" smtClean="0"/>
              <a:t>unknown= </a:t>
            </a:r>
            <a:r>
              <a:rPr lang="en-US" b="1" dirty="0"/>
              <a:t>√</a:t>
            </a:r>
            <a:r>
              <a:rPr lang="en-US" b="1" baseline="-25000" dirty="0"/>
              <a:t> </a:t>
            </a:r>
            <a:r>
              <a:rPr lang="en-US" b="1" dirty="0" smtClean="0"/>
              <a:t>M</a:t>
            </a:r>
            <a:r>
              <a:rPr lang="en-US" b="1" baseline="-25000" dirty="0"/>
              <a:t>H</a:t>
            </a:r>
            <a:r>
              <a:rPr lang="en-US" b="1" baseline="-25000" dirty="0" smtClean="0"/>
              <a:t>2 </a:t>
            </a:r>
            <a:r>
              <a:rPr lang="en-US" b="1" dirty="0"/>
              <a:t>= </a:t>
            </a:r>
            <a:r>
              <a:rPr lang="en-US" b="1" dirty="0" smtClean="0"/>
              <a:t>√</a:t>
            </a:r>
            <a:r>
              <a:rPr lang="en-US" b="1" dirty="0"/>
              <a:t> </a:t>
            </a:r>
            <a:r>
              <a:rPr lang="en-US" b="1" dirty="0" smtClean="0"/>
              <a:t>2.02 g/</a:t>
            </a:r>
            <a:r>
              <a:rPr lang="en-US" b="1" dirty="0" err="1" smtClean="0"/>
              <a:t>mol</a:t>
            </a:r>
            <a:r>
              <a:rPr lang="en-US" b="1" dirty="0" smtClean="0"/>
              <a:t>  </a:t>
            </a:r>
          </a:p>
          <a:p>
            <a:pPr>
              <a:buNone/>
            </a:pPr>
            <a:r>
              <a:rPr lang="en-US" b="1" dirty="0" smtClean="0"/>
              <a:t>X= 164 g/</a:t>
            </a:r>
            <a:r>
              <a:rPr lang="en-US" b="1" dirty="0" err="1" smtClean="0"/>
              <a:t>mol</a:t>
            </a:r>
            <a:r>
              <a:rPr lang="en-US" b="1" dirty="0" smtClean="0"/>
              <a:t>   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67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If a molecule of Ne travels at an average of 400. m/s at a given temperature, estimate the average speed of a molecule of C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H</a:t>
            </a:r>
            <a:r>
              <a:rPr lang="en-US" sz="2800" baseline="-25000" dirty="0" smtClean="0"/>
              <a:t>10</a:t>
            </a:r>
            <a:r>
              <a:rPr lang="en-US" sz="2800" dirty="0" smtClean="0"/>
              <a:t>, at the same temp.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Rate of effusion A </a:t>
            </a:r>
            <a:r>
              <a:rPr lang="en-US" b="1" dirty="0"/>
              <a:t>= √</a:t>
            </a:r>
            <a:r>
              <a:rPr lang="en-US" b="1" u="sng" dirty="0"/>
              <a:t>M</a:t>
            </a:r>
            <a:r>
              <a:rPr lang="en-US" b="1" u="sng" baseline="-25000" dirty="0"/>
              <a:t>B</a:t>
            </a:r>
          </a:p>
          <a:p>
            <a:pPr>
              <a:buNone/>
            </a:pPr>
            <a:r>
              <a:rPr lang="en-US" b="1" dirty="0"/>
              <a:t>Rate of effusion B     √</a:t>
            </a:r>
            <a:r>
              <a:rPr lang="en-US" b="1" baseline="-25000" dirty="0"/>
              <a:t> </a:t>
            </a:r>
            <a:r>
              <a:rPr lang="en-US" b="1" dirty="0"/>
              <a:t>M</a:t>
            </a:r>
            <a:r>
              <a:rPr lang="en-US" b="1" baseline="-25000" dirty="0"/>
              <a:t>A</a:t>
            </a:r>
          </a:p>
          <a:p>
            <a:pPr>
              <a:buNone/>
            </a:pPr>
            <a:r>
              <a:rPr lang="en-US" b="1" u="sng" dirty="0"/>
              <a:t>Rate </a:t>
            </a:r>
            <a:r>
              <a:rPr lang="en-US" b="1" u="sng" dirty="0" smtClean="0"/>
              <a:t>Ne 400. m/s</a:t>
            </a:r>
            <a:r>
              <a:rPr lang="en-US" b="1" dirty="0" smtClean="0"/>
              <a:t>=        √</a:t>
            </a:r>
            <a:r>
              <a:rPr lang="en-US" b="1" u="sng" dirty="0" smtClean="0"/>
              <a:t>58.14 g/</a:t>
            </a:r>
            <a:r>
              <a:rPr lang="en-US" b="1" u="sng" dirty="0" err="1" smtClean="0"/>
              <a:t>mol</a:t>
            </a:r>
            <a:endParaRPr lang="en-US" b="1" u="sng" baseline="-25000" dirty="0"/>
          </a:p>
          <a:p>
            <a:pPr>
              <a:buNone/>
            </a:pPr>
            <a:r>
              <a:rPr lang="en-US" b="1" dirty="0"/>
              <a:t>Rate of effusion </a:t>
            </a:r>
            <a:r>
              <a:rPr lang="en-US" dirty="0"/>
              <a:t>C</a:t>
            </a:r>
            <a:r>
              <a:rPr lang="en-US" baseline="-25000" dirty="0"/>
              <a:t>4</a:t>
            </a:r>
            <a:r>
              <a:rPr lang="en-US" dirty="0"/>
              <a:t>H</a:t>
            </a:r>
            <a:r>
              <a:rPr lang="en-US" baseline="-25000" dirty="0"/>
              <a:t>10</a:t>
            </a:r>
            <a:r>
              <a:rPr lang="en-US" b="1" dirty="0" smtClean="0"/>
              <a:t>    </a:t>
            </a:r>
            <a:r>
              <a:rPr lang="en-US" b="1" dirty="0"/>
              <a:t>√</a:t>
            </a:r>
            <a:r>
              <a:rPr lang="en-US" b="1" baseline="-25000" dirty="0"/>
              <a:t> </a:t>
            </a:r>
            <a:r>
              <a:rPr lang="en-US" b="1" dirty="0" smtClean="0"/>
              <a:t>20.18 g/</a:t>
            </a:r>
            <a:r>
              <a:rPr lang="en-US" b="1" dirty="0" err="1" smtClean="0"/>
              <a:t>mol</a:t>
            </a:r>
            <a:r>
              <a:rPr lang="en-US" b="1" dirty="0" smtClean="0"/>
              <a:t> </a:t>
            </a:r>
          </a:p>
          <a:p>
            <a:pPr>
              <a:buNone/>
            </a:pPr>
            <a:endParaRPr lang="en-US" b="1" baseline="-25000" dirty="0"/>
          </a:p>
          <a:p>
            <a:r>
              <a:rPr lang="en-US" b="1" dirty="0"/>
              <a:t>Rate of effusion </a:t>
            </a:r>
            <a:r>
              <a:rPr lang="en-US" dirty="0" smtClean="0"/>
              <a:t>C</a:t>
            </a:r>
            <a:r>
              <a:rPr lang="en-US" baseline="-25000" dirty="0" smtClean="0"/>
              <a:t>4</a:t>
            </a:r>
            <a:r>
              <a:rPr lang="en-US" dirty="0" smtClean="0"/>
              <a:t>H</a:t>
            </a:r>
            <a:r>
              <a:rPr lang="en-US" baseline="-25000" dirty="0" smtClean="0"/>
              <a:t>10= </a:t>
            </a:r>
            <a:r>
              <a:rPr lang="en-US" dirty="0" smtClean="0"/>
              <a:t>236 m/s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69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11-4 Learning Targets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Apply Graham’s Law of Effusion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50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Diffuses</a:t>
            </a:r>
            <a:r>
              <a:rPr lang="en-US" dirty="0" smtClean="0"/>
              <a:t> rapidly-  gas spreads out spontaneously </a:t>
            </a:r>
          </a:p>
          <a:p>
            <a:pPr lvl="1"/>
            <a:r>
              <a:rPr lang="en-US" dirty="0" smtClean="0"/>
              <a:t>Rate depends on: speeds, diameters, attractive forces of particles</a:t>
            </a:r>
          </a:p>
          <a:p>
            <a:pPr lvl="1">
              <a:buNone/>
            </a:pPr>
            <a:r>
              <a:rPr lang="en-US" u="sng" dirty="0" smtClean="0"/>
              <a:t>Effusion</a:t>
            </a:r>
            <a:r>
              <a:rPr lang="en-US" dirty="0" smtClean="0"/>
              <a:t>- gas particles under pressure pass through a tiny opening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 smtClean="0"/>
              <a:t>-Tiny particle effuse faster</a:t>
            </a:r>
          </a:p>
          <a:p>
            <a:pPr lvl="1">
              <a:buNone/>
            </a:pPr>
            <a:r>
              <a:rPr lang="en-US" dirty="0" smtClean="0"/>
              <a:t>	Directly proportional to the velocities of the particles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870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Velocity of gases varies inversely with its mass</a:t>
            </a:r>
          </a:p>
          <a:p>
            <a:r>
              <a:rPr lang="en-US" dirty="0" smtClean="0"/>
              <a:t>Lighter molecules move faster than heavier molecules at the same temperature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82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Kinetic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KE= ½ mv</a:t>
            </a:r>
            <a:r>
              <a:rPr lang="en-US" baseline="30000" dirty="0" smtClean="0"/>
              <a:t>2</a:t>
            </a:r>
          </a:p>
          <a:p>
            <a:r>
              <a:rPr lang="en-US" dirty="0" smtClean="0"/>
              <a:t>For two different gas, A and B, at the same temperature</a:t>
            </a:r>
          </a:p>
          <a:p>
            <a:pPr>
              <a:buNone/>
            </a:pPr>
            <a:r>
              <a:rPr lang="en-US" dirty="0" smtClean="0"/>
              <a:t>½ M</a:t>
            </a:r>
            <a:r>
              <a:rPr lang="en-US" baseline="-25000" dirty="0" smtClean="0"/>
              <a:t>A</a:t>
            </a:r>
            <a:r>
              <a:rPr lang="en-US" dirty="0" smtClean="0"/>
              <a:t>V</a:t>
            </a:r>
            <a:r>
              <a:rPr lang="en-US" baseline="-25000" dirty="0" smtClean="0"/>
              <a:t>A</a:t>
            </a:r>
            <a:r>
              <a:rPr lang="en-US" baseline="30000" dirty="0" smtClean="0"/>
              <a:t>2</a:t>
            </a:r>
            <a:r>
              <a:rPr lang="en-US" dirty="0" smtClean="0"/>
              <a:t>= ½ M</a:t>
            </a:r>
            <a:r>
              <a:rPr lang="en-US" baseline="-25000" dirty="0" smtClean="0"/>
              <a:t>B</a:t>
            </a:r>
            <a:r>
              <a:rPr lang="en-US" dirty="0" smtClean="0"/>
              <a:t>V</a:t>
            </a:r>
            <a:r>
              <a:rPr lang="en-US" baseline="-25000" dirty="0" smtClean="0"/>
              <a:t>B</a:t>
            </a:r>
            <a:r>
              <a:rPr lang="en-US" baseline="30000" dirty="0" smtClean="0"/>
              <a:t>2</a:t>
            </a:r>
            <a:r>
              <a:rPr lang="en-US" dirty="0" smtClean="0"/>
              <a:t> so  M</a:t>
            </a:r>
            <a:r>
              <a:rPr lang="en-US" baseline="-25000" dirty="0" smtClean="0"/>
              <a:t>A</a:t>
            </a:r>
            <a:r>
              <a:rPr lang="en-US" dirty="0" smtClean="0"/>
              <a:t>V</a:t>
            </a:r>
            <a:r>
              <a:rPr lang="en-US" baseline="-25000" dirty="0" smtClean="0"/>
              <a:t>A</a:t>
            </a:r>
            <a:r>
              <a:rPr lang="en-US" baseline="30000" dirty="0" smtClean="0"/>
              <a:t>2</a:t>
            </a:r>
            <a:r>
              <a:rPr lang="en-US" dirty="0" smtClean="0"/>
              <a:t>=  M</a:t>
            </a:r>
            <a:r>
              <a:rPr lang="en-US" baseline="-25000" dirty="0" smtClean="0"/>
              <a:t>B</a:t>
            </a:r>
            <a:r>
              <a:rPr lang="en-US" dirty="0" smtClean="0"/>
              <a:t>V</a:t>
            </a:r>
            <a:r>
              <a:rPr lang="en-US" baseline="-25000" dirty="0" smtClean="0"/>
              <a:t>B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By rearranging, we get:</a:t>
            </a:r>
          </a:p>
          <a:p>
            <a:pPr>
              <a:buNone/>
            </a:pPr>
            <a:r>
              <a:rPr lang="en-US" u="sng" dirty="0" smtClean="0"/>
              <a:t>V</a:t>
            </a:r>
            <a:r>
              <a:rPr lang="en-US" u="sng" baseline="-25000" dirty="0" smtClean="0"/>
              <a:t>A</a:t>
            </a:r>
            <a:r>
              <a:rPr lang="en-US" u="sng" baseline="30000" dirty="0" smtClean="0"/>
              <a:t>2</a:t>
            </a:r>
            <a:r>
              <a:rPr lang="en-US" dirty="0" smtClean="0"/>
              <a:t> = </a:t>
            </a:r>
            <a:r>
              <a:rPr lang="en-US" u="sng" dirty="0" smtClean="0"/>
              <a:t>M</a:t>
            </a:r>
            <a:r>
              <a:rPr lang="en-US" u="sng" baseline="-25000" dirty="0" smtClean="0"/>
              <a:t>B</a:t>
            </a:r>
            <a:r>
              <a:rPr lang="en-US" dirty="0" smtClean="0"/>
              <a:t> and then </a:t>
            </a:r>
            <a:r>
              <a:rPr lang="en-US" u="sng" dirty="0" smtClean="0"/>
              <a:t>V</a:t>
            </a:r>
            <a:r>
              <a:rPr lang="en-US" u="sng" baseline="-25000" dirty="0" smtClean="0"/>
              <a:t>A</a:t>
            </a:r>
            <a:r>
              <a:rPr lang="en-US" dirty="0" smtClean="0"/>
              <a:t> = √</a:t>
            </a:r>
            <a:r>
              <a:rPr lang="en-US" u="sng" dirty="0" smtClean="0"/>
              <a:t>M</a:t>
            </a:r>
            <a:r>
              <a:rPr lang="en-US" u="sng" baseline="-25000" dirty="0" smtClean="0"/>
              <a:t>B</a:t>
            </a:r>
          </a:p>
          <a:p>
            <a:pPr>
              <a:buNone/>
            </a:pPr>
            <a:r>
              <a:rPr lang="en-US" u="sng" baseline="-25000" dirty="0" smtClean="0"/>
              <a:t> </a:t>
            </a:r>
            <a:r>
              <a:rPr lang="en-US" dirty="0" smtClean="0"/>
              <a:t>V</a:t>
            </a:r>
            <a:r>
              <a:rPr lang="en-US" baseline="-25000" dirty="0" smtClean="0"/>
              <a:t>B</a:t>
            </a:r>
            <a:r>
              <a:rPr lang="en-US" baseline="30000" dirty="0" smtClean="0"/>
              <a:t>2</a:t>
            </a:r>
            <a:r>
              <a:rPr lang="en-US" baseline="-25000" dirty="0" smtClean="0"/>
              <a:t>      </a:t>
            </a:r>
            <a:r>
              <a:rPr lang="en-US" dirty="0" smtClean="0"/>
              <a:t>M</a:t>
            </a:r>
            <a:r>
              <a:rPr lang="en-US" baseline="-25000" dirty="0" smtClean="0"/>
              <a:t>A                            </a:t>
            </a:r>
            <a:r>
              <a:rPr lang="en-US" dirty="0" smtClean="0"/>
              <a:t>V</a:t>
            </a:r>
            <a:r>
              <a:rPr lang="en-US" baseline="-25000" dirty="0" smtClean="0"/>
              <a:t>B    </a:t>
            </a:r>
            <a:r>
              <a:rPr lang="en-US" dirty="0" smtClean="0"/>
              <a:t>√</a:t>
            </a:r>
            <a:r>
              <a:rPr lang="en-US" baseline="-25000" dirty="0" smtClean="0"/>
              <a:t> </a:t>
            </a:r>
            <a:r>
              <a:rPr lang="en-US" dirty="0" smtClean="0"/>
              <a:t>M</a:t>
            </a:r>
            <a:r>
              <a:rPr lang="en-US" baseline="-25000" dirty="0" smtClean="0"/>
              <a:t>A</a:t>
            </a:r>
          </a:p>
          <a:p>
            <a:pPr>
              <a:buNone/>
            </a:pPr>
            <a:r>
              <a:rPr lang="en-US" sz="3200" b="1" u="sng" dirty="0" smtClean="0"/>
              <a:t>Concluding that: </a:t>
            </a:r>
            <a:r>
              <a:rPr lang="en-US" sz="3200" b="1" dirty="0" smtClean="0"/>
              <a:t> </a:t>
            </a:r>
          </a:p>
          <a:p>
            <a:pPr>
              <a:buNone/>
            </a:pPr>
            <a:r>
              <a:rPr lang="en-US" sz="3200" b="1" u="sng" dirty="0" smtClean="0"/>
              <a:t>Rate of effusion A </a:t>
            </a:r>
            <a:r>
              <a:rPr lang="en-US" sz="3200" b="1" dirty="0" smtClean="0"/>
              <a:t>= √</a:t>
            </a:r>
            <a:r>
              <a:rPr lang="en-US" sz="3200" b="1" u="sng" dirty="0" smtClean="0"/>
              <a:t>M</a:t>
            </a:r>
            <a:r>
              <a:rPr lang="en-US" sz="3200" b="1" u="sng" baseline="-25000" dirty="0" smtClean="0"/>
              <a:t>B</a:t>
            </a:r>
          </a:p>
          <a:p>
            <a:pPr>
              <a:buNone/>
            </a:pPr>
            <a:r>
              <a:rPr lang="en-US" sz="3200" b="1" dirty="0" smtClean="0"/>
              <a:t>Rate of effusion B     √</a:t>
            </a:r>
            <a:r>
              <a:rPr lang="en-US" sz="3200" b="1" baseline="-25000" dirty="0" smtClean="0"/>
              <a:t> </a:t>
            </a:r>
            <a:r>
              <a:rPr lang="en-US" sz="3200" b="1" dirty="0" smtClean="0"/>
              <a:t>M</a:t>
            </a:r>
            <a:r>
              <a:rPr lang="en-US" sz="3200" b="1" baseline="-25000" dirty="0" smtClean="0"/>
              <a:t>A</a:t>
            </a:r>
            <a:endParaRPr lang="en-US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381000" y="4724400"/>
            <a:ext cx="55626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278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Graham’s Law  of Effusion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rates of effusion of gases at the same temperate and pressure are inversely proportional to the square roots of their molar masses</a:t>
            </a:r>
          </a:p>
          <a:p>
            <a:pPr>
              <a:buNone/>
            </a:pPr>
            <a:r>
              <a:rPr lang="en-US" sz="2800" b="1" u="sng" dirty="0" smtClean="0"/>
              <a:t>Rate of effusion A </a:t>
            </a:r>
            <a:r>
              <a:rPr lang="en-US" sz="2800" b="1" dirty="0" smtClean="0"/>
              <a:t>= √</a:t>
            </a:r>
            <a:r>
              <a:rPr lang="en-US" sz="2800" b="1" u="sng" dirty="0" smtClean="0"/>
              <a:t>M</a:t>
            </a:r>
            <a:r>
              <a:rPr lang="en-US" sz="2800" b="1" u="sng" baseline="-25000" dirty="0" smtClean="0"/>
              <a:t>B</a:t>
            </a:r>
          </a:p>
          <a:p>
            <a:pPr>
              <a:buNone/>
            </a:pPr>
            <a:r>
              <a:rPr lang="en-US" sz="2800" b="1" dirty="0" smtClean="0"/>
              <a:t>Rate of effusion B     √</a:t>
            </a:r>
            <a:r>
              <a:rPr lang="en-US" sz="2800" b="1" baseline="-25000" dirty="0" smtClean="0"/>
              <a:t> </a:t>
            </a:r>
            <a:r>
              <a:rPr lang="en-US" sz="2800" b="1" dirty="0" smtClean="0"/>
              <a:t>M</a:t>
            </a:r>
            <a:r>
              <a:rPr lang="en-US" sz="2800" b="1" baseline="-25000" dirty="0" smtClean="0"/>
              <a:t>A</a:t>
            </a:r>
            <a:endParaRPr lang="en-US" sz="2800" b="1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03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Compare the rates of effusion of hydrogen and oxygen gas at the same temp and pressure.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200" b="1" u="sng" dirty="0" smtClean="0"/>
              <a:t>Rate of effusion A </a:t>
            </a:r>
            <a:r>
              <a:rPr lang="en-US" sz="3200" b="1" dirty="0" smtClean="0"/>
              <a:t>= √</a:t>
            </a:r>
            <a:r>
              <a:rPr lang="en-US" sz="3200" b="1" u="sng" dirty="0" smtClean="0"/>
              <a:t>M</a:t>
            </a:r>
            <a:r>
              <a:rPr lang="en-US" sz="3200" b="1" u="sng" baseline="-25000" dirty="0" smtClean="0"/>
              <a:t>B</a:t>
            </a:r>
          </a:p>
          <a:p>
            <a:pPr>
              <a:buNone/>
            </a:pPr>
            <a:r>
              <a:rPr lang="en-US" sz="3200" b="1" dirty="0" smtClean="0"/>
              <a:t>Rate of effusion B     √</a:t>
            </a:r>
            <a:r>
              <a:rPr lang="en-US" sz="3200" b="1" baseline="-25000" dirty="0" smtClean="0"/>
              <a:t> </a:t>
            </a:r>
            <a:r>
              <a:rPr lang="en-US" sz="3200" b="1" dirty="0" smtClean="0"/>
              <a:t>M</a:t>
            </a:r>
            <a:r>
              <a:rPr lang="en-US" sz="3200" b="1" baseline="-25000" dirty="0" smtClean="0"/>
              <a:t>A</a:t>
            </a:r>
          </a:p>
          <a:p>
            <a:pPr>
              <a:buNone/>
            </a:pPr>
            <a:r>
              <a:rPr lang="en-US" sz="3200" b="1" u="sng" dirty="0" smtClean="0"/>
              <a:t>Rate H</a:t>
            </a:r>
            <a:r>
              <a:rPr lang="en-US" sz="3200" b="1" u="sng" baseline="-25000" dirty="0" smtClean="0"/>
              <a:t>2</a:t>
            </a:r>
            <a:r>
              <a:rPr lang="en-US" sz="2800" b="1" u="sng" dirty="0" smtClean="0"/>
              <a:t> </a:t>
            </a:r>
            <a:r>
              <a:rPr lang="en-US" sz="2800" b="1" dirty="0" smtClean="0"/>
              <a:t>=√</a:t>
            </a:r>
            <a:r>
              <a:rPr lang="en-US" sz="2800" b="1" u="sng" dirty="0" smtClean="0"/>
              <a:t>M</a:t>
            </a:r>
            <a:r>
              <a:rPr lang="en-US" sz="2800" b="1" u="sng" baseline="-25000" dirty="0" smtClean="0"/>
              <a:t>O2 </a:t>
            </a:r>
            <a:r>
              <a:rPr lang="en-US" sz="2800" b="1" dirty="0" smtClean="0"/>
              <a:t>= </a:t>
            </a:r>
            <a:r>
              <a:rPr lang="en-US" sz="2800" b="1" u="sng" dirty="0" smtClean="0"/>
              <a:t>√32.02g/</a:t>
            </a:r>
            <a:r>
              <a:rPr lang="en-US" sz="2800" b="1" u="sng" dirty="0" err="1" smtClean="0"/>
              <a:t>mol</a:t>
            </a:r>
            <a:r>
              <a:rPr lang="en-US" sz="2800" b="1" u="sng" dirty="0" smtClean="0"/>
              <a:t> </a:t>
            </a:r>
            <a:r>
              <a:rPr lang="en-US" sz="2800" b="1" dirty="0" smtClean="0"/>
              <a:t>= </a:t>
            </a:r>
            <a:r>
              <a:rPr lang="en-US" sz="2800" b="1" u="sng" dirty="0" smtClean="0"/>
              <a:t>32.02 </a:t>
            </a:r>
            <a:r>
              <a:rPr lang="en-US" sz="2800" b="1" dirty="0" smtClean="0"/>
              <a:t>= 3.98</a:t>
            </a:r>
          </a:p>
          <a:p>
            <a:pPr>
              <a:buNone/>
            </a:pPr>
            <a:r>
              <a:rPr lang="en-US" sz="2800" b="1" dirty="0" smtClean="0"/>
              <a:t> Rate O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= √</a:t>
            </a:r>
            <a:r>
              <a:rPr lang="en-US" sz="2800" b="1" baseline="-25000" dirty="0" smtClean="0"/>
              <a:t> </a:t>
            </a:r>
            <a:r>
              <a:rPr lang="en-US" sz="2800" b="1" dirty="0" smtClean="0"/>
              <a:t>M</a:t>
            </a:r>
            <a:r>
              <a:rPr lang="en-US" sz="2800" b="1" baseline="-25000" dirty="0" smtClean="0"/>
              <a:t>H2</a:t>
            </a:r>
            <a:r>
              <a:rPr lang="en-US" sz="2800" b="1" dirty="0" smtClean="0"/>
              <a:t>  = √2.02 g/</a:t>
            </a:r>
            <a:r>
              <a:rPr lang="en-US" sz="2800" b="1" dirty="0" err="1" smtClean="0"/>
              <a:t>mol</a:t>
            </a:r>
            <a:r>
              <a:rPr lang="en-US" sz="2800" b="1" dirty="0" smtClean="0"/>
              <a:t>       2.02       </a:t>
            </a:r>
          </a:p>
          <a:p>
            <a:pPr>
              <a:buNone/>
            </a:pPr>
            <a:r>
              <a:rPr lang="en-US" sz="2800" b="1" dirty="0" smtClean="0"/>
              <a:t>Hydrogen effuses 4 times faster than oxygen gas.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019800" y="2987153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 flipH="1">
            <a:off x="5410200" y="3306739"/>
            <a:ext cx="685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419600" y="3200400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6200000" flipV="1">
            <a:off x="5525069" y="3477905"/>
            <a:ext cx="3048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217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of Graham’s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1- Density can replace molar mass since density is directly proportional to molar mass</a:t>
            </a:r>
          </a:p>
          <a:p>
            <a:pPr>
              <a:buNone/>
            </a:pPr>
            <a:r>
              <a:rPr lang="en-US" sz="2800" b="1" u="sng" dirty="0" smtClean="0"/>
              <a:t>Rate of effusion A </a:t>
            </a:r>
            <a:r>
              <a:rPr lang="en-US" sz="2800" b="1" dirty="0" smtClean="0"/>
              <a:t>= √</a:t>
            </a:r>
            <a:r>
              <a:rPr lang="en-US" sz="2800" b="1" u="sng" dirty="0" smtClean="0"/>
              <a:t>Density</a:t>
            </a:r>
            <a:r>
              <a:rPr lang="en-US" sz="2800" b="1" u="sng" baseline="-25000" dirty="0" smtClean="0"/>
              <a:t>B</a:t>
            </a:r>
          </a:p>
          <a:p>
            <a:pPr>
              <a:buNone/>
            </a:pPr>
            <a:r>
              <a:rPr lang="en-US" sz="2800" b="1" dirty="0" smtClean="0"/>
              <a:t>Rate of effusion B     √</a:t>
            </a:r>
            <a:r>
              <a:rPr lang="en-US" sz="2800" b="1" baseline="-25000" dirty="0" smtClean="0"/>
              <a:t> </a:t>
            </a:r>
            <a:r>
              <a:rPr lang="en-US" sz="2800" b="1" dirty="0" smtClean="0"/>
              <a:t>Density</a:t>
            </a:r>
            <a:r>
              <a:rPr lang="en-US" sz="2800" b="1" baseline="-25000" dirty="0" smtClean="0"/>
              <a:t>A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2- Isotopes of elements can be separated by vaporizing the element, and allowing it to effuse.  The heavier the isotope effuses more slowly than the lighter isotope.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2781300"/>
            <a:ext cx="5638800" cy="1143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322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510588" cy="1325563"/>
          </a:xfrm>
        </p:spPr>
        <p:txBody>
          <a:bodyPr/>
          <a:lstStyle/>
          <a:p>
            <a:r>
              <a:rPr lang="en-US" sz="2800" dirty="0" smtClean="0"/>
              <a:t>p. 376 Compare the rate of effusion of CO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and </a:t>
            </a:r>
            <a:r>
              <a:rPr lang="en-US" sz="2800" dirty="0" err="1" smtClean="0"/>
              <a:t>HCl</a:t>
            </a:r>
            <a:r>
              <a:rPr lang="en-US" sz="2800" dirty="0" smtClean="0"/>
              <a:t> at the same temp and pressure.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Rate of effusion A </a:t>
            </a:r>
            <a:r>
              <a:rPr lang="en-US" b="1" dirty="0"/>
              <a:t>= √</a:t>
            </a:r>
            <a:r>
              <a:rPr lang="en-US" b="1" u="sng" dirty="0"/>
              <a:t>M</a:t>
            </a:r>
            <a:r>
              <a:rPr lang="en-US" b="1" u="sng" baseline="-25000" dirty="0"/>
              <a:t>B</a:t>
            </a:r>
          </a:p>
          <a:p>
            <a:pPr>
              <a:buNone/>
            </a:pPr>
            <a:r>
              <a:rPr lang="en-US" b="1" dirty="0"/>
              <a:t>Rate of effusion B     √</a:t>
            </a:r>
            <a:r>
              <a:rPr lang="en-US" b="1" baseline="-25000" dirty="0"/>
              <a:t> </a:t>
            </a:r>
            <a:r>
              <a:rPr lang="en-US" b="1" dirty="0"/>
              <a:t>M</a:t>
            </a:r>
            <a:r>
              <a:rPr lang="en-US" b="1" baseline="-25000" dirty="0"/>
              <a:t>A</a:t>
            </a:r>
          </a:p>
          <a:p>
            <a:pPr>
              <a:buNone/>
            </a:pPr>
            <a:r>
              <a:rPr lang="en-US" b="1" u="sng" dirty="0"/>
              <a:t>Rate </a:t>
            </a:r>
            <a:r>
              <a:rPr lang="en-US" b="1" u="sng" dirty="0" smtClean="0"/>
              <a:t>CO</a:t>
            </a:r>
            <a:r>
              <a:rPr lang="en-US" b="1" u="sng" baseline="-25000" dirty="0" smtClean="0"/>
              <a:t>2</a:t>
            </a:r>
            <a:r>
              <a:rPr lang="en-US" sz="2800" b="1" u="sng" dirty="0" smtClean="0"/>
              <a:t> </a:t>
            </a:r>
            <a:r>
              <a:rPr lang="en-US" sz="2800" b="1" dirty="0" smtClean="0"/>
              <a:t>=</a:t>
            </a:r>
            <a:r>
              <a:rPr lang="en-US" sz="2800" b="1" dirty="0"/>
              <a:t>√</a:t>
            </a:r>
            <a:r>
              <a:rPr lang="en-US" sz="2800" b="1" u="sng" dirty="0" err="1" smtClean="0"/>
              <a:t>M</a:t>
            </a:r>
            <a:r>
              <a:rPr lang="en-US" sz="2800" b="1" baseline="-25000" dirty="0" err="1"/>
              <a:t>HCl</a:t>
            </a:r>
            <a:r>
              <a:rPr lang="en-US" sz="2800" b="1" dirty="0" smtClean="0"/>
              <a:t>= </a:t>
            </a:r>
            <a:r>
              <a:rPr lang="en-US" sz="2800" b="1" u="sng" dirty="0" smtClean="0"/>
              <a:t>√36.46g/</a:t>
            </a:r>
            <a:r>
              <a:rPr lang="en-US" sz="2800" b="1" u="sng" dirty="0" err="1" smtClean="0"/>
              <a:t>mol</a:t>
            </a:r>
            <a:r>
              <a:rPr lang="en-US" sz="2800" b="1" u="sng" dirty="0" smtClean="0"/>
              <a:t> </a:t>
            </a:r>
            <a:r>
              <a:rPr lang="en-US" sz="2800" b="1" dirty="0"/>
              <a:t>= </a:t>
            </a:r>
            <a:r>
              <a:rPr lang="en-US" sz="2800" b="1" dirty="0" smtClean="0"/>
              <a:t>√(</a:t>
            </a:r>
            <a:r>
              <a:rPr lang="en-US" sz="2800" b="1" u="sng" dirty="0" smtClean="0"/>
              <a:t>36.46</a:t>
            </a:r>
            <a:r>
              <a:rPr lang="en-US" sz="2800" b="1" dirty="0" smtClean="0"/>
              <a:t> = 0.9</a:t>
            </a:r>
            <a:endParaRPr lang="en-US" sz="2800" b="1" dirty="0"/>
          </a:p>
          <a:p>
            <a:pPr>
              <a:buNone/>
            </a:pPr>
            <a:r>
              <a:rPr lang="en-US" sz="2800" b="1" dirty="0"/>
              <a:t> Rate </a:t>
            </a:r>
            <a:r>
              <a:rPr lang="en-US" sz="2800" b="1" dirty="0" err="1" smtClean="0"/>
              <a:t>HCl</a:t>
            </a:r>
            <a:r>
              <a:rPr lang="en-US" sz="2800" b="1" dirty="0" smtClean="0"/>
              <a:t>= </a:t>
            </a:r>
            <a:r>
              <a:rPr lang="en-US" sz="2800" b="1" dirty="0"/>
              <a:t>√</a:t>
            </a:r>
            <a:r>
              <a:rPr lang="en-US" sz="2800" b="1" baseline="-25000" dirty="0"/>
              <a:t> </a:t>
            </a:r>
            <a:r>
              <a:rPr lang="en-US" sz="2800" b="1" dirty="0" smtClean="0"/>
              <a:t>M</a:t>
            </a:r>
            <a:r>
              <a:rPr lang="en-US" sz="2800" b="1" baseline="-25000" dirty="0"/>
              <a:t>CO2 </a:t>
            </a:r>
            <a:r>
              <a:rPr lang="en-US" sz="2800" b="1" dirty="0" smtClean="0"/>
              <a:t>= √</a:t>
            </a:r>
            <a:r>
              <a:rPr lang="en-US" sz="2800" b="1" dirty="0"/>
              <a:t>43.99</a:t>
            </a:r>
            <a:r>
              <a:rPr lang="en-US" sz="2800" b="1" dirty="0" smtClean="0"/>
              <a:t> g/</a:t>
            </a:r>
            <a:r>
              <a:rPr lang="en-US" sz="2800" b="1" dirty="0" err="1" smtClean="0"/>
              <a:t>mol</a:t>
            </a:r>
            <a:r>
              <a:rPr lang="en-US" sz="2800" b="1" dirty="0" smtClean="0"/>
              <a:t>     43.99)</a:t>
            </a:r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r>
              <a:rPr lang="en-US" sz="2800" b="1" dirty="0" smtClean="0"/>
              <a:t>CO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 effuses 0.9 times as slow as </a:t>
            </a:r>
            <a:r>
              <a:rPr lang="en-US" sz="2800" b="1" dirty="0" err="1" smtClean="0"/>
              <a:t>HCl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79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474</Words>
  <Application>Microsoft Office PowerPoint</Application>
  <PresentationFormat>On-screen Show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Diffusion and Effusion</vt:lpstr>
      <vt:lpstr>11-4 Learning Targets</vt:lpstr>
      <vt:lpstr>Review</vt:lpstr>
      <vt:lpstr>PowerPoint Presentation</vt:lpstr>
      <vt:lpstr>Kinetic energy</vt:lpstr>
      <vt:lpstr>Graham’s Law  of Effusion</vt:lpstr>
      <vt:lpstr>Compare the rates of effusion of hydrogen and oxygen gas at the same temp and pressure.</vt:lpstr>
      <vt:lpstr>Application of Graham’s Law</vt:lpstr>
      <vt:lpstr>p. 376 Compare the rate of effusion of CO2 and HCl at the same temp and pressure.</vt:lpstr>
      <vt:lpstr>A sample of H2 effuses though a porous container about 9 times faster than an unknown gas.  Estimate the molar mass of the gas.</vt:lpstr>
      <vt:lpstr>If a molecule of Ne travels at an average of 400. m/s at a given temperature, estimate the average speed of a molecule of C4H10, at the same temp.</vt:lpstr>
    </vt:vector>
  </TitlesOfParts>
  <Company>NCS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Diffusion and Effusion</dc:title>
  <dc:creator>Test Stiudent2</dc:creator>
  <cp:lastModifiedBy>Test Stiudent2</cp:lastModifiedBy>
  <cp:revision>1</cp:revision>
  <dcterms:created xsi:type="dcterms:W3CDTF">2018-04-19T14:35:56Z</dcterms:created>
  <dcterms:modified xsi:type="dcterms:W3CDTF">2018-04-19T14:36:12Z</dcterms:modified>
</cp:coreProperties>
</file>