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265" r:id="rId3"/>
    <p:sldId id="285" r:id="rId4"/>
    <p:sldId id="257" r:id="rId5"/>
    <p:sldId id="315" r:id="rId6"/>
    <p:sldId id="343" r:id="rId7"/>
    <p:sldId id="316" r:id="rId8"/>
    <p:sldId id="342" r:id="rId9"/>
    <p:sldId id="268" r:id="rId10"/>
    <p:sldId id="270" r:id="rId11"/>
    <p:sldId id="269" r:id="rId12"/>
    <p:sldId id="283" r:id="rId13"/>
    <p:sldId id="274" r:id="rId14"/>
    <p:sldId id="286" r:id="rId15"/>
    <p:sldId id="275" r:id="rId16"/>
    <p:sldId id="277" r:id="rId17"/>
    <p:sldId id="287" r:id="rId18"/>
    <p:sldId id="288" r:id="rId19"/>
    <p:sldId id="273" r:id="rId20"/>
    <p:sldId id="289" r:id="rId21"/>
    <p:sldId id="276" r:id="rId22"/>
    <p:sldId id="295" r:id="rId23"/>
    <p:sldId id="290" r:id="rId24"/>
    <p:sldId id="284" r:id="rId25"/>
    <p:sldId id="291" r:id="rId26"/>
    <p:sldId id="292" r:id="rId27"/>
    <p:sldId id="325" r:id="rId28"/>
    <p:sldId id="344" r:id="rId29"/>
    <p:sldId id="297" r:id="rId30"/>
    <p:sldId id="326" r:id="rId31"/>
    <p:sldId id="298" r:id="rId32"/>
    <p:sldId id="299" r:id="rId33"/>
    <p:sldId id="322" r:id="rId34"/>
    <p:sldId id="321" r:id="rId35"/>
    <p:sldId id="345" r:id="rId36"/>
    <p:sldId id="327" r:id="rId37"/>
    <p:sldId id="328" r:id="rId38"/>
    <p:sldId id="329" r:id="rId39"/>
    <p:sldId id="330" r:id="rId40"/>
    <p:sldId id="331" r:id="rId41"/>
    <p:sldId id="332" r:id="rId42"/>
    <p:sldId id="333" r:id="rId43"/>
    <p:sldId id="338" r:id="rId44"/>
    <p:sldId id="300" r:id="rId45"/>
    <p:sldId id="301" r:id="rId46"/>
    <p:sldId id="304" r:id="rId47"/>
    <p:sldId id="305" r:id="rId48"/>
    <p:sldId id="306" r:id="rId49"/>
    <p:sldId id="334" r:id="rId50"/>
    <p:sldId id="335" r:id="rId51"/>
    <p:sldId id="308" r:id="rId52"/>
    <p:sldId id="317" r:id="rId53"/>
    <p:sldId id="336" r:id="rId54"/>
    <p:sldId id="309" r:id="rId55"/>
    <p:sldId id="310" r:id="rId56"/>
    <p:sldId id="339" r:id="rId57"/>
    <p:sldId id="311" r:id="rId58"/>
    <p:sldId id="320" r:id="rId59"/>
    <p:sldId id="312" r:id="rId60"/>
    <p:sldId id="337" r:id="rId61"/>
    <p:sldId id="313" r:id="rId62"/>
    <p:sldId id="314" r:id="rId63"/>
    <p:sldId id="318" r:id="rId64"/>
    <p:sldId id="340" r:id="rId65"/>
    <p:sldId id="341"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F4DA08CA-760D-4CA6-B358-2D44873C667F}" type="datetimeFigureOut">
              <a:rPr lang="en-US" smtClean="0"/>
              <a:t>1/28/2019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8867AC44-3773-48A8-8F63-7AF0B6874E36}" type="slidenum">
              <a:rPr lang="en-US" smtClean="0"/>
              <a:t>‹#›</a:t>
            </a:fld>
            <a:endParaRPr lang="en-US"/>
          </a:p>
        </p:txBody>
      </p:sp>
    </p:spTree>
    <p:extLst>
      <p:ext uri="{BB962C8B-B14F-4D97-AF65-F5344CB8AC3E}">
        <p14:creationId xmlns:p14="http://schemas.microsoft.com/office/powerpoint/2010/main" val="297336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05BD290-7B95-4262-9AAD-151CA007C77A}" type="datetimeFigureOut">
              <a:rPr lang="en-US" smtClean="0"/>
              <a:t>1/28/2019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21A5B1A-10B9-4C5A-88B2-BDE31163D22F}" type="slidenum">
              <a:rPr lang="en-US" smtClean="0"/>
              <a:t>‹#›</a:t>
            </a:fld>
            <a:endParaRPr lang="en-US"/>
          </a:p>
        </p:txBody>
      </p:sp>
    </p:spTree>
    <p:extLst>
      <p:ext uri="{BB962C8B-B14F-4D97-AF65-F5344CB8AC3E}">
        <p14:creationId xmlns:p14="http://schemas.microsoft.com/office/powerpoint/2010/main" val="38103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14425" y="703263"/>
            <a:ext cx="4629150" cy="3473450"/>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Discuss the following with students. </a:t>
            </a:r>
          </a:p>
          <a:p>
            <a:pPr eaLnBrk="1" hangingPunct="1"/>
            <a:r>
              <a:rPr lang="en-US" smtClean="0">
                <a:latin typeface="Times" charset="0"/>
              </a:rPr>
              <a:t>Newton did not know the value for </a:t>
            </a:r>
            <a:r>
              <a:rPr lang="en-US" i="1" smtClean="0">
                <a:latin typeface="Times" charset="0"/>
              </a:rPr>
              <a:t>G</a:t>
            </a:r>
            <a:r>
              <a:rPr lang="en-US" smtClean="0">
                <a:latin typeface="Times" charset="0"/>
              </a:rPr>
              <a:t> when he developed the law of universal gravitation. Cavendish found a value experimentally with the procedure illustrated on the slide.</a:t>
            </a:r>
          </a:p>
          <a:p>
            <a:pPr eaLnBrk="1" hangingPunct="1"/>
            <a:endParaRPr lang="en-US" smtClean="0">
              <a:latin typeface="Times" charset="0"/>
            </a:endParaRPr>
          </a:p>
          <a:p>
            <a:pPr eaLnBrk="1" hangingPunct="1"/>
            <a:r>
              <a:rPr lang="en-US" smtClean="0">
                <a:latin typeface="Times" charset="0"/>
              </a:rPr>
              <a:t>In the experiment, the lead spheres were placed in a glass case to eliminate air currents. In picture (a), the hanging spheres were stabilized. In picture (b), two large masses were brought in on opposite sides to attract the hanging spheres. The hanging spheres swing toward the large spheres until the force of the twisted wire balances the force of gravity. By finding the force of the twisted wire, he found the force of gravity between the spheres.</a:t>
            </a:r>
          </a:p>
          <a:p>
            <a:pPr eaLnBrk="1" hangingPunct="1"/>
            <a:r>
              <a:rPr lang="en-US" smtClean="0">
                <a:latin typeface="Times" charset="0"/>
              </a:rPr>
              <a:t>The force of the twisted wire was very difficult to measure. Cavendish calibrated his wire so that he knew the amount of force needed to twist the wire one degree. Then, he measured the amount that the wire rotated to determine the force. The mirror allowed him to measure very small angular rotations.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9" y="703686"/>
            <a:ext cx="4556125" cy="3473238"/>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9" y="703686"/>
            <a:ext cx="4556125" cy="3473238"/>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9" y="703686"/>
            <a:ext cx="4556125" cy="3473238"/>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Students may need help visualizing the direction. Since they can’t see the rotation, it is helpful to ask them which way the object (the nut or the flap) will rotate when the force is applied.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9" y="703686"/>
            <a:ext cx="4556125" cy="3473238"/>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The diagram depicts the task of lifting a heavy load into the back of a truck. If friction is disregarded, the work is the same either way because the ramp reduces the force and increases the distance by the same factor. In reality, on the ramp the force must also overcome friction, so it is actually more work. However, the work is easier to do because the applied force is less.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9" y="703686"/>
            <a:ext cx="4556125" cy="3473238"/>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You might show them the equation for F</a:t>
            </a:r>
            <a:r>
              <a:rPr lang="en-US" baseline="-25000" smtClean="0">
                <a:latin typeface="Times" charset="0"/>
              </a:rPr>
              <a:t>g</a:t>
            </a:r>
            <a:r>
              <a:rPr lang="en-US" smtClean="0">
                <a:latin typeface="Times" charset="0"/>
              </a:rPr>
              <a:t> in the following form:</a:t>
            </a:r>
          </a:p>
          <a:p>
            <a:pPr eaLnBrk="1" hangingPunct="1"/>
            <a:endParaRPr lang="en-US" smtClean="0">
              <a:latin typeface="Times" charset="0"/>
            </a:endParaRPr>
          </a:p>
          <a:p>
            <a:pPr eaLnBrk="1" hangingPunct="1"/>
            <a:r>
              <a:rPr lang="en-US" i="1" smtClean="0">
                <a:latin typeface="Times" charset="0"/>
              </a:rPr>
              <a:t>F</a:t>
            </a:r>
            <a:r>
              <a:rPr lang="en-US" i="1" baseline="-25000" smtClean="0">
                <a:latin typeface="Times" charset="0"/>
              </a:rPr>
              <a:t>g</a:t>
            </a:r>
            <a:r>
              <a:rPr lang="en-US" smtClean="0">
                <a:latin typeface="Times" charset="0"/>
              </a:rPr>
              <a:t> = (0.0000000000667 N•m</a:t>
            </a:r>
            <a:r>
              <a:rPr lang="en-US" baseline="30000" smtClean="0">
                <a:latin typeface="Times" charset="0"/>
              </a:rPr>
              <a:t>2</a:t>
            </a:r>
            <a:r>
              <a:rPr lang="en-US" smtClean="0">
                <a:latin typeface="Times" charset="0"/>
              </a:rPr>
              <a:t>/kg</a:t>
            </a:r>
            <a:r>
              <a:rPr lang="en-US" baseline="30000" smtClean="0">
                <a:latin typeface="Times" charset="0"/>
              </a:rPr>
              <a:t>2</a:t>
            </a:r>
            <a:r>
              <a:rPr lang="en-US" smtClean="0">
                <a:latin typeface="Times" charset="0"/>
              </a:rPr>
              <a:t> )(</a:t>
            </a:r>
            <a:r>
              <a:rPr lang="en-US" i="1" smtClean="0">
                <a:latin typeface="Times" charset="0"/>
              </a:rPr>
              <a:t>m</a:t>
            </a:r>
            <a:r>
              <a:rPr lang="en-US" i="1" baseline="-25000" smtClean="0">
                <a:latin typeface="Times" charset="0"/>
              </a:rPr>
              <a:t>1</a:t>
            </a:r>
            <a:r>
              <a:rPr lang="en-US" i="1" smtClean="0">
                <a:latin typeface="Times" charset="0"/>
              </a:rPr>
              <a:t>m</a:t>
            </a:r>
            <a:r>
              <a:rPr lang="en-US" i="1" baseline="-25000" smtClean="0">
                <a:latin typeface="Times" charset="0"/>
              </a:rPr>
              <a:t>2</a:t>
            </a:r>
            <a:r>
              <a:rPr lang="en-US" smtClean="0">
                <a:latin typeface="Times" charset="0"/>
              </a:rPr>
              <a:t>/</a:t>
            </a:r>
            <a:r>
              <a:rPr lang="en-US" i="1" smtClean="0">
                <a:latin typeface="Times" charset="0"/>
              </a:rPr>
              <a:t>r</a:t>
            </a:r>
            <a:r>
              <a:rPr lang="en-US" baseline="30000" smtClean="0">
                <a:latin typeface="Times" charset="0"/>
              </a:rPr>
              <a:t>2</a:t>
            </a:r>
            <a:r>
              <a:rPr lang="en-US" smtClean="0">
                <a:latin typeface="Times" charset="0"/>
              </a:rPr>
              <a:t>)</a:t>
            </a:r>
          </a:p>
          <a:p>
            <a:pPr eaLnBrk="1" hangingPunct="1"/>
            <a:endParaRPr lang="en-US" smtClean="0">
              <a:latin typeface="Times" charset="0"/>
            </a:endParaRPr>
          </a:p>
          <a:p>
            <a:pPr eaLnBrk="1" hangingPunct="1"/>
            <a:r>
              <a:rPr lang="en-US" smtClean="0">
                <a:latin typeface="Times" charset="0"/>
              </a:rPr>
              <a:t>They will see that unless either </a:t>
            </a:r>
            <a:r>
              <a:rPr lang="en-US" i="1" smtClean="0">
                <a:latin typeface="Times" charset="0"/>
              </a:rPr>
              <a:t>m</a:t>
            </a:r>
            <a:r>
              <a:rPr lang="en-US" i="1" baseline="-25000" smtClean="0">
                <a:latin typeface="Times" charset="0"/>
              </a:rPr>
              <a:t>1</a:t>
            </a:r>
            <a:r>
              <a:rPr lang="en-US" smtClean="0">
                <a:latin typeface="Times" charset="0"/>
              </a:rPr>
              <a:t> or </a:t>
            </a:r>
            <a:r>
              <a:rPr lang="en-US" i="1" smtClean="0">
                <a:latin typeface="Times" charset="0"/>
              </a:rPr>
              <a:t>m</a:t>
            </a:r>
            <a:r>
              <a:rPr lang="en-US" i="1" baseline="-25000" smtClean="0">
                <a:latin typeface="Times" charset="0"/>
              </a:rPr>
              <a:t>2</a:t>
            </a:r>
            <a:r>
              <a:rPr lang="en-US" smtClean="0">
                <a:latin typeface="Times" charset="0"/>
              </a:rPr>
              <a:t>  or the product of the two is a large number, the force will be very small.</a:t>
            </a:r>
          </a:p>
          <a:p>
            <a:pPr eaLnBrk="1" hangingPunct="1"/>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4425" y="703263"/>
            <a:ext cx="4629150" cy="347345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Kepler’s laws are covered in more detail on the next two slides.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14425" y="703263"/>
            <a:ext cx="4629150" cy="3473450"/>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Be sure students interpret the diagram correctly. How does </a:t>
            </a:r>
            <a:r>
              <a:rPr lang="en-US" i="1" smtClean="0">
                <a:latin typeface="Times" charset="0"/>
              </a:rPr>
              <a:t>t</a:t>
            </a:r>
            <a:r>
              <a:rPr lang="en-US" i="1" baseline="-25000" smtClean="0">
                <a:latin typeface="Times" charset="0"/>
              </a:rPr>
              <a:t>1</a:t>
            </a:r>
            <a:r>
              <a:rPr lang="en-US" smtClean="0">
                <a:latin typeface="Times" charset="0"/>
              </a:rPr>
              <a:t> relate to</a:t>
            </a:r>
            <a:r>
              <a:rPr lang="en-US" i="1" smtClean="0">
                <a:latin typeface="Times" charset="0"/>
              </a:rPr>
              <a:t> t</a:t>
            </a:r>
            <a:r>
              <a:rPr lang="en-US" i="1" baseline="-25000" smtClean="0">
                <a:latin typeface="Times" charset="0"/>
              </a:rPr>
              <a:t>2 </a:t>
            </a:r>
            <a:r>
              <a:rPr lang="en-US" smtClean="0">
                <a:latin typeface="Times" charset="0"/>
              </a:rPr>
              <a:t>? (They are equal). How does </a:t>
            </a:r>
            <a:r>
              <a:rPr lang="en-US" i="1" smtClean="0">
                <a:latin typeface="Times" charset="0"/>
              </a:rPr>
              <a:t>A</a:t>
            </a:r>
            <a:r>
              <a:rPr lang="en-US" i="1" baseline="-25000" smtClean="0">
                <a:latin typeface="Times" charset="0"/>
              </a:rPr>
              <a:t>1</a:t>
            </a:r>
            <a:r>
              <a:rPr lang="en-US" i="1" smtClean="0">
                <a:latin typeface="Times" charset="0"/>
              </a:rPr>
              <a:t> </a:t>
            </a:r>
            <a:r>
              <a:rPr lang="en-US" smtClean="0">
                <a:latin typeface="Times" charset="0"/>
              </a:rPr>
              <a:t>relate to </a:t>
            </a:r>
            <a:r>
              <a:rPr lang="en-US" i="1" smtClean="0">
                <a:latin typeface="Times" charset="0"/>
              </a:rPr>
              <a:t>A</a:t>
            </a:r>
            <a:r>
              <a:rPr lang="en-US" i="1" baseline="-25000" smtClean="0">
                <a:latin typeface="Times" charset="0"/>
              </a:rPr>
              <a:t>2 </a:t>
            </a:r>
            <a:r>
              <a:rPr lang="en-US" smtClean="0">
                <a:latin typeface="Times" charset="0"/>
              </a:rPr>
              <a:t>? (They are equal.) How does the speed of a planet close to the sun compare to the speed of a planet that is far from the sun? (Planets travel faster when they are closer to the sun. In this example, the distance on the left is greater than the distance on the right, and the times are equal, so the speed on the left is greater.)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14425" y="703263"/>
            <a:ext cx="4629150" cy="3473450"/>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At this point, you may wish to have students work through the derivation mentioned in the Quick Lab on page 249 of the </a:t>
            </a:r>
            <a:r>
              <a:rPr lang="en-US" i="1" smtClean="0">
                <a:latin typeface="Times" charset="0"/>
              </a:rPr>
              <a:t>Student Edition</a:t>
            </a:r>
            <a:r>
              <a:rPr lang="en-US" smtClean="0">
                <a:latin typeface="Times" charset="0"/>
              </a:rPr>
              <a:t>. This will help them see the connection between Newton’s law of universal gravitation and Kepler’s laws.</a:t>
            </a:r>
          </a:p>
          <a:p>
            <a:pPr eaLnBrk="1" hangingPunct="1"/>
            <a:endParaRPr lang="en-US" smtClean="0">
              <a:latin typeface="Times" charset="0"/>
            </a:endParaRPr>
          </a:p>
          <a:p>
            <a:pPr eaLnBrk="1" hangingPunct="1"/>
            <a:r>
              <a:rPr lang="en-US" smtClean="0">
                <a:latin typeface="Times" charset="0"/>
              </a:rPr>
              <a:t>The web site:</a:t>
            </a:r>
          </a:p>
          <a:p>
            <a:pPr eaLnBrk="1" hangingPunct="1"/>
            <a:r>
              <a:rPr lang="en-US" smtClean="0">
                <a:latin typeface="Times" charset="0"/>
              </a:rPr>
              <a:t>http://www.phy.ntnu.edu.tw/ntnujava/index.php?topic=9.0</a:t>
            </a:r>
          </a:p>
          <a:p>
            <a:pPr eaLnBrk="1" hangingPunct="1"/>
            <a:r>
              <a:rPr lang="en-US" smtClean="0">
                <a:latin typeface="Times" charset="0"/>
              </a:rPr>
              <a:t>allows students to visualize the first two laws. If you choose to show the first law, you see an elliptical orbit with the lengths measured from each focal point. The sum of these lengths is constant by the definition of an ellipse. Choosing the 2nd law allows you to see the equal areas swept out in equal amounts of time. The simulations also allows the user to change other parameters. These simulations can be downloaded. The home web site is:</a:t>
            </a:r>
          </a:p>
          <a:p>
            <a:pPr eaLnBrk="1" hangingPunct="1"/>
            <a:r>
              <a:rPr lang="en-US" smtClean="0">
                <a:latin typeface="Times" charset="0"/>
              </a:rPr>
              <a:t>http://www.phy.ntnu.edu.tw/ntnujava/index.php</a:t>
            </a:r>
          </a:p>
          <a:p>
            <a:pPr eaLnBrk="1" hangingPunct="1"/>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4425" y="703263"/>
            <a:ext cx="4629150" cy="3473450"/>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The dimensional analysis recommended on this slide is a good practice that provides a refresher on the units from previous chapters and reinforces the use of appropriate units.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9" y="703686"/>
            <a:ext cx="4556125" cy="3473238"/>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9" y="703686"/>
            <a:ext cx="4556125" cy="3473238"/>
          </a:xfrm>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Remind students that the scale reading is the normal force. In the second case, when an elevator starts to move downward, you feel “lighter” for a brief moment. (After this, the elevator returns to a constant speed, and the scale reading goes back up to its initial value.) </a:t>
            </a:r>
          </a:p>
          <a:p>
            <a:pPr eaLnBrk="1" hangingPunct="1"/>
            <a:endParaRPr lang="en-US" smtClean="0">
              <a:latin typeface="Times" charset="0"/>
            </a:endParaRPr>
          </a:p>
          <a:p>
            <a:pPr eaLnBrk="1" hangingPunct="1"/>
            <a:r>
              <a:rPr lang="en-US" smtClean="0">
                <a:latin typeface="Times" charset="0"/>
              </a:rPr>
              <a:t>Ask students what would happen if the person in the free-falling elevator held an apple out in front of his face and let go. (The apple would remain in the same spot because it is falling with the same acceleration as him, 9.81 m/s</a:t>
            </a:r>
            <a:r>
              <a:rPr lang="en-US" baseline="30000" smtClean="0">
                <a:latin typeface="Times" charset="0"/>
              </a:rPr>
              <a:t>2</a:t>
            </a:r>
            <a:r>
              <a:rPr lang="en-US" smtClean="0">
                <a:latin typeface="Times" charset="0"/>
              </a:rPr>
              <a:t>.) Students may have had similar experiences on amusement park free-fall rides.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14425" y="703263"/>
            <a:ext cx="4629150" cy="3473450"/>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charset="0"/>
              </a:rPr>
              <a:t>Remind students that orbiting means falling at the same rate that Earth curves away from you (while moving sideways), so you never get any closer.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16" name="Slide Number Placeholder 15"/>
          <p:cNvSpPr>
            <a:spLocks noGrp="1"/>
          </p:cNvSpPr>
          <p:nvPr>
            <p:ph type="sldNum" sz="quarter" idx="11"/>
          </p:nvPr>
        </p:nvSpPr>
        <p:spPr/>
        <p:txBody>
          <a:bodyPr/>
          <a:lstStyle/>
          <a:p>
            <a:fld id="{1B1FB4AA-6690-4959-BF83-D74A0FC34DCA}"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FB4AA-6690-4959-BF83-D74A0FC34D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FB4AA-6690-4959-BF83-D74A0FC34D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481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7929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481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32569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48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1405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8212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1917A7F-C5F4-4D72-A52D-544FA6801F5B}" type="datetimeFigureOut">
              <a:rPr lang="en-US" smtClean="0"/>
              <a:pPr/>
              <a:t>1/28/2019</a:t>
            </a:fld>
            <a:endParaRPr lang="en-US" dirty="0"/>
          </a:p>
        </p:txBody>
      </p:sp>
      <p:sp>
        <p:nvSpPr>
          <p:cNvPr id="15" name="Slide Number Placeholder 14"/>
          <p:cNvSpPr>
            <a:spLocks noGrp="1"/>
          </p:cNvSpPr>
          <p:nvPr>
            <p:ph type="sldNum" sz="quarter" idx="15"/>
          </p:nvPr>
        </p:nvSpPr>
        <p:spPr/>
        <p:txBody>
          <a:bodyPr/>
          <a:lstStyle>
            <a:lvl1pPr algn="ctr">
              <a:defRPr/>
            </a:lvl1pPr>
          </a:lstStyle>
          <a:p>
            <a:fld id="{1B1FB4AA-6690-4959-BF83-D74A0FC34DCA}"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FB4AA-6690-4959-BF83-D74A0FC34DCA}"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FB4AA-6690-4959-BF83-D74A0FC34DCA}"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B1FB4AA-6690-4959-BF83-D74A0FC34DCA}"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1FB4AA-6690-4959-BF83-D74A0FC34DCA}"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1FB4AA-6690-4959-BF83-D74A0FC34D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1917A7F-C5F4-4D72-A52D-544FA6801F5B}" type="datetimeFigureOut">
              <a:rPr lang="en-US" smtClean="0"/>
              <a:pPr/>
              <a:t>1/28/2019</a:t>
            </a:fld>
            <a:endParaRPr lang="en-US" dirty="0"/>
          </a:p>
        </p:txBody>
      </p:sp>
      <p:sp>
        <p:nvSpPr>
          <p:cNvPr id="9" name="Slide Number Placeholder 8"/>
          <p:cNvSpPr>
            <a:spLocks noGrp="1"/>
          </p:cNvSpPr>
          <p:nvPr>
            <p:ph type="sldNum" sz="quarter" idx="15"/>
          </p:nvPr>
        </p:nvSpPr>
        <p:spPr/>
        <p:txBody>
          <a:bodyPr/>
          <a:lstStyle/>
          <a:p>
            <a:fld id="{1B1FB4AA-6690-4959-BF83-D74A0FC34DCA}"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1917A7F-C5F4-4D72-A52D-544FA6801F5B}" type="datetimeFigureOut">
              <a:rPr lang="en-US" smtClean="0"/>
              <a:pPr/>
              <a:t>1/28/2019</a:t>
            </a:fld>
            <a:endParaRPr lang="en-US" dirty="0"/>
          </a:p>
        </p:txBody>
      </p:sp>
      <p:sp>
        <p:nvSpPr>
          <p:cNvPr id="9" name="Slide Number Placeholder 8"/>
          <p:cNvSpPr>
            <a:spLocks noGrp="1"/>
          </p:cNvSpPr>
          <p:nvPr>
            <p:ph type="sldNum" sz="quarter" idx="11"/>
          </p:nvPr>
        </p:nvSpPr>
        <p:spPr/>
        <p:txBody>
          <a:bodyPr/>
          <a:lstStyle/>
          <a:p>
            <a:fld id="{1B1FB4AA-6690-4959-BF83-D74A0FC34DC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1917A7F-C5F4-4D72-A52D-544FA6801F5B}" type="datetimeFigureOut">
              <a:rPr lang="en-US" smtClean="0"/>
              <a:pPr/>
              <a:t>1/28/2019</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1FB4AA-6690-4959-BF83-D74A0FC34DCA}"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tAUXIEr-VzM" TargetMode="External"/><Relationship Id="rId2" Type="http://schemas.openxmlformats.org/officeDocument/2006/relationships/hyperlink" Target="https://www.youtube.com/watch?v=xnuIUG2Ha4w" TargetMode="External"/><Relationship Id="rId1" Type="http://schemas.openxmlformats.org/officeDocument/2006/relationships/slideLayout" Target="../slideLayouts/slideLayout2.xml"/><Relationship Id="rId4" Type="http://schemas.openxmlformats.org/officeDocument/2006/relationships/hyperlink" Target="https://www.youtube.com/watch?v=2k-2IlJcaH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Jb65BJCyUC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yhzMYHiuEC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 7</a:t>
            </a:r>
            <a:endParaRPr lang="en-US" dirty="0"/>
          </a:p>
        </p:txBody>
      </p:sp>
      <p:sp>
        <p:nvSpPr>
          <p:cNvPr id="2" name="Title 1"/>
          <p:cNvSpPr>
            <a:spLocks noGrp="1"/>
          </p:cNvSpPr>
          <p:nvPr>
            <p:ph type="ctrTitle"/>
          </p:nvPr>
        </p:nvSpPr>
        <p:spPr/>
        <p:txBody>
          <a:bodyPr/>
          <a:lstStyle/>
          <a:p>
            <a:r>
              <a:rPr lang="en-US" dirty="0" smtClean="0"/>
              <a:t>Circular Motion and Gravitation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lls001_0.tmp"/>
          <p:cNvPicPr>
            <a:picLocks noGrp="1" noChangeAspect="1"/>
          </p:cNvPicPr>
          <p:nvPr>
            <p:ph idx="4294967295"/>
          </p:nvPr>
        </p:nvPicPr>
        <p:blipFill>
          <a:blip r:embed="rId2" cstate="print"/>
          <a:stretch>
            <a:fillRect/>
          </a:stretch>
        </p:blipFill>
        <p:spPr>
          <a:xfrm>
            <a:off x="2362200" y="228600"/>
            <a:ext cx="3379788" cy="62690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smtClean="0"/>
              <a:t>a</a:t>
            </a:r>
            <a:r>
              <a:rPr lang="en-US" sz="3600" b="1" baseline="-25000" dirty="0" smtClean="0"/>
              <a:t>c</a:t>
            </a:r>
            <a:r>
              <a:rPr lang="en-US" sz="3600" b="1" dirty="0" smtClean="0"/>
              <a:t>=v</a:t>
            </a:r>
            <a:r>
              <a:rPr lang="en-US" sz="3600" b="1" baseline="-25000" dirty="0" smtClean="0"/>
              <a:t>t</a:t>
            </a:r>
            <a:r>
              <a:rPr lang="en-US" sz="3600" b="1" baseline="30000" dirty="0" smtClean="0"/>
              <a:t>2</a:t>
            </a:r>
            <a:r>
              <a:rPr lang="en-US" sz="3600" b="1" dirty="0" smtClean="0"/>
              <a:t>/r</a:t>
            </a:r>
          </a:p>
          <a:p>
            <a:r>
              <a:rPr lang="en-US" dirty="0" smtClean="0"/>
              <a:t>Centripetal acceleration= (tangential speed)</a:t>
            </a:r>
            <a:r>
              <a:rPr lang="en-US" baseline="30000" dirty="0" smtClean="0"/>
              <a:t>2</a:t>
            </a:r>
            <a:r>
              <a:rPr lang="en-US" dirty="0" smtClean="0"/>
              <a:t>/ radius</a:t>
            </a:r>
          </a:p>
          <a:p>
            <a:r>
              <a:rPr lang="en-US" dirty="0" smtClean="0"/>
              <a:t>m/s</a:t>
            </a:r>
            <a:r>
              <a:rPr lang="en-US" baseline="30000" dirty="0" smtClean="0"/>
              <a:t>2</a:t>
            </a:r>
          </a:p>
          <a:p>
            <a:r>
              <a:rPr lang="en-US" dirty="0" smtClean="0"/>
              <a:t>Needs direction, </a:t>
            </a:r>
            <a:r>
              <a:rPr lang="en-US" b="1" dirty="0" smtClean="0"/>
              <a:t>clockwise or counter clockwise</a:t>
            </a:r>
            <a:endParaRPr lang="en-US" b="1" baseline="30000" dirty="0" smtClean="0"/>
          </a:p>
          <a:p>
            <a:endParaRPr lang="en-US" dirty="0" smtClean="0"/>
          </a:p>
        </p:txBody>
      </p:sp>
      <p:sp>
        <p:nvSpPr>
          <p:cNvPr id="3" name="Title 2"/>
          <p:cNvSpPr>
            <a:spLocks noGrp="1"/>
          </p:cNvSpPr>
          <p:nvPr>
            <p:ph type="title"/>
          </p:nvPr>
        </p:nvSpPr>
        <p:spPr/>
        <p:txBody>
          <a:bodyPr/>
          <a:lstStyle/>
          <a:p>
            <a:r>
              <a:rPr lang="en-US" b="1" dirty="0" smtClean="0"/>
              <a:t>Centripetal Acceleration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a</a:t>
            </a:r>
            <a:r>
              <a:rPr lang="en-US" sz="2800" b="1" baseline="-25000" dirty="0" smtClean="0"/>
              <a:t>c</a:t>
            </a:r>
            <a:r>
              <a:rPr lang="en-US" sz="2800" b="1" dirty="0" smtClean="0"/>
              <a:t>=v</a:t>
            </a:r>
            <a:r>
              <a:rPr lang="en-US" sz="2800" b="1" baseline="-25000" dirty="0" smtClean="0"/>
              <a:t>t</a:t>
            </a:r>
            <a:r>
              <a:rPr lang="en-US" sz="2800" b="1" baseline="30000" dirty="0" smtClean="0"/>
              <a:t>2</a:t>
            </a:r>
            <a:r>
              <a:rPr lang="en-US" sz="2800" b="1" dirty="0" smtClean="0"/>
              <a:t>/r</a:t>
            </a:r>
          </a:p>
          <a:p>
            <a:r>
              <a:rPr lang="en-US" sz="2800" b="1" dirty="0" smtClean="0"/>
              <a:t>a</a:t>
            </a:r>
            <a:r>
              <a:rPr lang="en-US" sz="2800" b="1" baseline="-25000" dirty="0" smtClean="0"/>
              <a:t>c</a:t>
            </a:r>
            <a:r>
              <a:rPr lang="en-US" sz="2800" b="1" dirty="0" smtClean="0"/>
              <a:t>= (19.7 m/s)</a:t>
            </a:r>
            <a:r>
              <a:rPr lang="en-US" sz="2800" b="1" baseline="30000" dirty="0" smtClean="0"/>
              <a:t>2</a:t>
            </a:r>
            <a:r>
              <a:rPr lang="en-US" sz="2800" b="1" dirty="0" smtClean="0"/>
              <a:t> / 48.2 m</a:t>
            </a:r>
          </a:p>
          <a:p>
            <a:r>
              <a:rPr lang="en-US" sz="2800" b="1" dirty="0" smtClean="0"/>
              <a:t>= 8.05 m/s</a:t>
            </a:r>
            <a:r>
              <a:rPr lang="en-US" sz="2800" b="1" baseline="30000" dirty="0" smtClean="0"/>
              <a:t>2</a:t>
            </a:r>
            <a:endParaRPr lang="en-US" sz="2800" baseline="30000" dirty="0" smtClean="0"/>
          </a:p>
          <a:p>
            <a:endParaRPr lang="en-US" sz="2800" b="1" dirty="0" smtClean="0"/>
          </a:p>
          <a:p>
            <a:endParaRPr lang="en-US" dirty="0"/>
          </a:p>
        </p:txBody>
      </p:sp>
      <p:sp>
        <p:nvSpPr>
          <p:cNvPr id="3" name="Title 2"/>
          <p:cNvSpPr>
            <a:spLocks noGrp="1"/>
          </p:cNvSpPr>
          <p:nvPr>
            <p:ph type="title"/>
          </p:nvPr>
        </p:nvSpPr>
        <p:spPr/>
        <p:txBody>
          <a:bodyPr>
            <a:normAutofit/>
          </a:bodyPr>
          <a:lstStyle/>
          <a:p>
            <a:r>
              <a:rPr lang="en-US" sz="2400" dirty="0" smtClean="0">
                <a:solidFill>
                  <a:schemeClr val="bg1">
                    <a:lumMod val="95000"/>
                    <a:lumOff val="5000"/>
                  </a:schemeClr>
                </a:solidFill>
              </a:rPr>
              <a:t>A test car moves at a constant speed of 19.7 m/s around a circular track.  If the distance from the car to the center of the track is 48.2 m, what is the magnitude of the centripetal acceleration of the car?</a:t>
            </a:r>
            <a:endParaRPr lang="en-US" sz="2400"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Net force </a:t>
            </a:r>
            <a:r>
              <a:rPr lang="en-US" dirty="0" smtClean="0"/>
              <a:t>that is directed toward the center of an object’s circular path</a:t>
            </a:r>
          </a:p>
          <a:p>
            <a:r>
              <a:rPr lang="en-US" dirty="0" smtClean="0"/>
              <a:t>NOT a specific force like tension or friction</a:t>
            </a:r>
          </a:p>
          <a:p>
            <a:endParaRPr lang="en-US" dirty="0" smtClean="0"/>
          </a:p>
          <a:p>
            <a:r>
              <a:rPr lang="en-US" dirty="0" smtClean="0"/>
              <a:t>Whatever force is preventing an object from traveling a straight line (gravity or tether) can be measured in Newton's</a:t>
            </a:r>
          </a:p>
          <a:p>
            <a:r>
              <a:rPr lang="en-US" dirty="0" smtClean="0"/>
              <a:t>Called the force that maintains circular motion</a:t>
            </a:r>
          </a:p>
          <a:p>
            <a:r>
              <a:rPr lang="en-US" dirty="0" smtClean="0"/>
              <a:t>When a ball is whirled in a circle a force acts on it directed toward the center of the balls circular path</a:t>
            </a:r>
            <a:endParaRPr lang="en-US" dirty="0"/>
          </a:p>
        </p:txBody>
      </p:sp>
      <p:sp>
        <p:nvSpPr>
          <p:cNvPr id="3" name="Title 2"/>
          <p:cNvSpPr>
            <a:spLocks noGrp="1"/>
          </p:cNvSpPr>
          <p:nvPr>
            <p:ph type="title"/>
          </p:nvPr>
        </p:nvSpPr>
        <p:spPr/>
        <p:txBody>
          <a:bodyPr>
            <a:normAutofit/>
          </a:bodyPr>
          <a:lstStyle/>
          <a:p>
            <a:r>
              <a:rPr lang="en-US" b="1" dirty="0" smtClean="0"/>
              <a:t>Centripetal Force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gineeringexpert.net/Engineering-Expert-Witness-Blog/http:/www.engineeringexpert.net/web/Engineering-Expert-Witness-Blog/wp-content/uploads/2015/07/falling_ballstr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9629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1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dirty="0" smtClean="0"/>
              <a:t>F</a:t>
            </a:r>
            <a:r>
              <a:rPr lang="en-US" sz="4000" b="1" baseline="-25000" dirty="0" smtClean="0"/>
              <a:t>c</a:t>
            </a:r>
            <a:r>
              <a:rPr lang="en-US" sz="4000" b="1" dirty="0" smtClean="0"/>
              <a:t>= mv</a:t>
            </a:r>
            <a:r>
              <a:rPr lang="en-US" sz="4000" b="1" baseline="-25000" dirty="0" smtClean="0"/>
              <a:t>t</a:t>
            </a:r>
            <a:r>
              <a:rPr lang="en-US" sz="4000" b="1" baseline="30000" dirty="0" smtClean="0"/>
              <a:t>2</a:t>
            </a:r>
            <a:r>
              <a:rPr lang="en-US" sz="4000" b="1" dirty="0" smtClean="0"/>
              <a:t>/r</a:t>
            </a:r>
          </a:p>
          <a:p>
            <a:r>
              <a:rPr lang="en-US" dirty="0" smtClean="0"/>
              <a:t>Force= mass x (tangential speed) </a:t>
            </a:r>
            <a:r>
              <a:rPr lang="en-US" baseline="30000" dirty="0" smtClean="0"/>
              <a:t>2</a:t>
            </a:r>
            <a:r>
              <a:rPr lang="en-US" dirty="0" smtClean="0"/>
              <a:t>/radius</a:t>
            </a:r>
          </a:p>
          <a:p>
            <a:r>
              <a:rPr lang="en-US" smtClean="0"/>
              <a:t>Newton</a:t>
            </a:r>
            <a:endParaRPr lang="en-US" dirty="0" smtClean="0"/>
          </a:p>
          <a:p>
            <a:r>
              <a:rPr lang="en-US" dirty="0"/>
              <a:t>Needs direction, </a:t>
            </a:r>
            <a:r>
              <a:rPr lang="en-US" b="1" dirty="0"/>
              <a:t>clockwise or counter clockwise</a:t>
            </a:r>
            <a:endParaRPr lang="en-US" b="1" baseline="30000" dirty="0"/>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b="1" dirty="0" smtClean="0"/>
              <a:t>Centripetal Force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F</a:t>
            </a:r>
            <a:r>
              <a:rPr lang="en-US" sz="2800" b="1" baseline="-25000" dirty="0" smtClean="0"/>
              <a:t>c</a:t>
            </a:r>
            <a:r>
              <a:rPr lang="en-US" sz="2800" b="1" dirty="0" smtClean="0"/>
              <a:t>= mv</a:t>
            </a:r>
            <a:r>
              <a:rPr lang="en-US" sz="2800" b="1" baseline="-25000" dirty="0" smtClean="0"/>
              <a:t>t</a:t>
            </a:r>
            <a:r>
              <a:rPr lang="en-US" sz="2800" b="1" baseline="30000" dirty="0" smtClean="0"/>
              <a:t>2</a:t>
            </a:r>
            <a:r>
              <a:rPr lang="en-US" sz="2800" b="1" dirty="0" smtClean="0"/>
              <a:t>/r</a:t>
            </a:r>
          </a:p>
          <a:p>
            <a:r>
              <a:rPr lang="en-US" sz="2800" b="1" dirty="0" smtClean="0"/>
              <a:t>F</a:t>
            </a:r>
            <a:r>
              <a:rPr lang="en-US" sz="2800" b="1" baseline="-25000" dirty="0" smtClean="0"/>
              <a:t>c</a:t>
            </a:r>
            <a:r>
              <a:rPr lang="en-US" sz="2800" b="1" dirty="0" smtClean="0"/>
              <a:t>= (80.0kg) ( 25.2 m/s)</a:t>
            </a:r>
            <a:r>
              <a:rPr lang="en-US" sz="2800" b="1" baseline="30000" dirty="0" smtClean="0"/>
              <a:t>2</a:t>
            </a:r>
            <a:r>
              <a:rPr lang="en-US" sz="2800" b="1" dirty="0" smtClean="0"/>
              <a:t>/150.0 m</a:t>
            </a:r>
          </a:p>
          <a:p>
            <a:r>
              <a:rPr lang="en-US" sz="2800" b="1" dirty="0" smtClean="0"/>
              <a:t>F</a:t>
            </a:r>
            <a:r>
              <a:rPr lang="en-US" sz="2800" b="1" baseline="-25000" dirty="0" smtClean="0"/>
              <a:t>c</a:t>
            </a:r>
            <a:r>
              <a:rPr lang="en-US" sz="2800" b="1" dirty="0" smtClean="0"/>
              <a:t>=339 N</a:t>
            </a:r>
          </a:p>
          <a:p>
            <a:pPr>
              <a:buNone/>
            </a:pPr>
            <a:endParaRPr lang="en-US" sz="2800" b="1" dirty="0" smtClean="0"/>
          </a:p>
          <a:p>
            <a:pPr>
              <a:buNone/>
            </a:pPr>
            <a:endParaRPr lang="en-US" sz="2800" b="1" dirty="0" smtClean="0"/>
          </a:p>
          <a:p>
            <a:endParaRPr lang="en-US" dirty="0"/>
          </a:p>
        </p:txBody>
      </p:sp>
      <p:sp>
        <p:nvSpPr>
          <p:cNvPr id="3" name="Title 2"/>
          <p:cNvSpPr>
            <a:spLocks noGrp="1"/>
          </p:cNvSpPr>
          <p:nvPr>
            <p:ph type="title"/>
          </p:nvPr>
        </p:nvSpPr>
        <p:spPr/>
        <p:txBody>
          <a:bodyPr>
            <a:noAutofit/>
          </a:bodyPr>
          <a:lstStyle/>
          <a:p>
            <a:r>
              <a:rPr lang="en-US" sz="2800" dirty="0" smtClean="0">
                <a:solidFill>
                  <a:schemeClr val="bg2">
                    <a:lumMod val="50000"/>
                  </a:schemeClr>
                </a:solidFill>
              </a:rPr>
              <a:t> A 80.0 kg pilot is flying a plane at 25.2 m/s in a circular path with a radius of 150.0 m.   Find the magnitude of the force that maintains the circular motion.</a:t>
            </a:r>
            <a:endParaRPr lang="en-US" sz="28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ring breaking centripetal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6004401"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457200" y="381000"/>
            <a:ext cx="8229600" cy="5715000"/>
          </a:xfrm>
        </p:spPr>
        <p:txBody>
          <a:bodyPr/>
          <a:lstStyle/>
          <a:p>
            <a:r>
              <a:rPr lang="en-US" dirty="0" smtClean="0"/>
              <a:t>1- string breaks at top of path, the ball moves along a parabolic path</a:t>
            </a:r>
          </a:p>
          <a:p>
            <a:r>
              <a:rPr lang="en-US" dirty="0" smtClean="0"/>
              <a:t>2- when string  breaks the ball moves at right angle</a:t>
            </a:r>
            <a:endParaRPr lang="en-US" dirty="0"/>
          </a:p>
        </p:txBody>
      </p:sp>
    </p:spTree>
    <p:extLst>
      <p:ext uri="{BB962C8B-B14F-4D97-AF65-F5344CB8AC3E}">
        <p14:creationId xmlns:p14="http://schemas.microsoft.com/office/powerpoint/2010/main" val="423333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does passenger slide across car seat when going around curve?</a:t>
            </a:r>
          </a:p>
          <a:p>
            <a:pPr lvl="1"/>
            <a:r>
              <a:rPr lang="en-US" smtClean="0"/>
              <a:t>Inertia</a:t>
            </a:r>
          </a:p>
          <a:p>
            <a:pPr lvl="1"/>
            <a:r>
              <a:rPr lang="en-US" dirty="0" smtClean="0"/>
              <a:t>Frictional force excreted on the passenger by the seat is not great enough to keep the passenger moving in the same circle as the car</a:t>
            </a:r>
          </a:p>
          <a:p>
            <a:pPr lvl="1"/>
            <a:r>
              <a:rPr lang="en-US" dirty="0" smtClean="0"/>
              <a:t>Passenger hits the door and then follows the same curved path as the car</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863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normAutofit/>
          </a:bodyPr>
          <a:lstStyle/>
          <a:p>
            <a:pPr algn="ctr"/>
            <a:r>
              <a:rPr lang="en-US" sz="3200" dirty="0" smtClean="0"/>
              <a:t>Newton’s Law of Universal Gravitation</a:t>
            </a:r>
            <a:endParaRPr lang="en-US" sz="3200" dirty="0"/>
          </a:p>
        </p:txBody>
      </p:sp>
      <p:sp>
        <p:nvSpPr>
          <p:cNvPr id="4" name="Title 3"/>
          <p:cNvSpPr>
            <a:spLocks noGrp="1"/>
          </p:cNvSpPr>
          <p:nvPr>
            <p:ph type="ctrTitle"/>
          </p:nvPr>
        </p:nvSpPr>
        <p:spPr/>
        <p:txBody>
          <a:bodyPr/>
          <a:lstStyle/>
          <a:p>
            <a:pPr algn="ctr"/>
            <a:r>
              <a:rPr lang="en-US" b="1" dirty="0" smtClean="0"/>
              <a:t>7-2</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600" dirty="0"/>
              <a:t>Circular Motion</a:t>
            </a:r>
            <a:br>
              <a:rPr lang="en-US" sz="6600" dirty="0"/>
            </a:br>
            <a:endParaRPr lang="en-US" sz="6600" b="1" dirty="0"/>
          </a:p>
        </p:txBody>
      </p:sp>
      <p:sp>
        <p:nvSpPr>
          <p:cNvPr id="5" name="Text Placeholder 4"/>
          <p:cNvSpPr>
            <a:spLocks noGrp="1"/>
          </p:cNvSpPr>
          <p:nvPr>
            <p:ph type="body" idx="1"/>
          </p:nvPr>
        </p:nvSpPr>
        <p:spPr/>
        <p:txBody>
          <a:bodyPr/>
          <a:lstStyle/>
          <a:p>
            <a:pPr algn="ctr"/>
            <a:r>
              <a:rPr lang="en-US" sz="4400" b="1" dirty="0"/>
              <a:t>7-1</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dirty="0"/>
              <a:t>Apply Newton’s law of universal gravitation</a:t>
            </a:r>
            <a:endParaRPr lang="en-US" dirty="0"/>
          </a:p>
          <a:p>
            <a:r>
              <a:rPr lang="en-US" b="1" dirty="0"/>
              <a:t>Explain how Newton’s law of universal gravitation accounts for various phenomena, including satellite and planetary objects and tides</a:t>
            </a:r>
            <a:endParaRPr lang="en-US" dirty="0"/>
          </a:p>
          <a:p>
            <a:endParaRPr lang="en-US" dirty="0"/>
          </a:p>
        </p:txBody>
      </p:sp>
      <p:sp>
        <p:nvSpPr>
          <p:cNvPr id="6" name="Title 5"/>
          <p:cNvSpPr>
            <a:spLocks noGrp="1"/>
          </p:cNvSpPr>
          <p:nvPr>
            <p:ph type="title"/>
          </p:nvPr>
        </p:nvSpPr>
        <p:spPr/>
        <p:txBody>
          <a:bodyPr/>
          <a:lstStyle/>
          <a:p>
            <a:r>
              <a:rPr lang="en-US" dirty="0" smtClean="0"/>
              <a:t>7-2 Learning Targets</a:t>
            </a:r>
            <a:endParaRPr lang="en-US" dirty="0"/>
          </a:p>
        </p:txBody>
      </p:sp>
    </p:spTree>
    <p:extLst>
      <p:ext uri="{BB962C8B-B14F-4D97-AF65-F5344CB8AC3E}">
        <p14:creationId xmlns:p14="http://schemas.microsoft.com/office/powerpoint/2010/main" val="1987862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Gravitational force depends on the distance between two masses</a:t>
            </a:r>
          </a:p>
        </p:txBody>
      </p:sp>
      <p:sp>
        <p:nvSpPr>
          <p:cNvPr id="3" name="Title 2"/>
          <p:cNvSpPr>
            <a:spLocks noGrp="1"/>
          </p:cNvSpPr>
          <p:nvPr>
            <p:ph type="title"/>
          </p:nvPr>
        </p:nvSpPr>
        <p:spPr/>
        <p:txBody>
          <a:bodyPr>
            <a:normAutofit fontScale="90000"/>
          </a:bodyPr>
          <a:lstStyle/>
          <a:p>
            <a:r>
              <a:rPr lang="en-US" b="1" dirty="0" smtClean="0"/>
              <a:t>Newton’s Universal Law of Gravitation</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400"/>
            <a:ext cx="5574323" cy="338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err="1"/>
              <a:t>F</a:t>
            </a:r>
            <a:r>
              <a:rPr lang="en-US" sz="3600" b="1" baseline="-25000" dirty="0" err="1"/>
              <a:t>g</a:t>
            </a:r>
            <a:r>
              <a:rPr lang="en-US" sz="3600" b="1" dirty="0"/>
              <a:t>= G(m</a:t>
            </a:r>
            <a:r>
              <a:rPr lang="en-US" sz="3600" b="1" baseline="-25000" dirty="0"/>
              <a:t>1</a:t>
            </a:r>
            <a:r>
              <a:rPr lang="en-US" sz="3600" b="1" dirty="0"/>
              <a:t>m</a:t>
            </a:r>
            <a:r>
              <a:rPr lang="en-US" sz="3600" b="1" baseline="-25000" dirty="0"/>
              <a:t>2</a:t>
            </a:r>
            <a:r>
              <a:rPr lang="en-US" sz="3600" b="1" dirty="0"/>
              <a:t>/r</a:t>
            </a:r>
            <a:r>
              <a:rPr lang="en-US" sz="3600" b="1" baseline="30000" dirty="0"/>
              <a:t>2</a:t>
            </a:r>
            <a:r>
              <a:rPr lang="en-US" sz="3600" b="1" dirty="0"/>
              <a:t>)</a:t>
            </a:r>
          </a:p>
          <a:p>
            <a:r>
              <a:rPr lang="en-US" dirty="0"/>
              <a:t>Gravitational force= gravitational constant x (product of  masses/ radius</a:t>
            </a:r>
            <a:r>
              <a:rPr lang="en-US" baseline="30000" dirty="0"/>
              <a:t>2</a:t>
            </a:r>
            <a:r>
              <a:rPr lang="en-US" dirty="0"/>
              <a:t>)</a:t>
            </a:r>
          </a:p>
          <a:p>
            <a:r>
              <a:rPr lang="en-US" b="1" dirty="0"/>
              <a:t>G= 6.673 x 10 -11 N∙m</a:t>
            </a:r>
            <a:r>
              <a:rPr lang="en-US" b="1" baseline="30000" dirty="0"/>
              <a:t>2</a:t>
            </a:r>
            <a:r>
              <a:rPr lang="en-US" b="1" dirty="0"/>
              <a:t>/ kg</a:t>
            </a:r>
            <a:r>
              <a:rPr lang="en-US" b="1" baseline="30000" dirty="0"/>
              <a:t>2</a:t>
            </a:r>
          </a:p>
          <a:p>
            <a:r>
              <a:rPr lang="en-US" dirty="0"/>
              <a:t>Referred to as inverse square law, force decreases when distance increases (inversely related)</a:t>
            </a:r>
          </a:p>
          <a:p>
            <a:r>
              <a:rPr lang="en-US" dirty="0"/>
              <a:t>Gravitational force is localized at the center of a spherical mass</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43789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Force exists regardless of size</a:t>
            </a:r>
          </a:p>
          <a:p>
            <a:r>
              <a:rPr lang="en-US" dirty="0" smtClean="0"/>
              <a:t>Earth and moon</a:t>
            </a:r>
          </a:p>
          <a:p>
            <a:pPr lvl="1"/>
            <a:r>
              <a:rPr lang="en-US" dirty="0" smtClean="0"/>
              <a:t>Earth much larger mass,  center of mass lies within Earth so rotate around earth</a:t>
            </a:r>
          </a:p>
          <a:p>
            <a:r>
              <a:rPr lang="en-US" dirty="0" smtClean="0"/>
              <a:t>Why doesn’t earth accelerate up toward a falling object?</a:t>
            </a:r>
          </a:p>
          <a:p>
            <a:pPr lvl="1"/>
            <a:r>
              <a:rPr lang="en-US" dirty="0" smtClean="0"/>
              <a:t>Earth is so large in comparison to object the Earth’s acceleration is so tiny that you cannot detect it</a:t>
            </a:r>
          </a:p>
          <a:p>
            <a:endParaRPr lang="en-US" dirty="0"/>
          </a:p>
        </p:txBody>
      </p:sp>
      <p:sp>
        <p:nvSpPr>
          <p:cNvPr id="3" name="Title 2"/>
          <p:cNvSpPr>
            <a:spLocks noGrp="1"/>
          </p:cNvSpPr>
          <p:nvPr>
            <p:ph type="title"/>
          </p:nvPr>
        </p:nvSpPr>
        <p:spPr/>
        <p:txBody>
          <a:bodyPr>
            <a:normAutofit fontScale="90000"/>
          </a:bodyPr>
          <a:lstStyle/>
          <a:p>
            <a:r>
              <a:rPr lang="en-US" dirty="0" smtClean="0"/>
              <a:t>Gravitational force acts between all masses</a:t>
            </a:r>
            <a:endParaRPr lang="en-US" dirty="0"/>
          </a:p>
        </p:txBody>
      </p:sp>
    </p:spTree>
    <p:extLst>
      <p:ext uri="{BB962C8B-B14F-4D97-AF65-F5344CB8AC3E}">
        <p14:creationId xmlns:p14="http://schemas.microsoft.com/office/powerpoint/2010/main" val="14087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 F</a:t>
            </a:r>
            <a:r>
              <a:rPr lang="en-US" sz="2800" b="1" baseline="-25000" dirty="0" smtClean="0"/>
              <a:t>g</a:t>
            </a:r>
            <a:r>
              <a:rPr lang="en-US" sz="2800" b="1" dirty="0" smtClean="0"/>
              <a:t>= G(m</a:t>
            </a:r>
            <a:r>
              <a:rPr lang="en-US" sz="2800" b="1" baseline="-25000" dirty="0" smtClean="0"/>
              <a:t>1</a:t>
            </a:r>
            <a:r>
              <a:rPr lang="en-US" sz="2800" b="1" dirty="0" smtClean="0"/>
              <a:t>m</a:t>
            </a:r>
            <a:r>
              <a:rPr lang="en-US" sz="2800" b="1" baseline="-25000" dirty="0" smtClean="0"/>
              <a:t>2</a:t>
            </a:r>
            <a:r>
              <a:rPr lang="en-US" sz="2800" b="1" dirty="0" smtClean="0"/>
              <a:t>/r</a:t>
            </a:r>
            <a:r>
              <a:rPr lang="en-US" sz="2800" b="1" baseline="30000" dirty="0" smtClean="0"/>
              <a:t>2</a:t>
            </a:r>
            <a:r>
              <a:rPr lang="en-US" sz="2800" b="1" dirty="0" smtClean="0"/>
              <a:t>)</a:t>
            </a:r>
          </a:p>
          <a:p>
            <a:r>
              <a:rPr lang="en-US" sz="2800" b="1" dirty="0" smtClean="0"/>
              <a:t> F</a:t>
            </a:r>
            <a:r>
              <a:rPr lang="en-US" sz="2800" b="1" baseline="-25000" dirty="0" smtClean="0"/>
              <a:t>g</a:t>
            </a:r>
            <a:r>
              <a:rPr lang="en-US" sz="2800" b="1" dirty="0" smtClean="0"/>
              <a:t>= </a:t>
            </a:r>
            <a:r>
              <a:rPr lang="en-US" sz="2800" b="1" dirty="0"/>
              <a:t>6.673 x 10 -11 N∙m</a:t>
            </a:r>
            <a:r>
              <a:rPr lang="en-US" sz="2800" b="1" baseline="30000" dirty="0"/>
              <a:t>2</a:t>
            </a:r>
            <a:r>
              <a:rPr lang="en-US" sz="2800" b="1" dirty="0"/>
              <a:t>/ </a:t>
            </a:r>
            <a:r>
              <a:rPr lang="en-US" sz="2800" b="1" dirty="0" smtClean="0"/>
              <a:t>kg</a:t>
            </a:r>
            <a:r>
              <a:rPr lang="en-US" sz="2800" b="1" baseline="30000" dirty="0" smtClean="0"/>
              <a:t>2</a:t>
            </a:r>
            <a:r>
              <a:rPr lang="en-US" sz="2800" b="1" dirty="0" smtClean="0"/>
              <a:t>(0.5 kg) ( 0.4 kg) /0.2 m </a:t>
            </a:r>
            <a:r>
              <a:rPr lang="en-US" sz="2800" b="1" baseline="30000" dirty="0" smtClean="0"/>
              <a:t>2</a:t>
            </a:r>
          </a:p>
          <a:p>
            <a:r>
              <a:rPr lang="en-US" sz="2800" b="1" dirty="0" smtClean="0"/>
              <a:t> F</a:t>
            </a:r>
            <a:r>
              <a:rPr lang="en-US" sz="2800" b="1" baseline="-25000" dirty="0" smtClean="0"/>
              <a:t>g</a:t>
            </a:r>
            <a:r>
              <a:rPr lang="en-US" sz="2800" b="1" dirty="0" smtClean="0"/>
              <a:t>= 3.34 x 10 </a:t>
            </a:r>
            <a:r>
              <a:rPr lang="en-US" sz="2800" b="1" baseline="30000" dirty="0" smtClean="0"/>
              <a:t>-10 </a:t>
            </a:r>
            <a:r>
              <a:rPr lang="en-US" sz="2800" b="1" dirty="0" smtClean="0"/>
              <a:t>N</a:t>
            </a:r>
          </a:p>
          <a:p>
            <a:endParaRPr lang="en-US" sz="2800" b="1" baseline="30000" dirty="0" smtClean="0"/>
          </a:p>
          <a:p>
            <a:endParaRPr lang="en-US" sz="2800" b="1" dirty="0" smtClean="0"/>
          </a:p>
          <a:p>
            <a:endParaRPr lang="en-US" dirty="0"/>
          </a:p>
        </p:txBody>
      </p:sp>
      <p:sp>
        <p:nvSpPr>
          <p:cNvPr id="3" name="Title 2"/>
          <p:cNvSpPr>
            <a:spLocks noGrp="1"/>
          </p:cNvSpPr>
          <p:nvPr>
            <p:ph type="title"/>
          </p:nvPr>
        </p:nvSpPr>
        <p:spPr>
          <a:xfrm>
            <a:off x="457200" y="152400"/>
            <a:ext cx="8229600" cy="1371600"/>
          </a:xfrm>
        </p:spPr>
        <p:txBody>
          <a:bodyPr>
            <a:noAutofit/>
          </a:bodyPr>
          <a:lstStyle/>
          <a:p>
            <a:r>
              <a:rPr lang="en-US" sz="3200" dirty="0" smtClean="0">
                <a:solidFill>
                  <a:schemeClr val="bg1">
                    <a:lumMod val="95000"/>
                    <a:lumOff val="5000"/>
                  </a:schemeClr>
                </a:solidFill>
              </a:rPr>
              <a:t>A 0.5 kg basketball is placed 0.2 m from a 0.4 kg basketball.  Find the magnitude of the gravitational force between the two balls.</a:t>
            </a:r>
            <a:endParaRPr lang="en-US" sz="32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high tides each day</a:t>
            </a:r>
          </a:p>
          <a:p>
            <a:pPr marL="0" indent="0">
              <a:buNone/>
            </a:pPr>
            <a:r>
              <a:rPr lang="en-US" dirty="0" smtClean="0"/>
              <a:t>On side of Earth facing moon, gravitational force of moon is greater than it is at Earth’s center</a:t>
            </a:r>
          </a:p>
          <a:p>
            <a:pPr marL="0" indent="0">
              <a:buNone/>
            </a:pPr>
            <a:r>
              <a:rPr lang="en-US" dirty="0" smtClean="0"/>
              <a:t>Water pulled toward moon</a:t>
            </a:r>
          </a:p>
          <a:p>
            <a:pPr marL="0" indent="0">
              <a:buNone/>
            </a:pPr>
            <a:endParaRPr lang="en-US" dirty="0" smtClean="0"/>
          </a:p>
          <a:p>
            <a:pPr marL="0" indent="0">
              <a:buNone/>
            </a:pPr>
            <a:r>
              <a:rPr lang="en-US" dirty="0" smtClean="0"/>
              <a:t>On opposite side of Earth, gravitational force is less than at its center</a:t>
            </a:r>
          </a:p>
          <a:p>
            <a:pPr marL="0" indent="0">
              <a:buNone/>
            </a:pPr>
            <a:r>
              <a:rPr lang="en-US" dirty="0" smtClean="0"/>
              <a:t>Mass is still pulled toward moon, but water is pulled less, creating another bulge</a:t>
            </a:r>
            <a:endParaRPr lang="en-US" dirty="0"/>
          </a:p>
        </p:txBody>
      </p:sp>
      <p:sp>
        <p:nvSpPr>
          <p:cNvPr id="3" name="Title 2"/>
          <p:cNvSpPr>
            <a:spLocks noGrp="1"/>
          </p:cNvSpPr>
          <p:nvPr>
            <p:ph type="title"/>
          </p:nvPr>
        </p:nvSpPr>
        <p:spPr/>
        <p:txBody>
          <a:bodyPr/>
          <a:lstStyle/>
          <a:p>
            <a:r>
              <a:rPr lang="en-US" dirty="0" smtClean="0"/>
              <a:t>Ocean Tides</a:t>
            </a:r>
            <a:endParaRPr lang="en-US" dirty="0"/>
          </a:p>
        </p:txBody>
      </p:sp>
    </p:spTree>
    <p:extLst>
      <p:ext uri="{BB962C8B-B14F-4D97-AF65-F5344CB8AC3E}">
        <p14:creationId xmlns:p14="http://schemas.microsoft.com/office/powerpoint/2010/main" val="305777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newton's law of gravitational tid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ewton's law of gravitational tid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3994553" cy="387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777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The Cavendish Experiment (1798)</a:t>
            </a:r>
          </a:p>
        </p:txBody>
      </p:sp>
      <p:sp>
        <p:nvSpPr>
          <p:cNvPr id="1398787" name="Rectangle 3"/>
          <p:cNvSpPr>
            <a:spLocks noGrp="1" noChangeArrowheads="1"/>
          </p:cNvSpPr>
          <p:nvPr>
            <p:ph type="body" sz="half" idx="2"/>
          </p:nvPr>
        </p:nvSpPr>
        <p:spPr/>
        <p:txBody>
          <a:bodyPr>
            <a:normAutofit fontScale="70000" lnSpcReduction="20000"/>
          </a:bodyPr>
          <a:lstStyle/>
          <a:p>
            <a:pPr eaLnBrk="1" hangingPunct="1">
              <a:lnSpc>
                <a:spcPct val="90000"/>
              </a:lnSpc>
            </a:pPr>
            <a:r>
              <a:rPr lang="en-US" sz="2400" dirty="0" smtClean="0"/>
              <a:t>Cavendish found the value for </a:t>
            </a:r>
            <a:r>
              <a:rPr lang="en-US" sz="2400" i="1" dirty="0" smtClean="0"/>
              <a:t>G</a:t>
            </a:r>
            <a:r>
              <a:rPr lang="en-US" sz="2400" dirty="0" smtClean="0"/>
              <a:t>. </a:t>
            </a:r>
          </a:p>
          <a:p>
            <a:pPr lvl="1" eaLnBrk="1" hangingPunct="1">
              <a:lnSpc>
                <a:spcPct val="90000"/>
              </a:lnSpc>
            </a:pPr>
            <a:r>
              <a:rPr lang="en-US" sz="2600" dirty="0" smtClean="0">
                <a:ea typeface="ヒラギノ角ゴ Pro W3" charset="-128"/>
              </a:rPr>
              <a:t>He used an apparatus similar to that shown above.</a:t>
            </a:r>
          </a:p>
          <a:p>
            <a:pPr lvl="1" eaLnBrk="1" hangingPunct="1">
              <a:lnSpc>
                <a:spcPct val="90000"/>
              </a:lnSpc>
            </a:pPr>
            <a:r>
              <a:rPr lang="en-US" sz="2600" dirty="0" smtClean="0">
                <a:ea typeface="ヒラギノ角ゴ Pro W3" charset="-128"/>
              </a:rPr>
              <a:t>He measured the masses of the spheres (</a:t>
            </a:r>
            <a:r>
              <a:rPr lang="en-US" sz="2600" i="1" dirty="0" smtClean="0">
                <a:ea typeface="ヒラギノ角ゴ Pro W3" charset="-128"/>
              </a:rPr>
              <a:t>m</a:t>
            </a:r>
            <a:r>
              <a:rPr lang="en-US" sz="2600" i="1" baseline="-25000" dirty="0" smtClean="0">
                <a:ea typeface="ヒラギノ角ゴ Pro W3" charset="-128"/>
              </a:rPr>
              <a:t>1</a:t>
            </a:r>
            <a:r>
              <a:rPr lang="en-US" sz="2600" dirty="0" smtClean="0">
                <a:ea typeface="ヒラギノ角ゴ Pro W3" charset="-128"/>
              </a:rPr>
              <a:t> and </a:t>
            </a:r>
            <a:r>
              <a:rPr lang="en-US" sz="2600" i="1" dirty="0" smtClean="0">
                <a:ea typeface="ヒラギノ角ゴ Pro W3" charset="-128"/>
              </a:rPr>
              <a:t>m</a:t>
            </a:r>
            <a:r>
              <a:rPr lang="en-US" sz="2600" i="1" baseline="-25000" dirty="0" smtClean="0">
                <a:ea typeface="ヒラギノ角ゴ Pro W3" charset="-128"/>
              </a:rPr>
              <a:t>2</a:t>
            </a:r>
            <a:r>
              <a:rPr lang="en-US" sz="2600" dirty="0" smtClean="0">
                <a:ea typeface="ヒラギノ角ゴ Pro W3" charset="-128"/>
              </a:rPr>
              <a:t>) at end of light rod </a:t>
            </a:r>
            <a:r>
              <a:rPr lang="en-US" sz="2600" dirty="0" err="1" smtClean="0">
                <a:ea typeface="ヒラギノ角ゴ Pro W3" charset="-128"/>
              </a:rPr>
              <a:t>atracted</a:t>
            </a:r>
            <a:r>
              <a:rPr lang="en-US" sz="2600" dirty="0" smtClean="0">
                <a:ea typeface="ヒラギノ角ゴ Pro W3" charset="-128"/>
              </a:rPr>
              <a:t> to tow larger spheres, the distance between the spheres (</a:t>
            </a:r>
            <a:r>
              <a:rPr lang="en-US" sz="2600" i="1" dirty="0" smtClean="0">
                <a:ea typeface="ヒラギノ角ゴ Pro W3" charset="-128"/>
              </a:rPr>
              <a:t>r</a:t>
            </a:r>
            <a:r>
              <a:rPr lang="en-US" sz="2600" dirty="0" smtClean="0">
                <a:ea typeface="ヒラギノ角ゴ Pro W3" charset="-128"/>
              </a:rPr>
              <a:t>), and the force of attraction (</a:t>
            </a:r>
            <a:r>
              <a:rPr lang="en-US" sz="2600" i="1" dirty="0" err="1" smtClean="0">
                <a:ea typeface="ヒラギノ角ゴ Pro W3" charset="-128"/>
              </a:rPr>
              <a:t>F</a:t>
            </a:r>
            <a:r>
              <a:rPr lang="en-US" sz="2600" i="1" baseline="-25000" dirty="0" err="1" smtClean="0">
                <a:ea typeface="ヒラギノ角ゴ Pro W3" charset="-128"/>
              </a:rPr>
              <a:t>g</a:t>
            </a:r>
            <a:r>
              <a:rPr lang="en-US" sz="2600" dirty="0" smtClean="0">
                <a:ea typeface="ヒラギノ角ゴ Pro W3" charset="-128"/>
              </a:rPr>
              <a:t>).</a:t>
            </a:r>
          </a:p>
          <a:p>
            <a:pPr lvl="1">
              <a:lnSpc>
                <a:spcPct val="90000"/>
              </a:lnSpc>
            </a:pPr>
            <a:r>
              <a:rPr lang="en-US" sz="2600" dirty="0"/>
              <a:t>Angle of rotation measured with a light beam is then used to determine gravitational force between spheres</a:t>
            </a:r>
          </a:p>
          <a:p>
            <a:pPr lvl="1" eaLnBrk="1" hangingPunct="1">
              <a:lnSpc>
                <a:spcPct val="90000"/>
              </a:lnSpc>
            </a:pPr>
            <a:endParaRPr lang="en-US" sz="2000" dirty="0" smtClean="0">
              <a:ea typeface="ヒラギノ角ゴ Pro W3" charset="-128"/>
            </a:endParaRPr>
          </a:p>
          <a:p>
            <a:pPr eaLnBrk="1" hangingPunct="1">
              <a:lnSpc>
                <a:spcPct val="90000"/>
              </a:lnSpc>
            </a:pPr>
            <a:r>
              <a:rPr lang="en-US" sz="2400" dirty="0" smtClean="0"/>
              <a:t>He solved Newton’s equation for </a:t>
            </a:r>
            <a:r>
              <a:rPr lang="en-US" sz="2400" i="1" dirty="0" smtClean="0"/>
              <a:t>G</a:t>
            </a:r>
            <a:r>
              <a:rPr lang="en-US" sz="2400" dirty="0" smtClean="0"/>
              <a:t> and substituted his experimental values.</a:t>
            </a:r>
          </a:p>
        </p:txBody>
      </p:sp>
      <p:sp>
        <p:nvSpPr>
          <p:cNvPr id="1398788" name="AutoShape 4"/>
          <p:cNvSpPr>
            <a:spLocks noChangeArrowheads="1"/>
          </p:cNvSpPr>
          <p:nvPr/>
        </p:nvSpPr>
        <p:spPr bwMode="auto">
          <a:xfrm rot="10800000">
            <a:off x="58832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8791" name="AutoShape 7"/>
          <p:cNvSpPr>
            <a:spLocks noChangeArrowheads="1"/>
          </p:cNvSpPr>
          <p:nvPr/>
        </p:nvSpPr>
        <p:spPr bwMode="auto">
          <a:xfrm rot="10800000">
            <a:off x="8550275" y="51847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398792" name="Picture 8" descr="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00200"/>
            <a:ext cx="5029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8794" name="AutoShape 10"/>
          <p:cNvSpPr>
            <a:spLocks noChangeArrowheads="1"/>
          </p:cNvSpPr>
          <p:nvPr/>
        </p:nvSpPr>
        <p:spPr bwMode="auto">
          <a:xfrm rot="10800000">
            <a:off x="7162800" y="44227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8795" name="AutoShape 11"/>
          <p:cNvSpPr>
            <a:spLocks noChangeArrowheads="1"/>
          </p:cNvSpPr>
          <p:nvPr/>
        </p:nvSpPr>
        <p:spPr bwMode="auto">
          <a:xfrm rot="10800000">
            <a:off x="5507038" y="404495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00504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98788"/>
                                        </p:tgtEl>
                                        <p:attrNameLst>
                                          <p:attrName>style.visibility</p:attrName>
                                        </p:attrNameLst>
                                      </p:cBhvr>
                                      <p:to>
                                        <p:strVal val="visible"/>
                                      </p:to>
                                    </p:set>
                                  </p:childTnLst>
                                  <p:subTnLst>
                                    <p:set>
                                      <p:cBhvr override="childStyle">
                                        <p:cTn dur="1" fill="hold" display="0" masterRel="nextClick" afterEffect="1"/>
                                        <p:tgtEl>
                                          <p:spTgt spid="139878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87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8795"/>
                                        </p:tgtEl>
                                        <p:attrNameLst>
                                          <p:attrName>style.visibility</p:attrName>
                                        </p:attrNameLst>
                                      </p:cBhvr>
                                      <p:to>
                                        <p:strVal val="visible"/>
                                      </p:to>
                                    </p:set>
                                  </p:childTnLst>
                                  <p:subTnLst>
                                    <p:set>
                                      <p:cBhvr override="childStyle">
                                        <p:cTn dur="1" fill="hold" display="0" masterRel="nextClick" afterEffect="1"/>
                                        <p:tgtEl>
                                          <p:spTgt spid="139879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9878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87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8794"/>
                                        </p:tgtEl>
                                        <p:attrNameLst>
                                          <p:attrName>style.visibility</p:attrName>
                                        </p:attrNameLst>
                                      </p:cBhvr>
                                      <p:to>
                                        <p:strVal val="visible"/>
                                      </p:to>
                                    </p:set>
                                  </p:childTnLst>
                                  <p:subTnLst>
                                    <p:set>
                                      <p:cBhvr override="childStyle">
                                        <p:cTn dur="1" fill="hold" display="0" masterRel="nextClick" afterEffect="1"/>
                                        <p:tgtEl>
                                          <p:spTgt spid="139879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9878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9878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8791"/>
                                        </p:tgtEl>
                                        <p:attrNameLst>
                                          <p:attrName>style.visibility</p:attrName>
                                        </p:attrNameLst>
                                      </p:cBhvr>
                                      <p:to>
                                        <p:strVal val="visible"/>
                                      </p:to>
                                    </p:set>
                                  </p:childTnLst>
                                  <p:subTnLst>
                                    <p:set>
                                      <p:cBhvr override="childStyle">
                                        <p:cTn dur="1" fill="hold" display="0" masterRel="nextClick" afterEffect="1"/>
                                        <p:tgtEl>
                                          <p:spTgt spid="139879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987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8" grpId="0" animBg="1"/>
      <p:bldP spid="1398791" grpId="0" animBg="1"/>
      <p:bldP spid="1398794" grpId="0" animBg="1"/>
      <p:bldP spid="13987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https://www.youtube.com/watch?v=4JGgYjJhGEE</a:t>
            </a:r>
          </a:p>
        </p:txBody>
      </p:sp>
      <p:sp>
        <p:nvSpPr>
          <p:cNvPr id="5" name="Title 4"/>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48083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Field force</a:t>
            </a:r>
          </a:p>
          <a:p>
            <a:r>
              <a:rPr lang="en-US" dirty="0" smtClean="0"/>
              <a:t>Gravitational field strength is equivalent to free-fall acceleration (if at same location), but not same thing</a:t>
            </a:r>
          </a:p>
          <a:p>
            <a:r>
              <a:rPr lang="en-US" dirty="0" smtClean="0"/>
              <a:t>a=F/m and g= </a:t>
            </a:r>
            <a:r>
              <a:rPr lang="en-US" dirty="0" err="1" smtClean="0"/>
              <a:t>F</a:t>
            </a:r>
            <a:r>
              <a:rPr lang="en-US" baseline="-25000" dirty="0" err="1" smtClean="0"/>
              <a:t>g</a:t>
            </a:r>
            <a:r>
              <a:rPr lang="en-US" dirty="0" smtClean="0"/>
              <a:t>/m</a:t>
            </a:r>
          </a:p>
          <a:p>
            <a:pPr lvl="1"/>
            <a:r>
              <a:rPr lang="en-US" dirty="0" smtClean="0"/>
              <a:t>Not same thing</a:t>
            </a:r>
          </a:p>
          <a:p>
            <a:pPr lvl="1"/>
            <a:r>
              <a:rPr lang="en-US" dirty="0" smtClean="0"/>
              <a:t>Example: if hang object from spring scale you are measuring gravitational field strength</a:t>
            </a:r>
          </a:p>
          <a:p>
            <a:pPr lvl="1"/>
            <a:r>
              <a:rPr lang="en-US" dirty="0" smtClean="0"/>
              <a:t>Because mass at rest, no measurable acceleration</a:t>
            </a:r>
          </a:p>
          <a:p>
            <a:endParaRPr lang="en-US" dirty="0"/>
          </a:p>
        </p:txBody>
      </p:sp>
      <p:sp>
        <p:nvSpPr>
          <p:cNvPr id="3" name="Title 2"/>
          <p:cNvSpPr>
            <a:spLocks noGrp="1"/>
          </p:cNvSpPr>
          <p:nvPr>
            <p:ph type="title"/>
          </p:nvPr>
        </p:nvSpPr>
        <p:spPr/>
        <p:txBody>
          <a:bodyPr/>
          <a:lstStyle/>
          <a:p>
            <a:r>
              <a:rPr lang="en-US" dirty="0" smtClean="0"/>
              <a:t>Gravity</a:t>
            </a:r>
            <a:endParaRPr lang="en-US" dirty="0"/>
          </a:p>
        </p:txBody>
      </p:sp>
    </p:spTree>
    <p:extLst>
      <p:ext uri="{BB962C8B-B14F-4D97-AF65-F5344CB8AC3E}">
        <p14:creationId xmlns:p14="http://schemas.microsoft.com/office/powerpoint/2010/main" val="90391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Solve problems involving centripetal force and centripetal acceleration</a:t>
            </a:r>
            <a:endParaRPr lang="en-US" dirty="0"/>
          </a:p>
          <a:p>
            <a:endParaRPr lang="en-US" dirty="0"/>
          </a:p>
        </p:txBody>
      </p:sp>
      <p:sp>
        <p:nvSpPr>
          <p:cNvPr id="3" name="Title 2"/>
          <p:cNvSpPr>
            <a:spLocks noGrp="1"/>
          </p:cNvSpPr>
          <p:nvPr>
            <p:ph type="title"/>
          </p:nvPr>
        </p:nvSpPr>
        <p:spPr/>
        <p:txBody>
          <a:bodyPr/>
          <a:lstStyle/>
          <a:p>
            <a:r>
              <a:rPr lang="en-US" dirty="0" smtClean="0"/>
              <a:t>7-1 </a:t>
            </a:r>
            <a:r>
              <a:rPr lang="en-US" smtClean="0"/>
              <a:t>Learning Targets</a:t>
            </a:r>
            <a:endParaRPr lang="en-US"/>
          </a:p>
        </p:txBody>
      </p:sp>
    </p:spTree>
    <p:extLst>
      <p:ext uri="{BB962C8B-B14F-4D97-AF65-F5344CB8AC3E}">
        <p14:creationId xmlns:p14="http://schemas.microsoft.com/office/powerpoint/2010/main" val="3688878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Gravitational Force</a:t>
            </a:r>
          </a:p>
        </p:txBody>
      </p:sp>
      <p:sp>
        <p:nvSpPr>
          <p:cNvPr id="1400835" name="Rectangle 3"/>
          <p:cNvSpPr>
            <a:spLocks noGrp="1" noChangeArrowheads="1"/>
          </p:cNvSpPr>
          <p:nvPr>
            <p:ph type="body" idx="1"/>
          </p:nvPr>
        </p:nvSpPr>
        <p:spPr>
          <a:noFill/>
        </p:spPr>
        <p:txBody>
          <a:bodyPr rIns="0"/>
          <a:lstStyle/>
          <a:p>
            <a:pPr eaLnBrk="1" hangingPunct="1"/>
            <a:r>
              <a:rPr lang="en-US" smtClean="0"/>
              <a:t>If gravity is universal and exists between all masses, why isn’t this force easily observed in everyday life? For example, why don’t we feel a force pulling us toward large buildings?</a:t>
            </a:r>
          </a:p>
          <a:p>
            <a:pPr lvl="1" eaLnBrk="1" hangingPunct="1"/>
            <a:r>
              <a:rPr lang="en-US" smtClean="0">
                <a:ea typeface="ヒラギノ角ゴ Pro W3" charset="-128"/>
              </a:rPr>
              <a:t>The value for </a:t>
            </a:r>
            <a:r>
              <a:rPr lang="en-US" i="1" smtClean="0">
                <a:ea typeface="ヒラギノ角ゴ Pro W3" charset="-128"/>
              </a:rPr>
              <a:t>G</a:t>
            </a:r>
            <a:r>
              <a:rPr lang="en-US" smtClean="0">
                <a:ea typeface="ヒラギノ角ゴ Pro W3" charset="-128"/>
              </a:rPr>
              <a:t> is so small that, unless at least one of the masses is very large, the force of gravity is negligible.</a:t>
            </a:r>
          </a:p>
          <a:p>
            <a:pPr eaLnBrk="1" hangingPunct="1"/>
            <a:endParaRPr lang="en-US" smtClean="0"/>
          </a:p>
        </p:txBody>
      </p:sp>
      <p:sp>
        <p:nvSpPr>
          <p:cNvPr id="1400836" name="AutoShape 4"/>
          <p:cNvSpPr>
            <a:spLocks noChangeArrowheads="1"/>
          </p:cNvSpPr>
          <p:nvPr/>
        </p:nvSpPr>
        <p:spPr bwMode="auto">
          <a:xfrm rot="10800000">
            <a:off x="43592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0838" name="AutoShape 6"/>
          <p:cNvSpPr>
            <a:spLocks noChangeArrowheads="1"/>
          </p:cNvSpPr>
          <p:nvPr/>
        </p:nvSpPr>
        <p:spPr bwMode="auto">
          <a:xfrm rot="10800000">
            <a:off x="7162800" y="3124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62819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0836"/>
                                        </p:tgtEl>
                                        <p:attrNameLst>
                                          <p:attrName>style.visibility</p:attrName>
                                        </p:attrNameLst>
                                      </p:cBhvr>
                                      <p:to>
                                        <p:strVal val="visible"/>
                                      </p:to>
                                    </p:set>
                                  </p:childTnLst>
                                  <p:subTnLst>
                                    <p:set>
                                      <p:cBhvr override="childStyle">
                                        <p:cTn dur="1" fill="hold" display="0" masterRel="nextClick" afterEffect="1"/>
                                        <p:tgtEl>
                                          <p:spTgt spid="140083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083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0838"/>
                                        </p:tgtEl>
                                        <p:attrNameLst>
                                          <p:attrName>style.visibility</p:attrName>
                                        </p:attrNameLst>
                                      </p:cBhvr>
                                      <p:to>
                                        <p:strVal val="visible"/>
                                      </p:to>
                                    </p:set>
                                  </p:childTnLst>
                                  <p:subTnLst>
                                    <p:set>
                                      <p:cBhvr override="childStyle">
                                        <p:cTn dur="1" fill="hold" display="0" masterRel="nextClick" afterEffect="1"/>
                                        <p:tgtEl>
                                          <p:spTgt spid="140083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00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5" grpId="0" build="p"/>
      <p:bldP spid="1400836" grpId="0" animBg="1"/>
      <p:bldP spid="14008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Gravity (g) depends on planet’s mass and radius (distance)</a:t>
            </a:r>
            <a:endParaRPr lang="en-US" dirty="0"/>
          </a:p>
          <a:p>
            <a:pPr lvl="1"/>
            <a:r>
              <a:rPr lang="en-US" dirty="0" smtClean="0"/>
              <a:t>Higher altitude should weight less (greater radius, smaller g)</a:t>
            </a:r>
          </a:p>
          <a:p>
            <a:r>
              <a:rPr lang="en-US" dirty="0" smtClean="0"/>
              <a:t>Proof: (don’t need to know)</a:t>
            </a:r>
          </a:p>
          <a:p>
            <a:r>
              <a:rPr lang="en-US" dirty="0" err="1" smtClean="0"/>
              <a:t>F</a:t>
            </a:r>
            <a:r>
              <a:rPr lang="en-US" baseline="-25000" dirty="0" err="1" smtClean="0"/>
              <a:t>g</a:t>
            </a:r>
            <a:r>
              <a:rPr lang="en-US" dirty="0" smtClean="0"/>
              <a:t>= mg  </a:t>
            </a:r>
            <a:r>
              <a:rPr lang="en-US" sz="2800" b="1" dirty="0" err="1"/>
              <a:t>F</a:t>
            </a:r>
            <a:r>
              <a:rPr lang="en-US" sz="2800" b="1" baseline="-25000" dirty="0" err="1"/>
              <a:t>g</a:t>
            </a:r>
            <a:r>
              <a:rPr lang="en-US" sz="2800" b="1" dirty="0"/>
              <a:t>= </a:t>
            </a:r>
            <a:r>
              <a:rPr lang="en-US" sz="2800" b="1" dirty="0" smtClean="0"/>
              <a:t>G(</a:t>
            </a:r>
            <a:r>
              <a:rPr lang="en-US" sz="2800" b="1" dirty="0" err="1" smtClean="0"/>
              <a:t>mm</a:t>
            </a:r>
            <a:r>
              <a:rPr lang="en-US" sz="2800" b="1" baseline="-25000" dirty="0" err="1" smtClean="0"/>
              <a:t>E</a:t>
            </a:r>
            <a:r>
              <a:rPr lang="en-US" sz="2800" b="1" dirty="0" smtClean="0"/>
              <a:t>/r</a:t>
            </a:r>
            <a:r>
              <a:rPr lang="en-US" sz="2800" b="1" baseline="30000" dirty="0" smtClean="0"/>
              <a:t>2</a:t>
            </a:r>
            <a:r>
              <a:rPr lang="en-US" sz="2800" b="1" dirty="0" smtClean="0"/>
              <a:t>)</a:t>
            </a:r>
          </a:p>
          <a:p>
            <a:r>
              <a:rPr lang="en-US" sz="2800" b="1" dirty="0" smtClean="0"/>
              <a:t>Set equal and solve for g</a:t>
            </a:r>
          </a:p>
          <a:p>
            <a:r>
              <a:rPr lang="en-US" sz="2800" dirty="0" smtClean="0"/>
              <a:t> </a:t>
            </a:r>
            <a:r>
              <a:rPr lang="en-US" sz="2800" dirty="0"/>
              <a:t>mg  </a:t>
            </a:r>
            <a:r>
              <a:rPr lang="en-US" sz="2800" b="1" dirty="0" smtClean="0"/>
              <a:t>= G(</a:t>
            </a:r>
            <a:r>
              <a:rPr lang="en-US" sz="2800" b="1" dirty="0" err="1" smtClean="0"/>
              <a:t>mm</a:t>
            </a:r>
            <a:r>
              <a:rPr lang="en-US" sz="2800" b="1" baseline="-25000" dirty="0" err="1" smtClean="0"/>
              <a:t>E</a:t>
            </a:r>
            <a:r>
              <a:rPr lang="en-US" sz="2800" b="1" dirty="0" smtClean="0"/>
              <a:t>/r</a:t>
            </a:r>
            <a:r>
              <a:rPr lang="en-US" sz="2800" b="1" baseline="30000" dirty="0" smtClean="0"/>
              <a:t>2</a:t>
            </a:r>
            <a:r>
              <a:rPr lang="en-US" sz="2800" b="1" dirty="0" smtClean="0"/>
              <a:t>)</a:t>
            </a:r>
          </a:p>
          <a:p>
            <a:r>
              <a:rPr lang="en-US" sz="2800" dirty="0"/>
              <a:t> </a:t>
            </a:r>
            <a:r>
              <a:rPr lang="en-US" sz="2800" dirty="0" smtClean="0"/>
              <a:t>g  </a:t>
            </a:r>
            <a:r>
              <a:rPr lang="en-US" sz="2800" b="1" dirty="0"/>
              <a:t>= </a:t>
            </a:r>
            <a:r>
              <a:rPr lang="en-US" sz="2800" b="1" dirty="0" smtClean="0"/>
              <a:t>G(</a:t>
            </a:r>
            <a:r>
              <a:rPr lang="en-US" sz="2800" b="1" dirty="0" err="1" smtClean="0"/>
              <a:t>mm</a:t>
            </a:r>
            <a:r>
              <a:rPr lang="en-US" sz="2800" b="1" baseline="-25000" dirty="0" err="1"/>
              <a:t>E</a:t>
            </a:r>
            <a:r>
              <a:rPr lang="en-US" sz="2800" b="1" dirty="0" smtClean="0"/>
              <a:t>/mr</a:t>
            </a:r>
            <a:r>
              <a:rPr lang="en-US" sz="2800" b="1" baseline="30000" dirty="0" smtClean="0"/>
              <a:t>2</a:t>
            </a:r>
            <a:r>
              <a:rPr lang="en-US" sz="2800" b="1" dirty="0"/>
              <a:t>)</a:t>
            </a:r>
          </a:p>
          <a:p>
            <a:r>
              <a:rPr lang="en-US" sz="2800" dirty="0"/>
              <a:t> g  </a:t>
            </a:r>
            <a:r>
              <a:rPr lang="en-US" sz="2800" b="1" dirty="0"/>
              <a:t>= </a:t>
            </a:r>
            <a:r>
              <a:rPr lang="en-US" sz="2800" b="1" dirty="0" smtClean="0"/>
              <a:t>G(</a:t>
            </a:r>
            <a:r>
              <a:rPr lang="en-US" sz="2800" b="1" dirty="0" err="1" smtClean="0"/>
              <a:t>m</a:t>
            </a:r>
            <a:r>
              <a:rPr lang="en-US" sz="2800" b="1" baseline="-25000" dirty="0" err="1" smtClean="0"/>
              <a:t>E</a:t>
            </a:r>
            <a:r>
              <a:rPr lang="en-US" sz="2800" b="1" dirty="0" smtClean="0"/>
              <a:t>/r</a:t>
            </a:r>
            <a:r>
              <a:rPr lang="en-US" sz="2800" b="1" baseline="30000" dirty="0" smtClean="0"/>
              <a:t>2</a:t>
            </a:r>
            <a:r>
              <a:rPr lang="en-US" sz="2800" b="1" dirty="0" smtClean="0"/>
              <a:t>) g depends on mass and radius</a:t>
            </a:r>
            <a:endParaRPr lang="en-US" sz="2800" b="1" dirty="0"/>
          </a:p>
          <a:p>
            <a:endParaRPr lang="en-US" sz="2800" b="1" dirty="0"/>
          </a:p>
          <a:p>
            <a:endParaRPr lang="en-US" sz="2800" b="1" dirty="0" smtClean="0"/>
          </a:p>
          <a:p>
            <a:endParaRPr lang="en-US" sz="2800" b="1" dirty="0"/>
          </a:p>
          <a:p>
            <a:endParaRPr lang="en-US" dirty="0" smtClean="0"/>
          </a:p>
          <a:p>
            <a:endParaRPr lang="en-US" dirty="0"/>
          </a:p>
        </p:txBody>
      </p:sp>
      <p:sp>
        <p:nvSpPr>
          <p:cNvPr id="3" name="Title 2"/>
          <p:cNvSpPr>
            <a:spLocks noGrp="1"/>
          </p:cNvSpPr>
          <p:nvPr>
            <p:ph type="title"/>
          </p:nvPr>
        </p:nvSpPr>
        <p:spPr/>
        <p:txBody>
          <a:bodyPr/>
          <a:lstStyle/>
          <a:p>
            <a:r>
              <a:rPr lang="en-US" dirty="0" smtClean="0"/>
              <a:t>Weight changes with location</a:t>
            </a:r>
            <a:endParaRPr lang="en-US" dirty="0"/>
          </a:p>
        </p:txBody>
      </p:sp>
    </p:spTree>
    <p:extLst>
      <p:ext uri="{BB962C8B-B14F-4D97-AF65-F5344CB8AC3E}">
        <p14:creationId xmlns:p14="http://schemas.microsoft.com/office/powerpoint/2010/main" val="9987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smtClean="0"/>
          </a:p>
          <a:p>
            <a:r>
              <a:rPr lang="en-US" dirty="0" smtClean="0"/>
              <a:t>What confirms this?</a:t>
            </a:r>
          </a:p>
          <a:p>
            <a:r>
              <a:rPr lang="en-US" dirty="0" smtClean="0"/>
              <a:t>Acceleration of objects in free fall on Earth is always the same</a:t>
            </a:r>
          </a:p>
          <a:p>
            <a:r>
              <a:rPr lang="en-US" dirty="0" smtClean="0"/>
              <a:t>A more massive object experiences a greater gravitational force, but the object resist acceleration by just that amount</a:t>
            </a:r>
          </a:p>
          <a:p>
            <a:r>
              <a:rPr lang="en-US" dirty="0" smtClean="0"/>
              <a:t>All masses fall with the same acceleration</a:t>
            </a:r>
            <a:endParaRPr lang="en-US" dirty="0"/>
          </a:p>
          <a:p>
            <a:endParaRPr lang="en-US" dirty="0"/>
          </a:p>
        </p:txBody>
      </p:sp>
      <p:sp>
        <p:nvSpPr>
          <p:cNvPr id="3" name="Title 2"/>
          <p:cNvSpPr>
            <a:spLocks noGrp="1"/>
          </p:cNvSpPr>
          <p:nvPr>
            <p:ph type="title"/>
          </p:nvPr>
        </p:nvSpPr>
        <p:spPr/>
        <p:txBody>
          <a:bodyPr>
            <a:normAutofit/>
          </a:bodyPr>
          <a:lstStyle/>
          <a:p>
            <a:r>
              <a:rPr lang="en-US" sz="3200" dirty="0" smtClean="0"/>
              <a:t>Gravitational mass (Gravitation equation) = Inertial mass (Newton 2</a:t>
            </a:r>
            <a:r>
              <a:rPr lang="en-US" sz="3200" baseline="30000" dirty="0" smtClean="0"/>
              <a:t>nd</a:t>
            </a:r>
            <a:r>
              <a:rPr lang="en-US" sz="3200" dirty="0" smtClean="0"/>
              <a:t> law)</a:t>
            </a:r>
            <a:endParaRPr lang="en-US" sz="3200" dirty="0"/>
          </a:p>
        </p:txBody>
      </p:sp>
    </p:spTree>
    <p:extLst>
      <p:ext uri="{BB962C8B-B14F-4D97-AF65-F5344CB8AC3E}">
        <p14:creationId xmlns:p14="http://schemas.microsoft.com/office/powerpoint/2010/main" val="163332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Motion in Space</a:t>
            </a:r>
            <a:endParaRPr lang="en-US" dirty="0"/>
          </a:p>
        </p:txBody>
      </p:sp>
      <p:sp>
        <p:nvSpPr>
          <p:cNvPr id="5" name="Text Placeholder 4"/>
          <p:cNvSpPr>
            <a:spLocks noGrp="1"/>
          </p:cNvSpPr>
          <p:nvPr>
            <p:ph type="body" idx="1"/>
          </p:nvPr>
        </p:nvSpPr>
        <p:spPr/>
        <p:txBody>
          <a:bodyPr>
            <a:normAutofit/>
          </a:bodyPr>
          <a:lstStyle/>
          <a:p>
            <a:pPr algn="ctr"/>
            <a:r>
              <a:rPr lang="en-US" sz="3200" dirty="0" smtClean="0"/>
              <a:t>7-3</a:t>
            </a:r>
            <a:endParaRPr lang="en-US" sz="3200" dirty="0"/>
          </a:p>
        </p:txBody>
      </p:sp>
    </p:spTree>
    <p:extLst>
      <p:ext uri="{BB962C8B-B14F-4D97-AF65-F5344CB8AC3E}">
        <p14:creationId xmlns:p14="http://schemas.microsoft.com/office/powerpoint/2010/main" val="1442819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Identify Kepler’s Three Laws of Planetary Motion</a:t>
            </a:r>
          </a:p>
          <a:p>
            <a:r>
              <a:rPr lang="en-US" sz="3200" dirty="0" smtClean="0"/>
              <a:t>Describe Weightlessness</a:t>
            </a:r>
            <a:endParaRPr lang="en-US" sz="3200" dirty="0"/>
          </a:p>
        </p:txBody>
      </p:sp>
      <p:sp>
        <p:nvSpPr>
          <p:cNvPr id="3" name="Title 2"/>
          <p:cNvSpPr>
            <a:spLocks noGrp="1"/>
          </p:cNvSpPr>
          <p:nvPr>
            <p:ph type="title"/>
          </p:nvPr>
        </p:nvSpPr>
        <p:spPr/>
        <p:txBody>
          <a:bodyPr/>
          <a:lstStyle/>
          <a:p>
            <a:r>
              <a:rPr lang="en-US" dirty="0" smtClean="0"/>
              <a:t>7-3 Learning Targets</a:t>
            </a:r>
            <a:endParaRPr lang="en-US" dirty="0"/>
          </a:p>
        </p:txBody>
      </p:sp>
    </p:spTree>
    <p:extLst>
      <p:ext uri="{BB962C8B-B14F-4D97-AF65-F5344CB8AC3E}">
        <p14:creationId xmlns:p14="http://schemas.microsoft.com/office/powerpoint/2010/main" val="3691484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endParaRPr lang="en-US" dirty="0"/>
          </a:p>
        </p:txBody>
      </p:sp>
      <p:sp>
        <p:nvSpPr>
          <p:cNvPr id="3" name="Content Placeholder 2"/>
          <p:cNvSpPr>
            <a:spLocks noGrp="1"/>
          </p:cNvSpPr>
          <p:nvPr>
            <p:ph sz="half" idx="1"/>
          </p:nvPr>
        </p:nvSpPr>
        <p:spPr/>
        <p:txBody>
          <a:bodyPr/>
          <a:lstStyle/>
          <a:p>
            <a:r>
              <a:rPr lang="en-US" dirty="0"/>
              <a:t>https://www.youtube.com/watch?v=m23r7P3F4Rc</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463153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Kepler’s Laws</a:t>
            </a:r>
          </a:p>
        </p:txBody>
      </p:sp>
      <p:sp>
        <p:nvSpPr>
          <p:cNvPr id="1420291" name="Rectangle 3"/>
          <p:cNvSpPr>
            <a:spLocks noGrp="1" noChangeArrowheads="1"/>
          </p:cNvSpPr>
          <p:nvPr>
            <p:ph type="body" sz="half" idx="1"/>
          </p:nvPr>
        </p:nvSpPr>
        <p:spPr>
          <a:xfrm>
            <a:off x="457200" y="1600200"/>
            <a:ext cx="8229600" cy="1447800"/>
          </a:xfrm>
        </p:spPr>
        <p:txBody>
          <a:bodyPr/>
          <a:lstStyle/>
          <a:p>
            <a:pPr eaLnBrk="1" hangingPunct="1"/>
            <a:r>
              <a:rPr lang="en-US" sz="2400" smtClean="0"/>
              <a:t>Johannes Kepler built his ideas on planetary motion using the work of others before him.</a:t>
            </a:r>
          </a:p>
          <a:p>
            <a:pPr lvl="1" eaLnBrk="1" hangingPunct="1"/>
            <a:r>
              <a:rPr lang="en-US" sz="2000" smtClean="0">
                <a:ea typeface="ヒラギノ角ゴ Pro W3" charset="-128"/>
              </a:rPr>
              <a:t>Nicolaus Copernicus and Tycho Brahe</a:t>
            </a:r>
          </a:p>
        </p:txBody>
      </p:sp>
      <p:sp>
        <p:nvSpPr>
          <p:cNvPr id="1420292" name="AutoShape 4"/>
          <p:cNvSpPr>
            <a:spLocks noChangeArrowheads="1"/>
          </p:cNvSpPr>
          <p:nvPr/>
        </p:nvSpPr>
        <p:spPr bwMode="auto">
          <a:xfrm rot="10800000">
            <a:off x="3368675" y="11461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20293" name="Picture 5" descr="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8650614" cy="34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0295" name="AutoShape 7"/>
          <p:cNvSpPr>
            <a:spLocks noChangeArrowheads="1"/>
          </p:cNvSpPr>
          <p:nvPr/>
        </p:nvSpPr>
        <p:spPr bwMode="auto">
          <a:xfrm rot="10800000">
            <a:off x="5791200" y="2209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0296" name="AutoShape 8"/>
          <p:cNvSpPr>
            <a:spLocks noChangeArrowheads="1"/>
          </p:cNvSpPr>
          <p:nvPr/>
        </p:nvSpPr>
        <p:spPr bwMode="auto">
          <a:xfrm rot="10800000">
            <a:off x="5819775" y="2573338"/>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56572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0292"/>
                                        </p:tgtEl>
                                        <p:attrNameLst>
                                          <p:attrName>style.visibility</p:attrName>
                                        </p:attrNameLst>
                                      </p:cBhvr>
                                      <p:to>
                                        <p:strVal val="visible"/>
                                      </p:to>
                                    </p:set>
                                  </p:childTnLst>
                                  <p:subTnLst>
                                    <p:set>
                                      <p:cBhvr override="childStyle">
                                        <p:cTn dur="1" fill="hold" display="0" masterRel="nextClick" afterEffect="1"/>
                                        <p:tgtEl>
                                          <p:spTgt spid="142029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029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0295"/>
                                        </p:tgtEl>
                                        <p:attrNameLst>
                                          <p:attrName>style.visibility</p:attrName>
                                        </p:attrNameLst>
                                      </p:cBhvr>
                                      <p:to>
                                        <p:strVal val="visible"/>
                                      </p:to>
                                    </p:set>
                                  </p:childTnLst>
                                  <p:subTnLst>
                                    <p:set>
                                      <p:cBhvr override="childStyle">
                                        <p:cTn dur="1" fill="hold" display="0" masterRel="nextClick" afterEffect="1"/>
                                        <p:tgtEl>
                                          <p:spTgt spid="142029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2029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0296"/>
                                        </p:tgtEl>
                                        <p:attrNameLst>
                                          <p:attrName>style.visibility</p:attrName>
                                        </p:attrNameLst>
                                      </p:cBhvr>
                                      <p:to>
                                        <p:strVal val="visible"/>
                                      </p:to>
                                    </p:set>
                                  </p:childTnLst>
                                  <p:subTnLst>
                                    <p:set>
                                      <p:cBhvr override="childStyle">
                                        <p:cTn dur="1" fill="hold" display="0" masterRel="nextClick" afterEffect="1"/>
                                        <p:tgtEl>
                                          <p:spTgt spid="142029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20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1" grpId="0" build="p"/>
      <p:bldP spid="1420292" grpId="0" animBg="1"/>
      <p:bldP spid="1420295" grpId="0" animBg="1"/>
      <p:bldP spid="14202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762000"/>
          </a:xfrm>
        </p:spPr>
        <p:txBody>
          <a:bodyPr/>
          <a:lstStyle/>
          <a:p>
            <a:pPr eaLnBrk="1" hangingPunct="1"/>
            <a:r>
              <a:rPr lang="en-US" smtClean="0"/>
              <a:t>Kepler’s Laws</a:t>
            </a:r>
          </a:p>
        </p:txBody>
      </p:sp>
      <p:sp>
        <p:nvSpPr>
          <p:cNvPr id="1422339" name="Rectangle 3"/>
          <p:cNvSpPr>
            <a:spLocks noGrp="1" noChangeArrowheads="1"/>
          </p:cNvSpPr>
          <p:nvPr>
            <p:ph type="body" sz="half" idx="1"/>
          </p:nvPr>
        </p:nvSpPr>
        <p:spPr>
          <a:xfrm>
            <a:off x="457200" y="1216025"/>
            <a:ext cx="8229600" cy="2479675"/>
          </a:xfrm>
        </p:spPr>
        <p:txBody>
          <a:bodyPr>
            <a:normAutofit/>
          </a:bodyPr>
          <a:lstStyle/>
          <a:p>
            <a:pPr eaLnBrk="1" hangingPunct="1"/>
            <a:r>
              <a:rPr lang="en-US" sz="2400" dirty="0" smtClean="0"/>
              <a:t>Kepler’s first law</a:t>
            </a:r>
          </a:p>
          <a:p>
            <a:pPr lvl="1" eaLnBrk="1" hangingPunct="1"/>
            <a:r>
              <a:rPr lang="en-US" dirty="0" smtClean="0">
                <a:ea typeface="ヒラギノ角ゴ Pro W3" charset="-128"/>
              </a:rPr>
              <a:t>Orbits are elliptical, </a:t>
            </a:r>
            <a:r>
              <a:rPr lang="en-US" i="1" dirty="0" smtClean="0">
                <a:ea typeface="ヒラギノ角ゴ Pro W3" charset="-128"/>
              </a:rPr>
              <a:t>not </a:t>
            </a:r>
            <a:r>
              <a:rPr lang="en-US" dirty="0" smtClean="0">
                <a:ea typeface="ヒラギノ角ゴ Pro W3" charset="-128"/>
              </a:rPr>
              <a:t>circular.</a:t>
            </a:r>
          </a:p>
          <a:p>
            <a:pPr lvl="1" eaLnBrk="1" hangingPunct="1"/>
            <a:r>
              <a:rPr lang="en-US" dirty="0" smtClean="0">
                <a:ea typeface="ヒラギノ角ゴ Pro W3" charset="-128"/>
              </a:rPr>
              <a:t>Some orbits are only slightly elliptical.</a:t>
            </a:r>
          </a:p>
          <a:p>
            <a:pPr eaLnBrk="1" hangingPunct="1"/>
            <a:r>
              <a:rPr lang="en-US" sz="2400" dirty="0" smtClean="0"/>
              <a:t>Kepler’s second law</a:t>
            </a:r>
          </a:p>
          <a:p>
            <a:pPr lvl="1" eaLnBrk="1" hangingPunct="1"/>
            <a:r>
              <a:rPr lang="en-US" dirty="0" smtClean="0">
                <a:ea typeface="ヒラギノ角ゴ Pro W3" charset="-128"/>
              </a:rPr>
              <a:t>Equal areas are swept out in equal time intervals.</a:t>
            </a:r>
          </a:p>
        </p:txBody>
      </p:sp>
      <p:sp>
        <p:nvSpPr>
          <p:cNvPr id="1422340" name="AutoShape 4"/>
          <p:cNvSpPr>
            <a:spLocks noChangeArrowheads="1"/>
          </p:cNvSpPr>
          <p:nvPr/>
        </p:nvSpPr>
        <p:spPr bwMode="auto">
          <a:xfrm rot="10800000">
            <a:off x="33686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22342" name="Picture 6" descr="24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94138"/>
            <a:ext cx="48768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2346" name="AutoShape 10"/>
          <p:cNvSpPr>
            <a:spLocks noChangeArrowheads="1"/>
          </p:cNvSpPr>
          <p:nvPr/>
        </p:nvSpPr>
        <p:spPr bwMode="auto">
          <a:xfrm rot="10800000">
            <a:off x="3352800" y="18319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2347" name="AutoShape 11"/>
          <p:cNvSpPr>
            <a:spLocks noChangeArrowheads="1"/>
          </p:cNvSpPr>
          <p:nvPr/>
        </p:nvSpPr>
        <p:spPr bwMode="auto">
          <a:xfrm rot="10800000">
            <a:off x="5638800" y="2590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2348" name="AutoShape 12"/>
          <p:cNvSpPr>
            <a:spLocks noChangeArrowheads="1"/>
          </p:cNvSpPr>
          <p:nvPr/>
        </p:nvSpPr>
        <p:spPr bwMode="auto">
          <a:xfrm rot="10800000">
            <a:off x="3657600" y="3048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2349" name="AutoShape 13"/>
          <p:cNvSpPr>
            <a:spLocks noChangeArrowheads="1"/>
          </p:cNvSpPr>
          <p:nvPr/>
        </p:nvSpPr>
        <p:spPr bwMode="auto">
          <a:xfrm rot="10800000">
            <a:off x="5014913" y="22129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2350" name="AutoShape 14"/>
          <p:cNvSpPr>
            <a:spLocks noChangeArrowheads="1"/>
          </p:cNvSpPr>
          <p:nvPr/>
        </p:nvSpPr>
        <p:spPr bwMode="auto">
          <a:xfrm rot="10800000">
            <a:off x="6934200" y="3429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928392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2340"/>
                                        </p:tgtEl>
                                        <p:attrNameLst>
                                          <p:attrName>style.visibility</p:attrName>
                                        </p:attrNameLst>
                                      </p:cBhvr>
                                      <p:to>
                                        <p:strVal val="visible"/>
                                      </p:to>
                                    </p:set>
                                  </p:childTnLst>
                                  <p:subTnLst>
                                    <p:set>
                                      <p:cBhvr override="childStyle">
                                        <p:cTn dur="1" fill="hold" display="0" masterRel="nextClick" afterEffect="1"/>
                                        <p:tgtEl>
                                          <p:spTgt spid="142234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23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2346"/>
                                        </p:tgtEl>
                                        <p:attrNameLst>
                                          <p:attrName>style.visibility</p:attrName>
                                        </p:attrNameLst>
                                      </p:cBhvr>
                                      <p:to>
                                        <p:strVal val="visible"/>
                                      </p:to>
                                    </p:set>
                                  </p:childTnLst>
                                  <p:subTnLst>
                                    <p:set>
                                      <p:cBhvr override="childStyle">
                                        <p:cTn dur="1" fill="hold" display="0" masterRel="nextClick" afterEffect="1"/>
                                        <p:tgtEl>
                                          <p:spTgt spid="142234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2233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2349"/>
                                        </p:tgtEl>
                                        <p:attrNameLst>
                                          <p:attrName>style.visibility</p:attrName>
                                        </p:attrNameLst>
                                      </p:cBhvr>
                                      <p:to>
                                        <p:strVal val="visible"/>
                                      </p:to>
                                    </p:set>
                                  </p:childTnLst>
                                  <p:subTnLst>
                                    <p:set>
                                      <p:cBhvr override="childStyle">
                                        <p:cTn dur="1" fill="hold" display="0" masterRel="nextClick" afterEffect="1"/>
                                        <p:tgtEl>
                                          <p:spTgt spid="142234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223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2347"/>
                                        </p:tgtEl>
                                        <p:attrNameLst>
                                          <p:attrName>style.visibility</p:attrName>
                                        </p:attrNameLst>
                                      </p:cBhvr>
                                      <p:to>
                                        <p:strVal val="visible"/>
                                      </p:to>
                                    </p:set>
                                  </p:childTnLst>
                                  <p:subTnLst>
                                    <p:set>
                                      <p:cBhvr override="childStyle">
                                        <p:cTn dur="1" fill="hold" display="0" masterRel="nextClick" afterEffect="1"/>
                                        <p:tgtEl>
                                          <p:spTgt spid="1422347"/>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2233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2348"/>
                                        </p:tgtEl>
                                        <p:attrNameLst>
                                          <p:attrName>style.visibility</p:attrName>
                                        </p:attrNameLst>
                                      </p:cBhvr>
                                      <p:to>
                                        <p:strVal val="visible"/>
                                      </p:to>
                                    </p:set>
                                  </p:childTnLst>
                                  <p:subTnLst>
                                    <p:set>
                                      <p:cBhvr override="childStyle">
                                        <p:cTn dur="1" fill="hold" display="0" masterRel="nextClick" afterEffect="1"/>
                                        <p:tgtEl>
                                          <p:spTgt spid="1422348"/>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22339">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2350"/>
                                        </p:tgtEl>
                                        <p:attrNameLst>
                                          <p:attrName>style.visibility</p:attrName>
                                        </p:attrNameLst>
                                      </p:cBhvr>
                                      <p:to>
                                        <p:strVal val="visible"/>
                                      </p:to>
                                    </p:set>
                                  </p:childTnLst>
                                  <p:subTnLst>
                                    <p:set>
                                      <p:cBhvr override="childStyle">
                                        <p:cTn dur="1" fill="hold" display="0" masterRel="nextClick" afterEffect="1"/>
                                        <p:tgtEl>
                                          <p:spTgt spid="1422350"/>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22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2340" grpId="0" animBg="1"/>
      <p:bldP spid="1422346" grpId="0" animBg="1"/>
      <p:bldP spid="1422347" grpId="0" animBg="1"/>
      <p:bldP spid="1422348" grpId="0" animBg="1"/>
      <p:bldP spid="1422349" grpId="0" animBg="1"/>
      <p:bldP spid="14223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Kepler’s Laws</a:t>
            </a:r>
          </a:p>
        </p:txBody>
      </p:sp>
      <p:sp>
        <p:nvSpPr>
          <p:cNvPr id="1424387" name="Rectangle 3"/>
          <p:cNvSpPr>
            <a:spLocks noGrp="1" noChangeArrowheads="1"/>
          </p:cNvSpPr>
          <p:nvPr>
            <p:ph type="body" idx="1"/>
          </p:nvPr>
        </p:nvSpPr>
        <p:spPr/>
        <p:txBody>
          <a:bodyPr>
            <a:normAutofit/>
          </a:bodyPr>
          <a:lstStyle/>
          <a:p>
            <a:pPr eaLnBrk="1" hangingPunct="1"/>
            <a:r>
              <a:rPr lang="en-US" sz="2800" dirty="0" smtClean="0"/>
              <a:t>Kepler’s third law</a:t>
            </a:r>
          </a:p>
          <a:p>
            <a:pPr lvl="1" eaLnBrk="1" hangingPunct="1"/>
            <a:r>
              <a:rPr lang="en-US" sz="2800" dirty="0" smtClean="0">
                <a:ea typeface="ヒラギノ角ゴ Pro W3" charset="-128"/>
              </a:rPr>
              <a:t>Relates orbital period (</a:t>
            </a:r>
            <a:r>
              <a:rPr lang="en-US" sz="2800" i="1" dirty="0" smtClean="0">
                <a:ea typeface="ヒラギノ角ゴ Pro W3" charset="-128"/>
              </a:rPr>
              <a:t>T</a:t>
            </a:r>
            <a:r>
              <a:rPr lang="en-US" sz="2800" dirty="0" smtClean="0">
                <a:ea typeface="ヒラギノ角ゴ Pro W3" charset="-128"/>
              </a:rPr>
              <a:t>) to distance from the sun (</a:t>
            </a:r>
            <a:r>
              <a:rPr lang="en-US" sz="2800" i="1" dirty="0" smtClean="0">
                <a:ea typeface="ヒラギノ角ゴ Pro W3" charset="-128"/>
              </a:rPr>
              <a:t>r</a:t>
            </a:r>
            <a:r>
              <a:rPr lang="en-US" sz="2800" dirty="0" smtClean="0">
                <a:ea typeface="ヒラギノ角ゴ Pro W3" charset="-128"/>
              </a:rPr>
              <a:t>)</a:t>
            </a:r>
          </a:p>
          <a:p>
            <a:pPr lvl="2" eaLnBrk="1" hangingPunct="1"/>
            <a:r>
              <a:rPr lang="en-US" sz="2800" dirty="0" smtClean="0">
                <a:ea typeface="ヒラギノ角ゴ Pro W3" charset="-128"/>
              </a:rPr>
              <a:t>Period is the time required for one revolution.</a:t>
            </a:r>
          </a:p>
          <a:p>
            <a:pPr lvl="1" eaLnBrk="1" hangingPunct="1"/>
            <a:r>
              <a:rPr lang="en-US" sz="2800" dirty="0" smtClean="0">
                <a:ea typeface="ヒラギノ角ゴ Pro W3" charset="-128"/>
              </a:rPr>
              <a:t>As distance increases, the period increases.</a:t>
            </a:r>
          </a:p>
          <a:p>
            <a:pPr lvl="2" eaLnBrk="1" hangingPunct="1"/>
            <a:r>
              <a:rPr lang="en-US" sz="2800" dirty="0" smtClean="0">
                <a:ea typeface="ヒラギノ角ゴ Pro W3" charset="-128"/>
              </a:rPr>
              <a:t>Not a direct proportion	</a:t>
            </a:r>
          </a:p>
          <a:p>
            <a:pPr lvl="2" eaLnBrk="1" hangingPunct="1"/>
            <a:r>
              <a:rPr lang="en-US" sz="2800" i="1" dirty="0" smtClean="0">
                <a:ea typeface="ヒラギノ角ゴ Pro W3" charset="-128"/>
              </a:rPr>
              <a:t>T</a:t>
            </a:r>
            <a:r>
              <a:rPr lang="en-US" sz="2800" baseline="30000" dirty="0" smtClean="0">
                <a:ea typeface="ヒラギノ角ゴ Pro W3" charset="-128"/>
              </a:rPr>
              <a:t>2</a:t>
            </a:r>
            <a:r>
              <a:rPr lang="en-US" sz="2800" dirty="0" smtClean="0">
                <a:ea typeface="ヒラギノ角ゴ Pro W3" charset="-128"/>
              </a:rPr>
              <a:t>/</a:t>
            </a:r>
            <a:r>
              <a:rPr lang="en-US" sz="2800" i="1" dirty="0" smtClean="0">
                <a:ea typeface="ヒラギノ角ゴ Pro W3" charset="-128"/>
              </a:rPr>
              <a:t>r</a:t>
            </a:r>
            <a:r>
              <a:rPr lang="en-US" sz="2800" baseline="30000" dirty="0" smtClean="0">
                <a:ea typeface="ヒラギノ角ゴ Pro W3" charset="-128"/>
              </a:rPr>
              <a:t>3</a:t>
            </a:r>
            <a:r>
              <a:rPr lang="en-US" sz="2800" dirty="0" smtClean="0">
                <a:ea typeface="ヒラギノ角ゴ Pro W3" charset="-128"/>
              </a:rPr>
              <a:t> has the same value for any object orbiting the sun</a:t>
            </a:r>
          </a:p>
          <a:p>
            <a:pPr lvl="2" eaLnBrk="1" hangingPunct="1"/>
            <a:endParaRPr lang="en-US" sz="2800" dirty="0" smtClean="0">
              <a:ea typeface="ヒラギノ角ゴ Pro W3" charset="-128"/>
            </a:endParaRPr>
          </a:p>
        </p:txBody>
      </p:sp>
      <p:sp>
        <p:nvSpPr>
          <p:cNvPr id="1424388" name="AutoShape 4"/>
          <p:cNvSpPr>
            <a:spLocks noChangeArrowheads="1"/>
          </p:cNvSpPr>
          <p:nvPr/>
        </p:nvSpPr>
        <p:spPr bwMode="auto">
          <a:xfrm rot="10800000">
            <a:off x="3368675" y="11461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4390" name="AutoShape 6"/>
          <p:cNvSpPr>
            <a:spLocks noChangeArrowheads="1"/>
          </p:cNvSpPr>
          <p:nvPr/>
        </p:nvSpPr>
        <p:spPr bwMode="auto">
          <a:xfrm rot="10800000">
            <a:off x="3749675" y="19081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4392" name="AutoShape 8"/>
          <p:cNvSpPr>
            <a:spLocks noChangeArrowheads="1"/>
          </p:cNvSpPr>
          <p:nvPr/>
        </p:nvSpPr>
        <p:spPr bwMode="auto">
          <a:xfrm rot="10800000">
            <a:off x="8382000" y="2286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4393" name="AutoShape 9"/>
          <p:cNvSpPr>
            <a:spLocks noChangeArrowheads="1"/>
          </p:cNvSpPr>
          <p:nvPr/>
        </p:nvSpPr>
        <p:spPr bwMode="auto">
          <a:xfrm rot="10800000">
            <a:off x="6934200" y="2743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4394" name="AutoShape 10"/>
          <p:cNvSpPr>
            <a:spLocks noChangeArrowheads="1"/>
          </p:cNvSpPr>
          <p:nvPr/>
        </p:nvSpPr>
        <p:spPr bwMode="auto">
          <a:xfrm rot="10800000">
            <a:off x="7391400" y="3124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4395" name="AutoShape 11"/>
          <p:cNvSpPr>
            <a:spLocks noChangeArrowheads="1"/>
          </p:cNvSpPr>
          <p:nvPr/>
        </p:nvSpPr>
        <p:spPr bwMode="auto">
          <a:xfrm rot="10800000">
            <a:off x="4400550" y="3516313"/>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48010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4388"/>
                                        </p:tgtEl>
                                        <p:attrNameLst>
                                          <p:attrName>style.visibility</p:attrName>
                                        </p:attrNameLst>
                                      </p:cBhvr>
                                      <p:to>
                                        <p:strVal val="visible"/>
                                      </p:to>
                                    </p:set>
                                  </p:childTnLst>
                                  <p:subTnLst>
                                    <p:set>
                                      <p:cBhvr override="childStyle">
                                        <p:cTn dur="1" fill="hold" display="0" masterRel="nextClick" afterEffect="1"/>
                                        <p:tgtEl>
                                          <p:spTgt spid="142438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43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4390"/>
                                        </p:tgtEl>
                                        <p:attrNameLst>
                                          <p:attrName>style.visibility</p:attrName>
                                        </p:attrNameLst>
                                      </p:cBhvr>
                                      <p:to>
                                        <p:strVal val="visible"/>
                                      </p:to>
                                    </p:set>
                                  </p:childTnLst>
                                  <p:subTnLst>
                                    <p:set>
                                      <p:cBhvr override="childStyle">
                                        <p:cTn dur="1" fill="hold" display="0" masterRel="nextClick" afterEffect="1"/>
                                        <p:tgtEl>
                                          <p:spTgt spid="142439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2438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4392"/>
                                        </p:tgtEl>
                                        <p:attrNameLst>
                                          <p:attrName>style.visibility</p:attrName>
                                        </p:attrNameLst>
                                      </p:cBhvr>
                                      <p:to>
                                        <p:strVal val="visible"/>
                                      </p:to>
                                    </p:set>
                                  </p:childTnLst>
                                  <p:subTnLst>
                                    <p:set>
                                      <p:cBhvr override="childStyle">
                                        <p:cTn dur="1" fill="hold" display="0" masterRel="nextClick" afterEffect="1"/>
                                        <p:tgtEl>
                                          <p:spTgt spid="142439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438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4393"/>
                                        </p:tgtEl>
                                        <p:attrNameLst>
                                          <p:attrName>style.visibility</p:attrName>
                                        </p:attrNameLst>
                                      </p:cBhvr>
                                      <p:to>
                                        <p:strVal val="visible"/>
                                      </p:to>
                                    </p:set>
                                  </p:childTnLst>
                                  <p:subTnLst>
                                    <p:set>
                                      <p:cBhvr override="childStyle">
                                        <p:cTn dur="1" fill="hold" display="0" masterRel="nextClick" afterEffect="1"/>
                                        <p:tgtEl>
                                          <p:spTgt spid="1424393"/>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2438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4394"/>
                                        </p:tgtEl>
                                        <p:attrNameLst>
                                          <p:attrName>style.visibility</p:attrName>
                                        </p:attrNameLst>
                                      </p:cBhvr>
                                      <p:to>
                                        <p:strVal val="visible"/>
                                      </p:to>
                                    </p:set>
                                  </p:childTnLst>
                                  <p:subTnLst>
                                    <p:set>
                                      <p:cBhvr override="childStyle">
                                        <p:cTn dur="1" fill="hold" display="0" masterRel="nextClick" afterEffect="1"/>
                                        <p:tgtEl>
                                          <p:spTgt spid="1424394"/>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4387">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4395"/>
                                        </p:tgtEl>
                                        <p:attrNameLst>
                                          <p:attrName>style.visibility</p:attrName>
                                        </p:attrNameLst>
                                      </p:cBhvr>
                                      <p:to>
                                        <p:strVal val="visible"/>
                                      </p:to>
                                    </p:set>
                                  </p:childTnLst>
                                  <p:subTnLst>
                                    <p:set>
                                      <p:cBhvr override="childStyle">
                                        <p:cTn dur="1" fill="hold" display="0" masterRel="nextClick" afterEffect="1"/>
                                        <p:tgtEl>
                                          <p:spTgt spid="1424395"/>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24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7" grpId="0" build="p"/>
      <p:bldP spid="1424388" grpId="0" animBg="1"/>
      <p:bldP spid="1424390" grpId="0" animBg="1"/>
      <p:bldP spid="1424392" grpId="0" animBg="1"/>
      <p:bldP spid="1424393" grpId="0" animBg="1"/>
      <p:bldP spid="1424394" grpId="0" animBg="1"/>
      <p:bldP spid="14243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Equations for Planetary Motion</a:t>
            </a:r>
          </a:p>
        </p:txBody>
      </p:sp>
      <p:sp>
        <p:nvSpPr>
          <p:cNvPr id="1426435" name="Rectangle 3"/>
          <p:cNvSpPr>
            <a:spLocks noGrp="1" noChangeArrowheads="1"/>
          </p:cNvSpPr>
          <p:nvPr>
            <p:ph type="body" sz="half" idx="2"/>
          </p:nvPr>
        </p:nvSpPr>
        <p:spPr>
          <a:xfrm>
            <a:off x="457200" y="5105400"/>
            <a:ext cx="8229600" cy="838200"/>
          </a:xfrm>
        </p:spPr>
        <p:txBody>
          <a:bodyPr>
            <a:normAutofit lnSpcReduction="10000"/>
          </a:bodyPr>
          <a:lstStyle/>
          <a:p>
            <a:pPr eaLnBrk="1" hangingPunct="1"/>
            <a:r>
              <a:rPr lang="en-US" sz="2400" dirty="0" smtClean="0"/>
              <a:t>Mean radius = distance between bodies</a:t>
            </a:r>
          </a:p>
          <a:p>
            <a:pPr eaLnBrk="1" hangingPunct="1"/>
            <a:r>
              <a:rPr lang="en-US" sz="2400" dirty="0" smtClean="0"/>
              <a:t>Add radius of </a:t>
            </a:r>
            <a:r>
              <a:rPr lang="en-US" sz="2400" smtClean="0"/>
              <a:t>both objects</a:t>
            </a:r>
            <a:endParaRPr lang="en-US" sz="2400" dirty="0" smtClean="0"/>
          </a:p>
        </p:txBody>
      </p:sp>
      <p:sp>
        <p:nvSpPr>
          <p:cNvPr id="1426436" name="AutoShape 4"/>
          <p:cNvSpPr>
            <a:spLocks noChangeArrowheads="1"/>
          </p:cNvSpPr>
          <p:nvPr/>
        </p:nvSpPr>
        <p:spPr bwMode="auto">
          <a:xfrm rot="10800000">
            <a:off x="66452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26437" name="Picture 5" descr="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9248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6439" name="AutoShape 7"/>
          <p:cNvSpPr>
            <a:spLocks noChangeArrowheads="1"/>
          </p:cNvSpPr>
          <p:nvPr/>
        </p:nvSpPr>
        <p:spPr bwMode="auto">
          <a:xfrm rot="10800000">
            <a:off x="8415338" y="4973638"/>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35281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6436"/>
                                        </p:tgtEl>
                                        <p:attrNameLst>
                                          <p:attrName>style.visibility</p:attrName>
                                        </p:attrNameLst>
                                      </p:cBhvr>
                                      <p:to>
                                        <p:strVal val="visible"/>
                                      </p:to>
                                    </p:set>
                                  </p:childTnLst>
                                  <p:subTnLst>
                                    <p:set>
                                      <p:cBhvr override="childStyle">
                                        <p:cTn dur="1" fill="hold" display="0" masterRel="nextClick" afterEffect="1"/>
                                        <p:tgtEl>
                                          <p:spTgt spid="142643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64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6439"/>
                                        </p:tgtEl>
                                        <p:attrNameLst>
                                          <p:attrName>style.visibility</p:attrName>
                                        </p:attrNameLst>
                                      </p:cBhvr>
                                      <p:to>
                                        <p:strVal val="visible"/>
                                      </p:to>
                                    </p:set>
                                  </p:childTnLst>
                                  <p:subTnLst>
                                    <p:set>
                                      <p:cBhvr override="childStyle">
                                        <p:cTn dur="1" fill="hold" display="0" masterRel="nextClick" afterEffect="1"/>
                                        <p:tgtEl>
                                          <p:spTgt spid="142643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2643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35" grpId="0" build="p"/>
      <p:bldP spid="1426436" grpId="0" animBg="1"/>
      <p:bldP spid="14264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something spins it undergoes “</a:t>
            </a:r>
            <a:r>
              <a:rPr lang="en-US" b="1" dirty="0" smtClean="0"/>
              <a:t>rotational motion”</a:t>
            </a:r>
          </a:p>
          <a:p>
            <a:r>
              <a:rPr lang="en-US" dirty="0" smtClean="0"/>
              <a:t>When something spins around a single point called “</a:t>
            </a:r>
            <a:r>
              <a:rPr lang="en-US" b="1" dirty="0" smtClean="0"/>
              <a:t>circular  motion”</a:t>
            </a:r>
          </a:p>
          <a:p>
            <a:r>
              <a:rPr lang="en-US" b="1" dirty="0" smtClean="0"/>
              <a:t>Measure speed of something spinning by measuring angle described in a given time period</a:t>
            </a:r>
          </a:p>
          <a:p>
            <a:endParaRPr lang="en-US" b="1" dirty="0" smtClean="0"/>
          </a:p>
          <a:p>
            <a:endParaRPr lang="en-US" dirty="0"/>
          </a:p>
        </p:txBody>
      </p:sp>
      <p:sp>
        <p:nvSpPr>
          <p:cNvPr id="3" name="Title 2"/>
          <p:cNvSpPr>
            <a:spLocks noGrp="1"/>
          </p:cNvSpPr>
          <p:nvPr>
            <p:ph type="title"/>
          </p:nvPr>
        </p:nvSpPr>
        <p:spPr/>
        <p:txBody>
          <a:bodyPr/>
          <a:lstStyle/>
          <a:p>
            <a:r>
              <a:rPr lang="en-US" dirty="0" smtClean="0"/>
              <a:t>Measuring Rotational Motion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Weight and Weightlessness</a:t>
            </a:r>
          </a:p>
        </p:txBody>
      </p:sp>
      <p:sp>
        <p:nvSpPr>
          <p:cNvPr id="1430531" name="Rectangle 3"/>
          <p:cNvSpPr>
            <a:spLocks noGrp="1" noChangeArrowheads="1"/>
          </p:cNvSpPr>
          <p:nvPr>
            <p:ph type="body" idx="1"/>
          </p:nvPr>
        </p:nvSpPr>
        <p:spPr/>
        <p:txBody>
          <a:bodyPr/>
          <a:lstStyle/>
          <a:p>
            <a:pPr eaLnBrk="1" hangingPunct="1"/>
            <a:r>
              <a:rPr lang="en-US" smtClean="0"/>
              <a:t>Bathroom scale</a:t>
            </a:r>
          </a:p>
          <a:p>
            <a:pPr lvl="1" eaLnBrk="1" hangingPunct="1"/>
            <a:r>
              <a:rPr lang="en-US" smtClean="0">
                <a:ea typeface="ヒラギノ角ゴ Pro W3" charset="-128"/>
              </a:rPr>
              <a:t>A scale measures the downward force exerted on it.</a:t>
            </a:r>
          </a:p>
          <a:p>
            <a:pPr lvl="1" eaLnBrk="1" hangingPunct="1"/>
            <a:r>
              <a:rPr lang="en-US" smtClean="0">
                <a:ea typeface="ヒラギノ角ゴ Pro W3" charset="-128"/>
              </a:rPr>
              <a:t>Readings change if someone pushes down or lifts up on you.</a:t>
            </a:r>
          </a:p>
          <a:p>
            <a:pPr lvl="2" eaLnBrk="1" hangingPunct="1"/>
            <a:r>
              <a:rPr lang="en-US" smtClean="0">
                <a:ea typeface="ヒラギノ角ゴ Pro W3" charset="-128"/>
              </a:rPr>
              <a:t>Your scale reads the normal force acting on you.</a:t>
            </a:r>
          </a:p>
        </p:txBody>
      </p:sp>
      <p:sp>
        <p:nvSpPr>
          <p:cNvPr id="1430532" name="AutoShape 4"/>
          <p:cNvSpPr>
            <a:spLocks noChangeArrowheads="1"/>
          </p:cNvSpPr>
          <p:nvPr/>
        </p:nvSpPr>
        <p:spPr bwMode="auto">
          <a:xfrm rot="10800000">
            <a:off x="6019800"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0534" name="AutoShape 6"/>
          <p:cNvSpPr>
            <a:spLocks noChangeArrowheads="1"/>
          </p:cNvSpPr>
          <p:nvPr/>
        </p:nvSpPr>
        <p:spPr bwMode="auto">
          <a:xfrm rot="10800000">
            <a:off x="3505200" y="1828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0535" name="AutoShape 7"/>
          <p:cNvSpPr>
            <a:spLocks noChangeArrowheads="1"/>
          </p:cNvSpPr>
          <p:nvPr/>
        </p:nvSpPr>
        <p:spPr bwMode="auto">
          <a:xfrm rot="10800000">
            <a:off x="2362200" y="3124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0536" name="AutoShape 8"/>
          <p:cNvSpPr>
            <a:spLocks noChangeArrowheads="1"/>
          </p:cNvSpPr>
          <p:nvPr/>
        </p:nvSpPr>
        <p:spPr bwMode="auto">
          <a:xfrm rot="10800000">
            <a:off x="8397875" y="2362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59759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0532"/>
                                        </p:tgtEl>
                                        <p:attrNameLst>
                                          <p:attrName>style.visibility</p:attrName>
                                        </p:attrNameLst>
                                      </p:cBhvr>
                                      <p:to>
                                        <p:strVal val="visible"/>
                                      </p:to>
                                    </p:set>
                                  </p:childTnLst>
                                  <p:subTnLst>
                                    <p:set>
                                      <p:cBhvr override="childStyle">
                                        <p:cTn dur="1" fill="hold" display="0" masterRel="nextClick" afterEffect="1"/>
                                        <p:tgtEl>
                                          <p:spTgt spid="143053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053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0534"/>
                                        </p:tgtEl>
                                        <p:attrNameLst>
                                          <p:attrName>style.visibility</p:attrName>
                                        </p:attrNameLst>
                                      </p:cBhvr>
                                      <p:to>
                                        <p:strVal val="visible"/>
                                      </p:to>
                                    </p:set>
                                  </p:childTnLst>
                                  <p:subTnLst>
                                    <p:set>
                                      <p:cBhvr override="childStyle">
                                        <p:cTn dur="1" fill="hold" display="0" masterRel="nextClick" afterEffect="1"/>
                                        <p:tgtEl>
                                          <p:spTgt spid="143053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053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0536"/>
                                        </p:tgtEl>
                                        <p:attrNameLst>
                                          <p:attrName>style.visibility</p:attrName>
                                        </p:attrNameLst>
                                      </p:cBhvr>
                                      <p:to>
                                        <p:strVal val="visible"/>
                                      </p:to>
                                    </p:set>
                                  </p:childTnLst>
                                  <p:subTnLst>
                                    <p:set>
                                      <p:cBhvr override="childStyle">
                                        <p:cTn dur="1" fill="hold" display="0" masterRel="nextClick" afterEffect="1"/>
                                        <p:tgtEl>
                                          <p:spTgt spid="143053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053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0535"/>
                                        </p:tgtEl>
                                        <p:attrNameLst>
                                          <p:attrName>style.visibility</p:attrName>
                                        </p:attrNameLst>
                                      </p:cBhvr>
                                      <p:to>
                                        <p:strVal val="visible"/>
                                      </p:to>
                                    </p:set>
                                  </p:childTnLst>
                                  <p:subTnLst>
                                    <p:set>
                                      <p:cBhvr override="childStyle">
                                        <p:cTn dur="1" fill="hold" display="0" masterRel="nextClick" afterEffect="1"/>
                                        <p:tgtEl>
                                          <p:spTgt spid="1430535"/>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1" grpId="0" build="p"/>
      <p:bldP spid="1430532" grpId="0" animBg="1"/>
      <p:bldP spid="1430534" grpId="0" animBg="1"/>
      <p:bldP spid="1430535" grpId="0" animBg="1"/>
      <p:bldP spid="14305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Apparent Weightlessness</a:t>
            </a:r>
          </a:p>
        </p:txBody>
      </p:sp>
      <p:sp>
        <p:nvSpPr>
          <p:cNvPr id="1432579" name="Rectangle 3"/>
          <p:cNvSpPr>
            <a:spLocks noGrp="1" noChangeArrowheads="1"/>
          </p:cNvSpPr>
          <p:nvPr>
            <p:ph type="body" sz="half" idx="2"/>
          </p:nvPr>
        </p:nvSpPr>
        <p:spPr>
          <a:xfrm>
            <a:off x="457200" y="4343400"/>
            <a:ext cx="8229600" cy="1600200"/>
          </a:xfrm>
        </p:spPr>
        <p:txBody>
          <a:bodyPr/>
          <a:lstStyle/>
          <a:p>
            <a:pPr eaLnBrk="1" hangingPunct="1">
              <a:lnSpc>
                <a:spcPct val="90000"/>
              </a:lnSpc>
            </a:pPr>
            <a:r>
              <a:rPr lang="en-US" sz="2400" smtClean="0"/>
              <a:t>Elevator at rest: the scale reads the weight (600 N).</a:t>
            </a:r>
          </a:p>
          <a:p>
            <a:pPr eaLnBrk="1" hangingPunct="1">
              <a:lnSpc>
                <a:spcPct val="90000"/>
              </a:lnSpc>
            </a:pPr>
            <a:r>
              <a:rPr lang="en-US" sz="2400" smtClean="0"/>
              <a:t>Elevator accelerates downward: the scale reads less.</a:t>
            </a:r>
          </a:p>
          <a:p>
            <a:pPr eaLnBrk="1" hangingPunct="1">
              <a:lnSpc>
                <a:spcPct val="90000"/>
              </a:lnSpc>
            </a:pPr>
            <a:r>
              <a:rPr lang="en-US" sz="2400" smtClean="0"/>
              <a:t>Elevator in free fall: the scale reads zero because it no longer needs to support the weight.</a:t>
            </a:r>
          </a:p>
        </p:txBody>
      </p:sp>
      <p:sp>
        <p:nvSpPr>
          <p:cNvPr id="1432580" name="AutoShape 4"/>
          <p:cNvSpPr>
            <a:spLocks noChangeArrowheads="1"/>
          </p:cNvSpPr>
          <p:nvPr/>
        </p:nvSpPr>
        <p:spPr bwMode="auto">
          <a:xfrm rot="10800000">
            <a:off x="55784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2581" name="AutoShape 5"/>
          <p:cNvSpPr>
            <a:spLocks noChangeArrowheads="1"/>
          </p:cNvSpPr>
          <p:nvPr/>
        </p:nvSpPr>
        <p:spPr bwMode="auto">
          <a:xfrm rot="10800000">
            <a:off x="7940675" y="46513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2582" name="AutoShape 6"/>
          <p:cNvSpPr>
            <a:spLocks noChangeArrowheads="1"/>
          </p:cNvSpPr>
          <p:nvPr/>
        </p:nvSpPr>
        <p:spPr bwMode="auto">
          <a:xfrm rot="10800000">
            <a:off x="8169275" y="5029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32583" name="Picture 7" descr="2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66888"/>
            <a:ext cx="59436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2585" name="AutoShape 9"/>
          <p:cNvSpPr>
            <a:spLocks noChangeArrowheads="1"/>
          </p:cNvSpPr>
          <p:nvPr/>
        </p:nvSpPr>
        <p:spPr bwMode="auto">
          <a:xfrm rot="10800000">
            <a:off x="7737475" y="40417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145983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2580"/>
                                        </p:tgtEl>
                                        <p:attrNameLst>
                                          <p:attrName>style.visibility</p:attrName>
                                        </p:attrNameLst>
                                      </p:cBhvr>
                                      <p:to>
                                        <p:strVal val="visible"/>
                                      </p:to>
                                    </p:set>
                                  </p:childTnLst>
                                  <p:subTnLst>
                                    <p:set>
                                      <p:cBhvr override="childStyle">
                                        <p:cTn dur="1" fill="hold" display="0" masterRel="nextClick" afterEffect="1"/>
                                        <p:tgtEl>
                                          <p:spTgt spid="143258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25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2585"/>
                                        </p:tgtEl>
                                        <p:attrNameLst>
                                          <p:attrName>style.visibility</p:attrName>
                                        </p:attrNameLst>
                                      </p:cBhvr>
                                      <p:to>
                                        <p:strVal val="visible"/>
                                      </p:to>
                                    </p:set>
                                  </p:childTnLst>
                                  <p:subTnLst>
                                    <p:set>
                                      <p:cBhvr override="childStyle">
                                        <p:cTn dur="1" fill="hold" display="0" masterRel="nextClick" afterEffect="1"/>
                                        <p:tgtEl>
                                          <p:spTgt spid="143258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257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2581"/>
                                        </p:tgtEl>
                                        <p:attrNameLst>
                                          <p:attrName>style.visibility</p:attrName>
                                        </p:attrNameLst>
                                      </p:cBhvr>
                                      <p:to>
                                        <p:strVal val="visible"/>
                                      </p:to>
                                    </p:set>
                                  </p:childTnLst>
                                  <p:subTnLst>
                                    <p:set>
                                      <p:cBhvr override="childStyle">
                                        <p:cTn dur="1" fill="hold" display="0" masterRel="nextClick" afterEffect="1"/>
                                        <p:tgtEl>
                                          <p:spTgt spid="143258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257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2582"/>
                                        </p:tgtEl>
                                        <p:attrNameLst>
                                          <p:attrName>style.visibility</p:attrName>
                                        </p:attrNameLst>
                                      </p:cBhvr>
                                      <p:to>
                                        <p:strVal val="visible"/>
                                      </p:to>
                                    </p:set>
                                  </p:childTnLst>
                                  <p:subTnLst>
                                    <p:set>
                                      <p:cBhvr override="childStyle">
                                        <p:cTn dur="1" fill="hold" display="0" masterRel="nextClick" afterEffect="1"/>
                                        <p:tgtEl>
                                          <p:spTgt spid="143258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2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9" grpId="0" build="p"/>
      <p:bldP spid="1432580" grpId="0" animBg="1"/>
      <p:bldP spid="1432581" grpId="0" animBg="1"/>
      <p:bldP spid="1432582" grpId="0" animBg="1"/>
      <p:bldP spid="14325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Apparent Weightlessness</a:t>
            </a:r>
          </a:p>
        </p:txBody>
      </p:sp>
      <p:sp>
        <p:nvSpPr>
          <p:cNvPr id="1434627" name="Rectangle 3"/>
          <p:cNvSpPr>
            <a:spLocks noGrp="1" noChangeArrowheads="1"/>
          </p:cNvSpPr>
          <p:nvPr>
            <p:ph type="body" idx="1"/>
          </p:nvPr>
        </p:nvSpPr>
        <p:spPr/>
        <p:txBody>
          <a:bodyPr/>
          <a:lstStyle/>
          <a:p>
            <a:pPr eaLnBrk="1" hangingPunct="1"/>
            <a:r>
              <a:rPr lang="en-US" dirty="0" smtClean="0"/>
              <a:t>You are falling at the same rate as your surroundings.</a:t>
            </a:r>
          </a:p>
          <a:p>
            <a:pPr lvl="1" eaLnBrk="1" hangingPunct="1"/>
            <a:r>
              <a:rPr lang="en-US" dirty="0" smtClean="0">
                <a:ea typeface="ヒラギノ角ゴ Pro W3" charset="-128"/>
              </a:rPr>
              <a:t>No support force from the floor is needed.</a:t>
            </a:r>
          </a:p>
          <a:p>
            <a:pPr eaLnBrk="1" hangingPunct="1"/>
            <a:r>
              <a:rPr lang="en-US" dirty="0" smtClean="0"/>
              <a:t>Astronauts are in orbit, so they fall at the same rate as their capsule.</a:t>
            </a:r>
          </a:p>
          <a:p>
            <a:pPr eaLnBrk="1" hangingPunct="1"/>
            <a:r>
              <a:rPr lang="en-US" i="1" dirty="0" smtClean="0"/>
              <a:t>True </a:t>
            </a:r>
            <a:r>
              <a:rPr lang="en-US" dirty="0" smtClean="0"/>
              <a:t>weightlessness only occurs at great distances from any masses. (Deep space)</a:t>
            </a:r>
          </a:p>
          <a:p>
            <a:pPr lvl="1" eaLnBrk="1" hangingPunct="1"/>
            <a:r>
              <a:rPr lang="en-US" dirty="0" smtClean="0">
                <a:ea typeface="ヒラギノ角ゴ Pro W3" charset="-128"/>
              </a:rPr>
              <a:t>Even then, there is a weak gravitational force.</a:t>
            </a:r>
          </a:p>
        </p:txBody>
      </p:sp>
      <p:sp>
        <p:nvSpPr>
          <p:cNvPr id="1434628" name="AutoShape 4"/>
          <p:cNvSpPr>
            <a:spLocks noChangeArrowheads="1"/>
          </p:cNvSpPr>
          <p:nvPr/>
        </p:nvSpPr>
        <p:spPr bwMode="auto">
          <a:xfrm rot="10800000">
            <a:off x="55784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629" name="AutoShape 5"/>
          <p:cNvSpPr>
            <a:spLocks noChangeArrowheads="1"/>
          </p:cNvSpPr>
          <p:nvPr/>
        </p:nvSpPr>
        <p:spPr bwMode="auto">
          <a:xfrm rot="10800000">
            <a:off x="7026275" y="28194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630" name="AutoShape 6"/>
          <p:cNvSpPr>
            <a:spLocks noChangeArrowheads="1"/>
          </p:cNvSpPr>
          <p:nvPr/>
        </p:nvSpPr>
        <p:spPr bwMode="auto">
          <a:xfrm rot="10800000">
            <a:off x="4283075" y="3733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632" name="AutoShape 8"/>
          <p:cNvSpPr>
            <a:spLocks noChangeArrowheads="1"/>
          </p:cNvSpPr>
          <p:nvPr/>
        </p:nvSpPr>
        <p:spPr bwMode="auto">
          <a:xfrm rot="10800000">
            <a:off x="3200400" y="2286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633" name="AutoShape 9"/>
          <p:cNvSpPr>
            <a:spLocks noChangeArrowheads="1"/>
          </p:cNvSpPr>
          <p:nvPr/>
        </p:nvSpPr>
        <p:spPr bwMode="auto">
          <a:xfrm rot="10800000">
            <a:off x="5410200" y="4648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2035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628"/>
                                        </p:tgtEl>
                                        <p:attrNameLst>
                                          <p:attrName>style.visibility</p:attrName>
                                        </p:attrNameLst>
                                      </p:cBhvr>
                                      <p:to>
                                        <p:strVal val="visible"/>
                                      </p:to>
                                    </p:set>
                                  </p:childTnLst>
                                  <p:subTnLst>
                                    <p:set>
                                      <p:cBhvr override="childStyle">
                                        <p:cTn dur="1" fill="hold" display="0" masterRel="nextClick" afterEffect="1"/>
                                        <p:tgtEl>
                                          <p:spTgt spid="143462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6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32"/>
                                        </p:tgtEl>
                                        <p:attrNameLst>
                                          <p:attrName>style.visibility</p:attrName>
                                        </p:attrNameLst>
                                      </p:cBhvr>
                                      <p:to>
                                        <p:strVal val="visible"/>
                                      </p:to>
                                    </p:set>
                                  </p:childTnLst>
                                  <p:subTnLst>
                                    <p:set>
                                      <p:cBhvr override="childStyle">
                                        <p:cTn dur="1" fill="hold" display="0" masterRel="nextClick" afterEffect="1"/>
                                        <p:tgtEl>
                                          <p:spTgt spid="143463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462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629"/>
                                        </p:tgtEl>
                                        <p:attrNameLst>
                                          <p:attrName>style.visibility</p:attrName>
                                        </p:attrNameLst>
                                      </p:cBhvr>
                                      <p:to>
                                        <p:strVal val="visible"/>
                                      </p:to>
                                    </p:set>
                                  </p:childTnLst>
                                  <p:subTnLst>
                                    <p:set>
                                      <p:cBhvr override="childStyle">
                                        <p:cTn dur="1" fill="hold" display="0" masterRel="nextClick" afterEffect="1"/>
                                        <p:tgtEl>
                                          <p:spTgt spid="143462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62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630"/>
                                        </p:tgtEl>
                                        <p:attrNameLst>
                                          <p:attrName>style.visibility</p:attrName>
                                        </p:attrNameLst>
                                      </p:cBhvr>
                                      <p:to>
                                        <p:strVal val="visible"/>
                                      </p:to>
                                    </p:set>
                                  </p:childTnLst>
                                  <p:subTnLst>
                                    <p:set>
                                      <p:cBhvr override="childStyle">
                                        <p:cTn dur="1" fill="hold" display="0" masterRel="nextClick" afterEffect="1"/>
                                        <p:tgtEl>
                                          <p:spTgt spid="1434630"/>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462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4633"/>
                                        </p:tgtEl>
                                        <p:attrNameLst>
                                          <p:attrName>style.visibility</p:attrName>
                                        </p:attrNameLst>
                                      </p:cBhvr>
                                      <p:to>
                                        <p:strVal val="visible"/>
                                      </p:to>
                                    </p:set>
                                  </p:childTnLst>
                                  <p:subTnLst>
                                    <p:set>
                                      <p:cBhvr override="childStyle">
                                        <p:cTn dur="1" fill="hold" display="0" masterRel="nextClick" afterEffect="1"/>
                                        <p:tgtEl>
                                          <p:spTgt spid="143463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27" grpId="0" build="p"/>
      <p:bldP spid="1434628" grpId="0" animBg="1"/>
      <p:bldP spid="1434629" grpId="0" animBg="1"/>
      <p:bldP spid="1434630" grpId="0" animBg="1"/>
      <p:bldP spid="1434632" grpId="0" animBg="1"/>
      <p:bldP spid="14346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hlinkClick r:id="rId2"/>
            </a:endParaRPr>
          </a:p>
          <a:p>
            <a:r>
              <a:rPr lang="en-US" dirty="0" smtClean="0">
                <a:hlinkClick r:id="rId2"/>
              </a:rPr>
              <a:t>https</a:t>
            </a:r>
            <a:r>
              <a:rPr lang="en-US" dirty="0">
                <a:hlinkClick r:id="rId2"/>
              </a:rPr>
              <a:t>://</a:t>
            </a:r>
            <a:r>
              <a:rPr lang="en-US" dirty="0" smtClean="0">
                <a:hlinkClick r:id="rId2"/>
              </a:rPr>
              <a:t>www.youtube.com/watch?v=xnuIUG2Ha4w</a:t>
            </a:r>
            <a:endParaRPr lang="en-US" dirty="0" smtClean="0"/>
          </a:p>
          <a:p>
            <a:r>
              <a:rPr lang="en-US" dirty="0">
                <a:hlinkClick r:id="rId3"/>
              </a:rPr>
              <a:t>https://</a:t>
            </a:r>
            <a:r>
              <a:rPr lang="en-US" dirty="0" smtClean="0">
                <a:hlinkClick r:id="rId3"/>
              </a:rPr>
              <a:t>www.youtube.com/watch?v=tAUXIEr-VzM</a:t>
            </a:r>
            <a:endParaRPr lang="en-US" dirty="0" smtClean="0"/>
          </a:p>
          <a:p>
            <a:r>
              <a:rPr lang="en-US" dirty="0">
                <a:hlinkClick r:id="rId4"/>
              </a:rPr>
              <a:t>https://</a:t>
            </a:r>
            <a:r>
              <a:rPr lang="en-US" dirty="0" smtClean="0">
                <a:hlinkClick r:id="rId4"/>
              </a:rPr>
              <a:t>www.youtube.com/watch?v=2k-2IlJcaHg</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06607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7-4</a:t>
            </a:r>
            <a:endParaRPr lang="en-US" dirty="0"/>
          </a:p>
        </p:txBody>
      </p:sp>
      <p:sp>
        <p:nvSpPr>
          <p:cNvPr id="6" name="Title 5"/>
          <p:cNvSpPr>
            <a:spLocks noGrp="1"/>
          </p:cNvSpPr>
          <p:nvPr>
            <p:ph type="ctrTitle"/>
          </p:nvPr>
        </p:nvSpPr>
        <p:spPr/>
        <p:txBody>
          <a:bodyPr/>
          <a:lstStyle/>
          <a:p>
            <a:r>
              <a:rPr lang="en-US" dirty="0" smtClean="0"/>
              <a:t>Torque and Simple Machines</a:t>
            </a:r>
            <a:endParaRPr lang="en-US" dirty="0"/>
          </a:p>
        </p:txBody>
      </p:sp>
    </p:spTree>
    <p:extLst>
      <p:ext uri="{BB962C8B-B14F-4D97-AF65-F5344CB8AC3E}">
        <p14:creationId xmlns:p14="http://schemas.microsoft.com/office/powerpoint/2010/main" val="3989615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a:t>Distinguish between torque and force</a:t>
            </a:r>
            <a:endParaRPr lang="en-US" sz="3200" dirty="0"/>
          </a:p>
          <a:p>
            <a:r>
              <a:rPr lang="en-US" sz="3200" b="1" dirty="0"/>
              <a:t>Calculate the magnitude of a torque on an object</a:t>
            </a:r>
            <a:endParaRPr lang="en-US" sz="3200" dirty="0"/>
          </a:p>
          <a:p>
            <a:r>
              <a:rPr lang="en-US" sz="3200" b="1" dirty="0"/>
              <a:t>Identify the six simple machines</a:t>
            </a:r>
            <a:endParaRPr lang="en-US" sz="3200" dirty="0"/>
          </a:p>
          <a:p>
            <a:r>
              <a:rPr lang="en-US" sz="3200" b="1" dirty="0"/>
              <a:t>Calculate the mechanical advantage of a simple machine</a:t>
            </a:r>
            <a:endParaRPr lang="en-US" sz="3200" dirty="0"/>
          </a:p>
          <a:p>
            <a:r>
              <a:rPr lang="en-US" sz="2800" b="1" dirty="0"/>
              <a:t>Calculate the mechanical </a:t>
            </a:r>
            <a:r>
              <a:rPr lang="en-US" sz="2800" b="1" dirty="0" smtClean="0"/>
              <a:t>efficiency </a:t>
            </a:r>
            <a:r>
              <a:rPr lang="en-US" sz="2800" b="1" dirty="0"/>
              <a:t>of a simple machine</a:t>
            </a:r>
            <a:endParaRPr lang="en-US" sz="2800" dirty="0"/>
          </a:p>
          <a:p>
            <a:endParaRPr lang="en-US" dirty="0"/>
          </a:p>
        </p:txBody>
      </p:sp>
      <p:sp>
        <p:nvSpPr>
          <p:cNvPr id="3" name="Title 2"/>
          <p:cNvSpPr>
            <a:spLocks noGrp="1"/>
          </p:cNvSpPr>
          <p:nvPr>
            <p:ph type="title"/>
          </p:nvPr>
        </p:nvSpPr>
        <p:spPr/>
        <p:txBody>
          <a:bodyPr/>
          <a:lstStyle/>
          <a:p>
            <a:r>
              <a:rPr lang="en-US" dirty="0" smtClean="0"/>
              <a:t>7-4 Learning Targets</a:t>
            </a:r>
            <a:endParaRPr lang="en-US" dirty="0"/>
          </a:p>
        </p:txBody>
      </p:sp>
    </p:spTree>
    <p:extLst>
      <p:ext uri="{BB962C8B-B14F-4D97-AF65-F5344CB8AC3E}">
        <p14:creationId xmlns:p14="http://schemas.microsoft.com/office/powerpoint/2010/main" val="1913451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ability of a force to rotate an object around some axis</a:t>
            </a:r>
          </a:p>
          <a:p>
            <a:r>
              <a:rPr lang="en-US" dirty="0" smtClean="0"/>
              <a:t>Rotational force</a:t>
            </a:r>
          </a:p>
          <a:p>
            <a:r>
              <a:rPr lang="en-US" dirty="0" smtClean="0"/>
              <a:t>Objects can exhibit rotational, linear (translational) motion, or both</a:t>
            </a:r>
          </a:p>
          <a:p>
            <a:endParaRPr lang="en-US" dirty="0"/>
          </a:p>
        </p:txBody>
      </p:sp>
      <p:sp>
        <p:nvSpPr>
          <p:cNvPr id="2" name="Title 1"/>
          <p:cNvSpPr>
            <a:spLocks noGrp="1"/>
          </p:cNvSpPr>
          <p:nvPr>
            <p:ph type="title"/>
          </p:nvPr>
        </p:nvSpPr>
        <p:spPr/>
        <p:txBody>
          <a:bodyPr/>
          <a:lstStyle/>
          <a:p>
            <a:r>
              <a:rPr lang="en-US" dirty="0" smtClean="0"/>
              <a:t>Torque</a:t>
            </a:r>
            <a:endParaRPr lang="en-US" dirty="0"/>
          </a:p>
        </p:txBody>
      </p:sp>
    </p:spTree>
    <p:extLst>
      <p:ext uri="{BB962C8B-B14F-4D97-AF65-F5344CB8AC3E}">
        <p14:creationId xmlns:p14="http://schemas.microsoft.com/office/powerpoint/2010/main" val="313085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ntshillphysics.net/mech2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591300" cy="289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88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14800"/>
          </a:xfrm>
        </p:spPr>
        <p:txBody>
          <a:bodyPr/>
          <a:lstStyle/>
          <a:p>
            <a:endParaRPr lang="en-US" dirty="0" smtClean="0"/>
          </a:p>
          <a:p>
            <a:r>
              <a:rPr lang="en-US" dirty="0" smtClean="0"/>
              <a:t>The farther the force is from axis of rotation the easier it is to rotate the object</a:t>
            </a:r>
          </a:p>
          <a:p>
            <a:r>
              <a:rPr lang="en-US" dirty="0" smtClean="0"/>
              <a:t>More torque produced</a:t>
            </a:r>
          </a:p>
          <a:p>
            <a:r>
              <a:rPr lang="en-US" dirty="0" smtClean="0"/>
              <a:t>Same force used near axis of rotation would be “harder” to rotate</a:t>
            </a:r>
          </a:p>
          <a:p>
            <a:endParaRPr lang="en-US" dirty="0"/>
          </a:p>
          <a:p>
            <a:endParaRPr lang="en-US" dirty="0"/>
          </a:p>
        </p:txBody>
      </p:sp>
      <p:sp>
        <p:nvSpPr>
          <p:cNvPr id="2" name="Title 1"/>
          <p:cNvSpPr>
            <a:spLocks noGrp="1"/>
          </p:cNvSpPr>
          <p:nvPr>
            <p:ph type="title"/>
          </p:nvPr>
        </p:nvSpPr>
        <p:spPr>
          <a:xfrm>
            <a:off x="457200" y="152400"/>
            <a:ext cx="8229600" cy="1905000"/>
          </a:xfrm>
        </p:spPr>
        <p:txBody>
          <a:bodyPr>
            <a:noAutofit/>
          </a:bodyPr>
          <a:lstStyle/>
          <a:p>
            <a:r>
              <a:rPr lang="en-US" sz="3600" dirty="0" smtClean="0"/>
              <a:t>What is the realtionship between the magnitude of the force “F” and the length of the lever are “d”?</a:t>
            </a:r>
            <a:endParaRPr lang="en-US" sz="3600" dirty="0"/>
          </a:p>
        </p:txBody>
      </p:sp>
      <p:pic>
        <p:nvPicPr>
          <p:cNvPr id="4" name="Picture 2" descr="http://www.kentshillphysics.net/mech28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48530"/>
            <a:ext cx="3886200" cy="174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Torque</a:t>
            </a:r>
          </a:p>
        </p:txBody>
      </p:sp>
      <p:sp>
        <p:nvSpPr>
          <p:cNvPr id="1445891" name="Rectangle 3"/>
          <p:cNvSpPr>
            <a:spLocks noGrp="1" noChangeArrowheads="1"/>
          </p:cNvSpPr>
          <p:nvPr>
            <p:ph type="body" sz="half" idx="3"/>
          </p:nvPr>
        </p:nvSpPr>
        <p:spPr>
          <a:xfrm>
            <a:off x="3810000" y="1600200"/>
            <a:ext cx="4876800" cy="4343400"/>
          </a:xfrm>
        </p:spPr>
        <p:txBody>
          <a:bodyPr/>
          <a:lstStyle/>
          <a:p>
            <a:pPr eaLnBrk="1" hangingPunct="1"/>
            <a:r>
              <a:rPr lang="en-US" sz="2400" dirty="0" smtClean="0"/>
              <a:t>Where should the cat push on the cat-flap door in order to open it most easily?</a:t>
            </a:r>
          </a:p>
          <a:p>
            <a:pPr lvl="1" eaLnBrk="1" hangingPunct="1"/>
            <a:r>
              <a:rPr lang="en-US" sz="2000" dirty="0" smtClean="0">
                <a:ea typeface="ヒラギノ角ゴ Pro W3" charset="-128"/>
              </a:rPr>
              <a:t>The bottom, as far away from the hinges as possible</a:t>
            </a:r>
          </a:p>
          <a:p>
            <a:pPr eaLnBrk="1" hangingPunct="1"/>
            <a:r>
              <a:rPr lang="en-US" sz="2400" dirty="0" smtClean="0"/>
              <a:t>Torque depends on the force (</a:t>
            </a:r>
            <a:r>
              <a:rPr lang="en-US" sz="2400" b="1" dirty="0" smtClean="0"/>
              <a:t>F</a:t>
            </a:r>
            <a:r>
              <a:rPr lang="en-US" sz="2400" dirty="0" smtClean="0"/>
              <a:t>) and the length of the lever arm (</a:t>
            </a:r>
            <a:r>
              <a:rPr lang="en-US" sz="2400" i="1" dirty="0" smtClean="0"/>
              <a:t>d</a:t>
            </a:r>
            <a:r>
              <a:rPr lang="en-US" sz="2400" dirty="0" smtClean="0"/>
              <a:t>).</a:t>
            </a:r>
          </a:p>
        </p:txBody>
      </p:sp>
      <p:sp>
        <p:nvSpPr>
          <p:cNvPr id="1445892" name="AutoShape 4"/>
          <p:cNvSpPr>
            <a:spLocks noChangeArrowheads="1"/>
          </p:cNvSpPr>
          <p:nvPr/>
        </p:nvSpPr>
        <p:spPr bwMode="auto">
          <a:xfrm rot="10800000">
            <a:off x="2057400"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5893" name="AutoShape 5"/>
          <p:cNvSpPr>
            <a:spLocks noChangeArrowheads="1"/>
          </p:cNvSpPr>
          <p:nvPr/>
        </p:nvSpPr>
        <p:spPr bwMode="auto">
          <a:xfrm rot="10800000">
            <a:off x="3429000" y="3505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5894" name="AutoShape 6"/>
          <p:cNvSpPr>
            <a:spLocks noChangeArrowheads="1"/>
          </p:cNvSpPr>
          <p:nvPr/>
        </p:nvSpPr>
        <p:spPr bwMode="auto">
          <a:xfrm rot="10800000">
            <a:off x="6858000" y="32766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45895" name="Picture 7" descr="25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850" y="1828800"/>
            <a:ext cx="1682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96" name="Picture 8" descr="25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38600"/>
            <a:ext cx="3124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920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5892"/>
                                        </p:tgtEl>
                                        <p:attrNameLst>
                                          <p:attrName>style.visibility</p:attrName>
                                        </p:attrNameLst>
                                      </p:cBhvr>
                                      <p:to>
                                        <p:strVal val="visible"/>
                                      </p:to>
                                    </p:set>
                                  </p:childTnLst>
                                  <p:subTnLst>
                                    <p:set>
                                      <p:cBhvr override="childStyle">
                                        <p:cTn dur="1" fill="hold" display="0" masterRel="nextClick" afterEffect="1"/>
                                        <p:tgtEl>
                                          <p:spTgt spid="144589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5891">
                                            <p:txEl>
                                              <p:pRg st="0" end="0"/>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458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445893"/>
                                        </p:tgtEl>
                                        <p:attrNameLst>
                                          <p:attrName>style.visibility</p:attrName>
                                        </p:attrNameLst>
                                      </p:cBhvr>
                                      <p:to>
                                        <p:strVal val="visible"/>
                                      </p:to>
                                    </p:set>
                                  </p:childTnLst>
                                  <p:subTnLst>
                                    <p:set>
                                      <p:cBhvr override="childStyle">
                                        <p:cTn dur="1" fill="hold" display="0" masterRel="nextClick" afterEffect="1"/>
                                        <p:tgtEl>
                                          <p:spTgt spid="144589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45891">
                                            <p:txEl>
                                              <p:pRg st="1" end="1"/>
                                            </p:txEl>
                                          </p:spTgt>
                                        </p:tgtEl>
                                        <p:attrNameLst>
                                          <p:attrName>style.visibility</p:attrName>
                                        </p:attrNameLst>
                                      </p:cBhvr>
                                      <p:to>
                                        <p:strVal val="visible"/>
                                      </p:to>
                                    </p:set>
                                    <p:anim calcmode="lin" valueType="num">
                                      <p:cBhvr additive="base">
                                        <p:cTn id="21" dur="500" fill="hold"/>
                                        <p:tgtEl>
                                          <p:spTgt spid="144589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45891">
                                            <p:txEl>
                                              <p:pRg st="1" end="1"/>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445894"/>
                                        </p:tgtEl>
                                        <p:attrNameLst>
                                          <p:attrName>style.visibility</p:attrName>
                                        </p:attrNameLst>
                                      </p:cBhvr>
                                      <p:to>
                                        <p:strVal val="visible"/>
                                      </p:to>
                                    </p:set>
                                  </p:childTnLst>
                                  <p:subTnLst>
                                    <p:set>
                                      <p:cBhvr override="childStyle">
                                        <p:cTn dur="1" fill="hold" display="0" masterRel="nextClick" afterEffect="1"/>
                                        <p:tgtEl>
                                          <p:spTgt spid="1445894"/>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445896"/>
                                        </p:tgtEl>
                                        <p:attrNameLst>
                                          <p:attrName>style.visibility</p:attrName>
                                        </p:attrNameLst>
                                      </p:cBhvr>
                                      <p:to>
                                        <p:strVal val="visible"/>
                                      </p:to>
                                    </p:set>
                                  </p:childTnLst>
                                </p:cTn>
                              </p:par>
                            </p:childTnLst>
                          </p:cTn>
                        </p:par>
                        <p:par>
                          <p:cTn id="30" fill="hold" nodeType="afterGroup">
                            <p:stCondLst>
                              <p:cond delay="0"/>
                            </p:stCondLst>
                            <p:childTnLst>
                              <p:par>
                                <p:cTn id="31" presetID="2" presetClass="entr" presetSubtype="4" fill="hold" grpId="0" nodeType="afterEffect">
                                  <p:stCondLst>
                                    <p:cond delay="0"/>
                                  </p:stCondLst>
                                  <p:childTnLst>
                                    <p:set>
                                      <p:cBhvr>
                                        <p:cTn id="32" dur="1" fill="hold">
                                          <p:stCondLst>
                                            <p:cond delay="0"/>
                                          </p:stCondLst>
                                        </p:cTn>
                                        <p:tgtEl>
                                          <p:spTgt spid="1445891">
                                            <p:txEl>
                                              <p:pRg st="2" end="2"/>
                                            </p:txEl>
                                          </p:spTgt>
                                        </p:tgtEl>
                                        <p:attrNameLst>
                                          <p:attrName>style.visibility</p:attrName>
                                        </p:attrNameLst>
                                      </p:cBhvr>
                                      <p:to>
                                        <p:strVal val="visible"/>
                                      </p:to>
                                    </p:set>
                                    <p:anim calcmode="lin" valueType="num">
                                      <p:cBhvr additive="base">
                                        <p:cTn id="33" dur="500" fill="hold"/>
                                        <p:tgtEl>
                                          <p:spTgt spid="144589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4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build="p" autoUpdateAnimBg="0"/>
      <p:bldP spid="1445892" grpId="0" animBg="1"/>
      <p:bldP spid="1445893" grpId="0" animBg="1"/>
      <p:bldP spid="14458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Used to describe the speed of an object in circular motion</a:t>
            </a:r>
          </a:p>
          <a:p>
            <a:r>
              <a:rPr lang="en-US" dirty="0" smtClean="0"/>
              <a:t>Not tangent from trig, but the tangent that intersects a circle at exactly one point</a:t>
            </a:r>
          </a:p>
          <a:p>
            <a:r>
              <a:rPr lang="en-US" dirty="0" smtClean="0"/>
              <a:t>Tangential speed- objects speed along a line tangent to its circular path</a:t>
            </a:r>
          </a:p>
          <a:p>
            <a:r>
              <a:rPr lang="en-US" dirty="0" smtClean="0"/>
              <a:t>Depends on distance from the center of the circular path</a:t>
            </a:r>
          </a:p>
          <a:p>
            <a:r>
              <a:rPr lang="en-US" dirty="0" smtClean="0"/>
              <a:t>Objects further from the center of the circle have higher tangential speed (these quantities are directly related, as one gets larger so does the other)</a:t>
            </a:r>
          </a:p>
          <a:p>
            <a:r>
              <a:rPr lang="en-US" dirty="0" smtClean="0"/>
              <a:t>Think of a carousel , horses on edge must go faster then horse inside since the finish  and start at same point, but radius is different for each</a:t>
            </a:r>
            <a:endParaRPr lang="en-US" dirty="0"/>
          </a:p>
        </p:txBody>
      </p:sp>
      <p:sp>
        <p:nvSpPr>
          <p:cNvPr id="3" name="Title 2"/>
          <p:cNvSpPr>
            <a:spLocks noGrp="1"/>
          </p:cNvSpPr>
          <p:nvPr>
            <p:ph type="title"/>
          </p:nvPr>
        </p:nvSpPr>
        <p:spPr/>
        <p:txBody>
          <a:bodyPr/>
          <a:lstStyle/>
          <a:p>
            <a:pPr algn="ctr"/>
            <a:r>
              <a:rPr lang="en-US" b="1" dirty="0" smtClean="0"/>
              <a:t>Tangential speed= </a:t>
            </a:r>
            <a:r>
              <a:rPr lang="en-US" b="1" dirty="0" err="1" smtClean="0"/>
              <a:t>V</a:t>
            </a:r>
            <a:r>
              <a:rPr lang="en-US" b="1" baseline="-25000" dirty="0" err="1" smtClean="0"/>
              <a:t>t</a:t>
            </a:r>
            <a:endParaRPr lang="en-US" b="1" baseline="-25000" dirty="0"/>
          </a:p>
        </p:txBody>
      </p:sp>
    </p:spTree>
    <p:extLst>
      <p:ext uri="{BB962C8B-B14F-4D97-AF65-F5344CB8AC3E}">
        <p14:creationId xmlns:p14="http://schemas.microsoft.com/office/powerpoint/2010/main" val="2282807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Torque</a:t>
            </a:r>
          </a:p>
        </p:txBody>
      </p:sp>
      <p:sp>
        <p:nvSpPr>
          <p:cNvPr id="1447939" name="Rectangle 3"/>
          <p:cNvSpPr>
            <a:spLocks noGrp="1" noChangeArrowheads="1"/>
          </p:cNvSpPr>
          <p:nvPr>
            <p:ph type="body" sz="half" idx="2"/>
          </p:nvPr>
        </p:nvSpPr>
        <p:spPr/>
        <p:txBody>
          <a:bodyPr/>
          <a:lstStyle/>
          <a:p>
            <a:pPr eaLnBrk="1" hangingPunct="1"/>
            <a:r>
              <a:rPr lang="en-US" sz="2400" dirty="0" smtClean="0"/>
              <a:t>Torque also depends on the angle between the force (F) and the distance (</a:t>
            </a:r>
            <a:r>
              <a:rPr lang="en-US" sz="2400" i="1" dirty="0" smtClean="0"/>
              <a:t>d</a:t>
            </a:r>
            <a:r>
              <a:rPr lang="en-US" sz="2400" dirty="0" smtClean="0"/>
              <a:t>).</a:t>
            </a:r>
          </a:p>
          <a:p>
            <a:pPr eaLnBrk="1" hangingPunct="1"/>
            <a:r>
              <a:rPr lang="en-US" sz="2400" dirty="0" smtClean="0"/>
              <a:t>Which situation shown above will produce the most torque on the cat-flap door? Why?</a:t>
            </a:r>
          </a:p>
          <a:p>
            <a:pPr lvl="1" eaLnBrk="1" hangingPunct="1"/>
            <a:r>
              <a:rPr lang="en-US" sz="2000" dirty="0" smtClean="0">
                <a:ea typeface="ヒラギノ角ゴ Pro W3" charset="-128"/>
              </a:rPr>
              <a:t>Figure </a:t>
            </a:r>
            <a:r>
              <a:rPr lang="en-US" sz="2000" b="1" dirty="0" smtClean="0">
                <a:ea typeface="ヒラギノ角ゴ Pro W3" charset="-128"/>
              </a:rPr>
              <a:t>(a),</a:t>
            </a:r>
            <a:r>
              <a:rPr lang="en-US" sz="2000" dirty="0" smtClean="0">
                <a:ea typeface="ヒラギノ角ゴ Pro W3" charset="-128"/>
              </a:rPr>
              <a:t> because the force is perpendicular to the distance</a:t>
            </a:r>
          </a:p>
        </p:txBody>
      </p:sp>
      <p:sp>
        <p:nvSpPr>
          <p:cNvPr id="1447940" name="AutoShape 4"/>
          <p:cNvSpPr>
            <a:spLocks noChangeArrowheads="1"/>
          </p:cNvSpPr>
          <p:nvPr/>
        </p:nvSpPr>
        <p:spPr bwMode="auto">
          <a:xfrm rot="10800000">
            <a:off x="2057400"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7941" name="AutoShape 5"/>
          <p:cNvSpPr>
            <a:spLocks noChangeArrowheads="1"/>
          </p:cNvSpPr>
          <p:nvPr/>
        </p:nvSpPr>
        <p:spPr bwMode="auto">
          <a:xfrm rot="10800000">
            <a:off x="3810000" y="4495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47943" name="Picture 7" descr="25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47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7945" name="AutoShape 9"/>
          <p:cNvSpPr>
            <a:spLocks noChangeArrowheads="1"/>
          </p:cNvSpPr>
          <p:nvPr/>
        </p:nvSpPr>
        <p:spPr bwMode="auto">
          <a:xfrm rot="10800000">
            <a:off x="5638800" y="52578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08576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7940"/>
                                        </p:tgtEl>
                                        <p:attrNameLst>
                                          <p:attrName>style.visibility</p:attrName>
                                        </p:attrNameLst>
                                      </p:cBhvr>
                                      <p:to>
                                        <p:strVal val="visible"/>
                                      </p:to>
                                    </p:set>
                                  </p:childTnLst>
                                  <p:subTnLst>
                                    <p:set>
                                      <p:cBhvr override="childStyle">
                                        <p:cTn dur="1" fill="hold" display="0" masterRel="nextClick" afterEffect="1"/>
                                        <p:tgtEl>
                                          <p:spTgt spid="144794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794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447939">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47941"/>
                                        </p:tgtEl>
                                        <p:attrNameLst>
                                          <p:attrName>style.visibility</p:attrName>
                                        </p:attrNameLst>
                                      </p:cBhvr>
                                      <p:to>
                                        <p:strVal val="visible"/>
                                      </p:to>
                                    </p:set>
                                  </p:childTnLst>
                                  <p:subTnLst>
                                    <p:set>
                                      <p:cBhvr override="childStyle">
                                        <p:cTn dur="1" fill="hold" display="0" masterRel="nextClick" afterEffect="1"/>
                                        <p:tgtEl>
                                          <p:spTgt spid="1447941"/>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47939">
                                            <p:txEl>
                                              <p:pRg st="1" end="1"/>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447945"/>
                                        </p:tgtEl>
                                        <p:attrNameLst>
                                          <p:attrName>style.visibility</p:attrName>
                                        </p:attrNameLst>
                                      </p:cBhvr>
                                      <p:to>
                                        <p:strVal val="visible"/>
                                      </p:to>
                                    </p:set>
                                  </p:childTnLst>
                                  <p:subTnLst>
                                    <p:set>
                                      <p:cBhvr override="childStyle">
                                        <p:cTn dur="1" fill="hold" display="0" masterRel="nextClick" afterEffect="1"/>
                                        <p:tgtEl>
                                          <p:spTgt spid="1447945"/>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47939">
                                            <p:txEl>
                                              <p:pRg st="2" end="2"/>
                                            </p:txEl>
                                          </p:spTgt>
                                        </p:tgtEl>
                                        <p:attrNameLst>
                                          <p:attrName>style.visibility</p:attrName>
                                        </p:attrNameLst>
                                      </p:cBhvr>
                                      <p:to>
                                        <p:strVal val="visible"/>
                                      </p:to>
                                    </p:set>
                                    <p:anim calcmode="lin" valueType="num">
                                      <p:cBhvr additive="base">
                                        <p:cTn id="28" dur="500" fill="hold"/>
                                        <p:tgtEl>
                                          <p:spTgt spid="144793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47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940" grpId="0" animBg="1"/>
      <p:bldP spid="1447941" grpId="0" animBg="1"/>
      <p:bldP spid="14479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Related to force, length of lever arm and angle between the force and lever arm</a:t>
            </a:r>
          </a:p>
          <a:p>
            <a:r>
              <a:rPr lang="el-GR" sz="4800" b="1" dirty="0" smtClean="0"/>
              <a:t>τ</a:t>
            </a:r>
            <a:r>
              <a:rPr lang="en-US" sz="4800" b="1" dirty="0" smtClean="0"/>
              <a:t>=Fdsin </a:t>
            </a:r>
            <a:r>
              <a:rPr lang="el-GR" sz="4800" b="1" dirty="0" smtClean="0"/>
              <a:t>ϴ</a:t>
            </a:r>
            <a:endParaRPr lang="en-US" sz="4800" b="1" dirty="0" smtClean="0"/>
          </a:p>
          <a:p>
            <a:r>
              <a:rPr lang="en-US" dirty="0" smtClean="0"/>
              <a:t>Torque = force x lever arm</a:t>
            </a:r>
          </a:p>
          <a:p>
            <a:r>
              <a:rPr lang="el-GR" dirty="0" smtClean="0"/>
              <a:t>Τ</a:t>
            </a:r>
            <a:r>
              <a:rPr lang="en-US" dirty="0" smtClean="0"/>
              <a:t> =tau</a:t>
            </a:r>
            <a:r>
              <a:rPr lang="en-US" dirty="0"/>
              <a:t>, greek </a:t>
            </a:r>
            <a:r>
              <a:rPr lang="en-US" dirty="0" smtClean="0"/>
              <a:t>letter</a:t>
            </a:r>
            <a:endParaRPr lang="en-US" dirty="0"/>
          </a:p>
          <a:p>
            <a:r>
              <a:rPr lang="el-GR" dirty="0" smtClean="0">
                <a:latin typeface="Calibri"/>
                <a:cs typeface="Calibri"/>
              </a:rPr>
              <a:t>ϴ</a:t>
            </a:r>
            <a:r>
              <a:rPr lang="en-US" dirty="0" smtClean="0"/>
              <a:t> is the angle between the force and the distance from the axis</a:t>
            </a:r>
          </a:p>
          <a:p>
            <a:r>
              <a:rPr lang="en-US" dirty="0" smtClean="0"/>
              <a:t>Units= </a:t>
            </a:r>
            <a:r>
              <a:rPr lang="en-US" dirty="0" err="1" smtClean="0"/>
              <a:t>N·m</a:t>
            </a:r>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Torque</a:t>
            </a:r>
            <a:endParaRPr lang="en-US" dirty="0"/>
          </a:p>
        </p:txBody>
      </p:sp>
    </p:spTree>
    <p:extLst>
      <p:ext uri="{BB962C8B-B14F-4D97-AF65-F5344CB8AC3E}">
        <p14:creationId xmlns:p14="http://schemas.microsoft.com/office/powerpoint/2010/main" val="3609143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t>
            </a:r>
            <a:r>
              <a:rPr lang="en-US" dirty="0" smtClean="0"/>
              <a:t>inimum force is when force is applied perpendicular to the lever arm</a:t>
            </a:r>
          </a:p>
          <a:p>
            <a:r>
              <a:rPr lang="en-US" dirty="0" smtClean="0"/>
              <a:t>= 90˚</a:t>
            </a:r>
          </a:p>
          <a:p>
            <a:r>
              <a:rPr lang="en-US" dirty="0" smtClean="0"/>
              <a:t>Sin 90˚= 1</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52612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Torque as a Vector</a:t>
            </a:r>
          </a:p>
        </p:txBody>
      </p:sp>
      <p:sp>
        <p:nvSpPr>
          <p:cNvPr id="1452035" name="Rectangle 3"/>
          <p:cNvSpPr>
            <a:spLocks noGrp="1" noChangeArrowheads="1"/>
          </p:cNvSpPr>
          <p:nvPr>
            <p:ph type="body" sz="half" idx="3"/>
          </p:nvPr>
        </p:nvSpPr>
        <p:spPr>
          <a:xfrm>
            <a:off x="609600" y="1524000"/>
            <a:ext cx="4648200" cy="4343400"/>
          </a:xfrm>
        </p:spPr>
        <p:txBody>
          <a:bodyPr/>
          <a:lstStyle/>
          <a:p>
            <a:pPr eaLnBrk="1" hangingPunct="1">
              <a:lnSpc>
                <a:spcPct val="90000"/>
              </a:lnSpc>
            </a:pPr>
            <a:r>
              <a:rPr lang="en-US" sz="2400" dirty="0" smtClean="0"/>
              <a:t>Torque has direction.</a:t>
            </a:r>
          </a:p>
          <a:p>
            <a:pPr lvl="1" eaLnBrk="1" hangingPunct="1">
              <a:lnSpc>
                <a:spcPct val="90000"/>
              </a:lnSpc>
            </a:pPr>
            <a:r>
              <a:rPr lang="en-US" sz="2000" dirty="0" smtClean="0">
                <a:ea typeface="ヒラギノ角ゴ Pro W3" charset="-128"/>
              </a:rPr>
              <a:t>Torque is positive if it causes a counterclockwise rotation.</a:t>
            </a:r>
          </a:p>
          <a:p>
            <a:pPr lvl="1" eaLnBrk="1" hangingPunct="1">
              <a:lnSpc>
                <a:spcPct val="90000"/>
              </a:lnSpc>
            </a:pPr>
            <a:r>
              <a:rPr lang="en-US" sz="2000" dirty="0" smtClean="0">
                <a:ea typeface="ヒラギノ角ゴ Pro W3" charset="-128"/>
              </a:rPr>
              <a:t>Torque is negative if it causes a clockwise rotation.</a:t>
            </a:r>
          </a:p>
          <a:p>
            <a:pPr eaLnBrk="1" hangingPunct="1">
              <a:lnSpc>
                <a:spcPct val="90000"/>
              </a:lnSpc>
            </a:pPr>
            <a:r>
              <a:rPr lang="en-US" sz="2400" dirty="0" smtClean="0"/>
              <a:t>Are the torques shown to the right positive or negative?</a:t>
            </a:r>
          </a:p>
          <a:p>
            <a:pPr lvl="1" eaLnBrk="1" hangingPunct="1">
              <a:lnSpc>
                <a:spcPct val="90000"/>
              </a:lnSpc>
            </a:pPr>
            <a:r>
              <a:rPr lang="en-US" sz="2000" dirty="0" smtClean="0">
                <a:ea typeface="ヒラギノ角ゴ Pro W3" charset="-128"/>
              </a:rPr>
              <a:t>The wrench produces a positive torque.</a:t>
            </a:r>
          </a:p>
          <a:p>
            <a:pPr lvl="1" eaLnBrk="1" hangingPunct="1">
              <a:lnSpc>
                <a:spcPct val="90000"/>
              </a:lnSpc>
            </a:pPr>
            <a:r>
              <a:rPr lang="en-US" sz="2000" dirty="0" smtClean="0">
                <a:ea typeface="ヒラギノ角ゴ Pro W3" charset="-128"/>
              </a:rPr>
              <a:t>The cat produces a negative torque.</a:t>
            </a:r>
          </a:p>
          <a:p>
            <a:pPr eaLnBrk="1" hangingPunct="1">
              <a:lnSpc>
                <a:spcPct val="90000"/>
              </a:lnSpc>
            </a:pPr>
            <a:r>
              <a:rPr lang="en-US" sz="2400" dirty="0" smtClean="0"/>
              <a:t>Net torque is the sum of the torques.</a:t>
            </a:r>
          </a:p>
        </p:txBody>
      </p:sp>
      <p:sp>
        <p:nvSpPr>
          <p:cNvPr id="1452036" name="AutoShape 4"/>
          <p:cNvSpPr>
            <a:spLocks noChangeArrowheads="1"/>
          </p:cNvSpPr>
          <p:nvPr/>
        </p:nvSpPr>
        <p:spPr bwMode="auto">
          <a:xfrm rot="10800000">
            <a:off x="4283075"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2039" name="AutoShape 7"/>
          <p:cNvSpPr>
            <a:spLocks noChangeArrowheads="1"/>
          </p:cNvSpPr>
          <p:nvPr/>
        </p:nvSpPr>
        <p:spPr bwMode="auto">
          <a:xfrm rot="10800000">
            <a:off x="3657600" y="3048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2042" name="AutoShape 10"/>
          <p:cNvSpPr>
            <a:spLocks noChangeArrowheads="1"/>
          </p:cNvSpPr>
          <p:nvPr/>
        </p:nvSpPr>
        <p:spPr bwMode="auto">
          <a:xfrm rot="10800000">
            <a:off x="2362200" y="495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52043" name="Picture 11" descr="256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474788"/>
            <a:ext cx="180181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2044" name="Picture 12" descr="25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956050"/>
            <a:ext cx="2438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2046" name="AutoShape 14"/>
          <p:cNvSpPr>
            <a:spLocks noChangeArrowheads="1"/>
          </p:cNvSpPr>
          <p:nvPr/>
        </p:nvSpPr>
        <p:spPr bwMode="auto">
          <a:xfrm rot="10800000">
            <a:off x="3962400" y="17526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2047" name="AutoShape 15"/>
          <p:cNvSpPr>
            <a:spLocks noChangeArrowheads="1"/>
          </p:cNvSpPr>
          <p:nvPr/>
        </p:nvSpPr>
        <p:spPr bwMode="auto">
          <a:xfrm rot="10800000">
            <a:off x="4513263" y="23622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2048" name="AutoShape 16"/>
          <p:cNvSpPr>
            <a:spLocks noChangeArrowheads="1"/>
          </p:cNvSpPr>
          <p:nvPr/>
        </p:nvSpPr>
        <p:spPr bwMode="auto">
          <a:xfrm rot="10800000">
            <a:off x="5133975" y="5853113"/>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2049" name="AutoShape 17"/>
          <p:cNvSpPr>
            <a:spLocks noChangeArrowheads="1"/>
          </p:cNvSpPr>
          <p:nvPr/>
        </p:nvSpPr>
        <p:spPr bwMode="auto">
          <a:xfrm rot="10800000">
            <a:off x="2376488" y="4284663"/>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75569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2036"/>
                                        </p:tgtEl>
                                        <p:attrNameLst>
                                          <p:attrName>style.visibility</p:attrName>
                                        </p:attrNameLst>
                                      </p:cBhvr>
                                      <p:to>
                                        <p:strVal val="visible"/>
                                      </p:to>
                                    </p:set>
                                  </p:childTnLst>
                                  <p:subTnLst>
                                    <p:set>
                                      <p:cBhvr override="childStyle">
                                        <p:cTn dur="1" fill="hold" display="0" masterRel="nextClick" afterEffect="1"/>
                                        <p:tgtEl>
                                          <p:spTgt spid="145203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203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2046"/>
                                        </p:tgtEl>
                                        <p:attrNameLst>
                                          <p:attrName>style.visibility</p:attrName>
                                        </p:attrNameLst>
                                      </p:cBhvr>
                                      <p:to>
                                        <p:strVal val="visible"/>
                                      </p:to>
                                    </p:set>
                                  </p:childTnLst>
                                  <p:subTnLst>
                                    <p:set>
                                      <p:cBhvr override="childStyle">
                                        <p:cTn dur="1" fill="hold" display="0" masterRel="nextClick" afterEffect="1"/>
                                        <p:tgtEl>
                                          <p:spTgt spid="145204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5203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2047"/>
                                        </p:tgtEl>
                                        <p:attrNameLst>
                                          <p:attrName>style.visibility</p:attrName>
                                        </p:attrNameLst>
                                      </p:cBhvr>
                                      <p:to>
                                        <p:strVal val="visible"/>
                                      </p:to>
                                    </p:set>
                                  </p:childTnLst>
                                  <p:subTnLst>
                                    <p:set>
                                      <p:cBhvr override="childStyle">
                                        <p:cTn dur="1" fill="hold" display="0" masterRel="nextClick" afterEffect="1"/>
                                        <p:tgtEl>
                                          <p:spTgt spid="145204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5203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2039"/>
                                        </p:tgtEl>
                                        <p:attrNameLst>
                                          <p:attrName>style.visibility</p:attrName>
                                        </p:attrNameLst>
                                      </p:cBhvr>
                                      <p:to>
                                        <p:strVal val="visible"/>
                                      </p:to>
                                    </p:set>
                                  </p:childTnLst>
                                  <p:subTnLst>
                                    <p:set>
                                      <p:cBhvr override="childStyle">
                                        <p:cTn dur="1" fill="hold" display="0" masterRel="nextClick" afterEffect="1"/>
                                        <p:tgtEl>
                                          <p:spTgt spid="145203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5203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520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520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2048"/>
                                        </p:tgtEl>
                                        <p:attrNameLst>
                                          <p:attrName>style.visibility</p:attrName>
                                        </p:attrNameLst>
                                      </p:cBhvr>
                                      <p:to>
                                        <p:strVal val="visible"/>
                                      </p:to>
                                    </p:set>
                                  </p:childTnLst>
                                  <p:subTnLst>
                                    <p:set>
                                      <p:cBhvr override="childStyle">
                                        <p:cTn dur="1" fill="hold" display="0" masterRel="nextClick" afterEffect="1"/>
                                        <p:tgtEl>
                                          <p:spTgt spid="145204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452035">
                                            <p:txEl>
                                              <p:pRg st="4" end="4"/>
                                            </p:txEl>
                                          </p:spTgt>
                                        </p:tgtEl>
                                        <p:attrNameLst>
                                          <p:attrName>style.visibility</p:attrName>
                                        </p:attrNameLst>
                                      </p:cBhvr>
                                      <p:to>
                                        <p:strVal val="visible"/>
                                      </p:to>
                                    </p:set>
                                    <p:anim calcmode="lin" valueType="num">
                                      <p:cBhvr additive="base">
                                        <p:cTn id="39" dur="500" fill="hold"/>
                                        <p:tgtEl>
                                          <p:spTgt spid="145203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52035">
                                            <p:txEl>
                                              <p:pRg st="4" end="4"/>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452049"/>
                                        </p:tgtEl>
                                        <p:attrNameLst>
                                          <p:attrName>style.visibility</p:attrName>
                                        </p:attrNameLst>
                                      </p:cBhvr>
                                      <p:to>
                                        <p:strVal val="visible"/>
                                      </p:to>
                                    </p:set>
                                  </p:childTnLst>
                                  <p:subTnLst>
                                    <p:set>
                                      <p:cBhvr override="childStyle">
                                        <p:cTn dur="1" fill="hold" display="0" masterRel="nextClick" afterEffect="1"/>
                                        <p:tgtEl>
                                          <p:spTgt spid="1452049"/>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52035">
                                            <p:txEl>
                                              <p:pRg st="5" end="5"/>
                                            </p:txEl>
                                          </p:spTgt>
                                        </p:tgtEl>
                                        <p:attrNameLst>
                                          <p:attrName>style.visibility</p:attrName>
                                        </p:attrNameLst>
                                      </p:cBhvr>
                                      <p:to>
                                        <p:strVal val="visible"/>
                                      </p:to>
                                    </p:set>
                                    <p:anim calcmode="lin" valueType="num">
                                      <p:cBhvr additive="base">
                                        <p:cTn id="47" dur="500" fill="hold"/>
                                        <p:tgtEl>
                                          <p:spTgt spid="145203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52035">
                                            <p:txEl>
                                              <p:pRg st="5" end="5"/>
                                            </p:txEl>
                                          </p:spTgt>
                                        </p:tgtEl>
                                        <p:attrNameLst>
                                          <p:attrName>ppt_y</p:attrName>
                                        </p:attrNameLst>
                                      </p:cBhvr>
                                      <p:tavLst>
                                        <p:tav tm="0">
                                          <p:val>
                                            <p:strVal val="1+#ppt_h/2"/>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452042"/>
                                        </p:tgtEl>
                                        <p:attrNameLst>
                                          <p:attrName>style.visibility</p:attrName>
                                        </p:attrNameLst>
                                      </p:cBhvr>
                                      <p:to>
                                        <p:strVal val="visible"/>
                                      </p:to>
                                    </p:set>
                                  </p:childTnLst>
                                  <p:subTnLst>
                                    <p:set>
                                      <p:cBhvr override="childStyle">
                                        <p:cTn dur="1" fill="hold" display="0" masterRel="nextClick" afterEffect="1"/>
                                        <p:tgtEl>
                                          <p:spTgt spid="145204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452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6" grpId="0" animBg="1"/>
      <p:bldP spid="1452039" grpId="0" animBg="1"/>
      <p:bldP spid="1452042" grpId="0" animBg="1"/>
      <p:bldP spid="1452046" grpId="0" animBg="1"/>
      <p:bldP spid="1452047" grpId="0" animBg="1"/>
      <p:bldP spid="1452048" grpId="0" animBg="1"/>
      <p:bldP spid="145204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Vector quantity</a:t>
            </a:r>
          </a:p>
          <a:p>
            <a:r>
              <a:rPr lang="en-US" dirty="0" smtClean="0"/>
              <a:t>Postive torque= counterclockwise rotation</a:t>
            </a:r>
          </a:p>
          <a:p>
            <a:r>
              <a:rPr lang="en-US" dirty="0" smtClean="0"/>
              <a:t>Negative torque= clockwise rotation</a:t>
            </a:r>
            <a:endParaRPr lang="en-US" dirty="0"/>
          </a:p>
        </p:txBody>
      </p:sp>
      <p:sp>
        <p:nvSpPr>
          <p:cNvPr id="3" name="Title 2"/>
          <p:cNvSpPr>
            <a:spLocks noGrp="1"/>
          </p:cNvSpPr>
          <p:nvPr>
            <p:ph type="title"/>
          </p:nvPr>
        </p:nvSpPr>
        <p:spPr/>
        <p:txBody>
          <a:bodyPr/>
          <a:lstStyle/>
          <a:p>
            <a:endParaRPr lang="en-US" dirty="0"/>
          </a:p>
        </p:txBody>
      </p:sp>
      <p:pic>
        <p:nvPicPr>
          <p:cNvPr id="3074" name="Picture 2" descr="http://www.kentshillphysics.net/mech28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14800"/>
            <a:ext cx="28194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99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dirty="0"/>
              <a:t>τ</a:t>
            </a:r>
            <a:r>
              <a:rPr lang="en-US" b="1" dirty="0"/>
              <a:t>=Fdsin </a:t>
            </a:r>
            <a:r>
              <a:rPr lang="el-GR" b="1" dirty="0"/>
              <a:t>ϴ</a:t>
            </a:r>
            <a:endParaRPr lang="en-US" b="1" dirty="0"/>
          </a:p>
          <a:p>
            <a:r>
              <a:rPr lang="el-GR" dirty="0" smtClean="0"/>
              <a:t>τ</a:t>
            </a:r>
            <a:r>
              <a:rPr lang="en-US" dirty="0" smtClean="0"/>
              <a:t> = (105 N )( 0.25 m)(sin 85˚)</a:t>
            </a:r>
          </a:p>
          <a:p>
            <a:r>
              <a:rPr lang="en-US" dirty="0" smtClean="0"/>
              <a:t>=26 </a:t>
            </a:r>
            <a:r>
              <a:rPr lang="en-US" dirty="0" err="1" smtClean="0"/>
              <a:t>N·m</a:t>
            </a:r>
            <a:endParaRPr lang="en-US" dirty="0"/>
          </a:p>
        </p:txBody>
      </p:sp>
      <p:sp>
        <p:nvSpPr>
          <p:cNvPr id="3" name="Title 2"/>
          <p:cNvSpPr>
            <a:spLocks noGrp="1"/>
          </p:cNvSpPr>
          <p:nvPr>
            <p:ph type="title"/>
          </p:nvPr>
        </p:nvSpPr>
        <p:spPr/>
        <p:txBody>
          <a:bodyPr>
            <a:normAutofit fontScale="90000"/>
          </a:bodyPr>
          <a:lstStyle/>
          <a:p>
            <a:r>
              <a:rPr lang="en-US" sz="2800" dirty="0" smtClean="0"/>
              <a:t>A mechanic pushes at an angle of 85˚ on the end of a 0.25 m wrench.  If the mechanic applies a force of 105 N, what is the total torque applied on the bolt?</a:t>
            </a:r>
            <a:endParaRPr lang="en-US" sz="2800" dirty="0"/>
          </a:p>
        </p:txBody>
      </p:sp>
    </p:spTree>
    <p:extLst>
      <p:ext uri="{BB962C8B-B14F-4D97-AF65-F5344CB8AC3E}">
        <p14:creationId xmlns:p14="http://schemas.microsoft.com/office/powerpoint/2010/main" val="7196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www.youtube.com/watch?v=Jb65BJCyUCA</a:t>
            </a:r>
            <a:endParaRPr lang="en-US" dirty="0" smtClean="0"/>
          </a:p>
          <a:p>
            <a:r>
              <a:rPr lang="en-US" dirty="0" smtClean="0"/>
              <a:t>Torque</a:t>
            </a:r>
            <a:endParaRPr lang="en-US" dirty="0"/>
          </a:p>
          <a:p>
            <a:r>
              <a:rPr lang="en-US" dirty="0"/>
              <a:t>https://science360.gov/obj/video/9112c778-48e4-4b75-a09b-2f2d2404da12/science-nfl-football-torque</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36925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Change the size or direction of the input force</a:t>
            </a:r>
          </a:p>
          <a:p>
            <a:r>
              <a:rPr lang="en-US" dirty="0" smtClean="0"/>
              <a:t>All machines are combinations of or modifications of 6 fundamental types of machines, simple machines</a:t>
            </a:r>
          </a:p>
          <a:p>
            <a:r>
              <a:rPr lang="en-US" dirty="0" smtClean="0"/>
              <a:t>Lever</a:t>
            </a:r>
          </a:p>
          <a:p>
            <a:r>
              <a:rPr lang="en-US" dirty="0" smtClean="0"/>
              <a:t>Pulley</a:t>
            </a:r>
          </a:p>
          <a:p>
            <a:r>
              <a:rPr lang="en-US" dirty="0" smtClean="0"/>
              <a:t>Inclined plane</a:t>
            </a:r>
          </a:p>
          <a:p>
            <a:r>
              <a:rPr lang="en-US" dirty="0" smtClean="0"/>
              <a:t>Wheel and axle</a:t>
            </a:r>
          </a:p>
          <a:p>
            <a:r>
              <a:rPr lang="en-US" dirty="0" smtClean="0"/>
              <a:t>Wedge</a:t>
            </a:r>
          </a:p>
          <a:p>
            <a:r>
              <a:rPr lang="en-US" dirty="0"/>
              <a:t>S</a:t>
            </a:r>
            <a:r>
              <a:rPr lang="en-US" dirty="0" smtClean="0"/>
              <a:t>crew</a:t>
            </a:r>
          </a:p>
          <a:p>
            <a:pPr marL="0" indent="0">
              <a:buNone/>
            </a:pPr>
            <a:endParaRPr lang="en-US" dirty="0"/>
          </a:p>
        </p:txBody>
      </p:sp>
      <p:sp>
        <p:nvSpPr>
          <p:cNvPr id="3" name="Title 2"/>
          <p:cNvSpPr>
            <a:spLocks noGrp="1"/>
          </p:cNvSpPr>
          <p:nvPr>
            <p:ph type="title"/>
          </p:nvPr>
        </p:nvSpPr>
        <p:spPr/>
        <p:txBody>
          <a:bodyPr/>
          <a:lstStyle/>
          <a:p>
            <a:r>
              <a:rPr lang="en-US" dirty="0" smtClean="0"/>
              <a:t>Simple machines</a:t>
            </a:r>
            <a:endParaRPr lang="en-US" dirty="0"/>
          </a:p>
        </p:txBody>
      </p:sp>
    </p:spTree>
    <p:extLst>
      <p:ext uri="{BB962C8B-B14F-4D97-AF65-F5344CB8AC3E}">
        <p14:creationId xmlns:p14="http://schemas.microsoft.com/office/powerpoint/2010/main" val="3986811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http://www.generalpatton.org/education/sm_unit/images/simple_machines_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525912"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714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normAutofit fontScale="92500" lnSpcReduction="10000"/>
          </a:bodyPr>
          <a:lstStyle/>
          <a:p>
            <a:r>
              <a:rPr lang="en-US" dirty="0" smtClean="0"/>
              <a:t>Using simple machines:</a:t>
            </a:r>
          </a:p>
          <a:p>
            <a:r>
              <a:rPr lang="en-US" dirty="0" smtClean="0"/>
              <a:t>Compare input (effort) and output (resistance) force to judge effectiveness of machine</a:t>
            </a:r>
          </a:p>
          <a:p>
            <a:r>
              <a:rPr lang="en-US" dirty="0" smtClean="0"/>
              <a:t>Ratio is mechanical advantage</a:t>
            </a:r>
          </a:p>
          <a:p>
            <a:endParaRPr lang="en-US" dirty="0" smtClean="0"/>
          </a:p>
          <a:p>
            <a:endParaRPr lang="en-US" dirty="0"/>
          </a:p>
          <a:p>
            <a:endParaRPr lang="en-US" dirty="0" smtClean="0"/>
          </a:p>
          <a:p>
            <a:pPr marL="274320" lvl="1">
              <a:spcBef>
                <a:spcPts val="600"/>
              </a:spcBef>
              <a:buClr>
                <a:schemeClr val="accent2"/>
              </a:buClr>
            </a:pPr>
            <a:r>
              <a:rPr lang="en-US" dirty="0" smtClean="0">
                <a:ea typeface="ヒラギノ角ゴ Pro W3" charset="-128"/>
              </a:rPr>
              <a:t>When </a:t>
            </a:r>
            <a:r>
              <a:rPr lang="en-US" i="1" dirty="0" err="1">
                <a:ea typeface="ヒラギノ角ゴ Pro W3" charset="-128"/>
              </a:rPr>
              <a:t>F</a:t>
            </a:r>
            <a:r>
              <a:rPr lang="en-US" i="1" baseline="-25000" dirty="0" err="1">
                <a:ea typeface="ヒラギノ角ゴ Pro W3" charset="-128"/>
              </a:rPr>
              <a:t>out</a:t>
            </a:r>
            <a:r>
              <a:rPr lang="en-US" dirty="0">
                <a:ea typeface="ヒラギノ角ゴ Pro W3" charset="-128"/>
              </a:rPr>
              <a:t> &gt; </a:t>
            </a:r>
            <a:r>
              <a:rPr lang="en-US" i="1" dirty="0">
                <a:ea typeface="ヒラギノ角ゴ Pro W3" charset="-128"/>
              </a:rPr>
              <a:t>F</a:t>
            </a:r>
            <a:r>
              <a:rPr lang="en-US" i="1" baseline="-25000" dirty="0">
                <a:ea typeface="ヒラギノ角ゴ Pro W3" charset="-128"/>
              </a:rPr>
              <a:t>in</a:t>
            </a:r>
            <a:r>
              <a:rPr lang="en-US" dirty="0">
                <a:ea typeface="ヒラギノ角ゴ Pro W3" charset="-128"/>
              </a:rPr>
              <a:t> then </a:t>
            </a:r>
            <a:r>
              <a:rPr lang="en-US" i="1" dirty="0">
                <a:ea typeface="ヒラギノ角ゴ Pro W3" charset="-128"/>
              </a:rPr>
              <a:t>MA</a:t>
            </a:r>
            <a:r>
              <a:rPr lang="en-US" dirty="0">
                <a:ea typeface="ヒラギノ角ゴ Pro W3" charset="-128"/>
              </a:rPr>
              <a:t> &gt; 1</a:t>
            </a:r>
          </a:p>
          <a:p>
            <a:endParaRPr lang="en-US" b="1" baseline="-25000" dirty="0" smtClean="0"/>
          </a:p>
          <a:p>
            <a:r>
              <a:rPr lang="en-US" dirty="0" smtClean="0"/>
              <a:t>Mechanical energy is conserved (in absence of friction) for machines</a:t>
            </a:r>
          </a:p>
          <a:p>
            <a:r>
              <a:rPr lang="en-US" dirty="0" smtClean="0"/>
              <a:t>Implies that as force increases, distance decreases and work remains constant</a:t>
            </a:r>
            <a:endParaRPr lang="en-US" dirty="0"/>
          </a:p>
        </p:txBody>
      </p:sp>
      <p:sp>
        <p:nvSpPr>
          <p:cNvPr id="3" name="Title 2"/>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98622771"/>
              </p:ext>
            </p:extLst>
          </p:nvPr>
        </p:nvGraphicFramePr>
        <p:xfrm>
          <a:off x="4419600" y="2438400"/>
          <a:ext cx="3109913" cy="1258888"/>
        </p:xfrm>
        <a:graphic>
          <a:graphicData uri="http://schemas.openxmlformats.org/presentationml/2006/ole">
            <mc:AlternateContent xmlns:mc="http://schemas.openxmlformats.org/markup-compatibility/2006">
              <mc:Choice xmlns:v="urn:schemas-microsoft-com:vml" Requires="v">
                <p:oleObj spid="_x0000_s1052" name="Equation" r:id="rId3" imgW="1066800" imgH="431800" progId="Equation.DSMT4">
                  <p:embed/>
                </p:oleObj>
              </mc:Choice>
              <mc:Fallback>
                <p:oleObj name="Equation" r:id="rId3" imgW="10668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438400"/>
                        <a:ext cx="3109913"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7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095750" cy="52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651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Simple Machines</a:t>
            </a:r>
          </a:p>
        </p:txBody>
      </p:sp>
      <p:sp>
        <p:nvSpPr>
          <p:cNvPr id="1460227" name="Rectangle 3"/>
          <p:cNvSpPr>
            <a:spLocks noGrp="1" noChangeArrowheads="1"/>
          </p:cNvSpPr>
          <p:nvPr>
            <p:ph type="body" sz="half" idx="2"/>
          </p:nvPr>
        </p:nvSpPr>
        <p:spPr>
          <a:xfrm>
            <a:off x="3657600" y="1371600"/>
            <a:ext cx="5029200" cy="4572000"/>
          </a:xfrm>
        </p:spPr>
        <p:txBody>
          <a:bodyPr/>
          <a:lstStyle/>
          <a:p>
            <a:pPr eaLnBrk="1" hangingPunct="1"/>
            <a:r>
              <a:rPr lang="en-US" sz="2400" smtClean="0"/>
              <a:t>Simple machines alter the force and the distance moved.</a:t>
            </a:r>
          </a:p>
          <a:p>
            <a:pPr eaLnBrk="1" hangingPunct="1"/>
            <a:r>
              <a:rPr lang="en-US" sz="2400" smtClean="0"/>
              <a:t>For the inclined plane shown: </a:t>
            </a:r>
          </a:p>
          <a:p>
            <a:pPr lvl="1" eaLnBrk="1" hangingPunct="1"/>
            <a:r>
              <a:rPr lang="en-US" sz="2000" b="1" smtClean="0">
                <a:ea typeface="ヒラギノ角ゴ Pro W3" charset="-128"/>
              </a:rPr>
              <a:t>F</a:t>
            </a:r>
            <a:r>
              <a:rPr lang="en-US" sz="2000" b="1" baseline="-25000" smtClean="0">
                <a:ea typeface="ヒラギノ角ゴ Pro W3" charset="-128"/>
              </a:rPr>
              <a:t>2</a:t>
            </a:r>
            <a:r>
              <a:rPr lang="en-US" sz="2000" smtClean="0">
                <a:ea typeface="ヒラギノ角ゴ Pro W3" charset="-128"/>
              </a:rPr>
              <a:t> &lt; </a:t>
            </a:r>
            <a:r>
              <a:rPr lang="en-US" sz="2000" b="1" smtClean="0">
                <a:ea typeface="ヒラギノ角ゴ Pro W3" charset="-128"/>
              </a:rPr>
              <a:t>F</a:t>
            </a:r>
            <a:r>
              <a:rPr lang="en-US" sz="2000" b="1" baseline="-25000" smtClean="0">
                <a:ea typeface="ヒラギノ角ゴ Pro W3" charset="-128"/>
              </a:rPr>
              <a:t>1</a:t>
            </a:r>
            <a:r>
              <a:rPr lang="en-US" sz="2000" smtClean="0">
                <a:ea typeface="ヒラギノ角ゴ Pro W3" charset="-128"/>
              </a:rPr>
              <a:t> so </a:t>
            </a:r>
            <a:r>
              <a:rPr lang="en-US" sz="2000" i="1" smtClean="0">
                <a:ea typeface="ヒラギノ角ゴ Pro W3" charset="-128"/>
              </a:rPr>
              <a:t>MA</a:t>
            </a:r>
            <a:r>
              <a:rPr lang="en-US" sz="2000" smtClean="0">
                <a:ea typeface="ヒラギノ角ゴ Pro W3" charset="-128"/>
              </a:rPr>
              <a:t>  &gt;1 </a:t>
            </a:r>
            <a:r>
              <a:rPr lang="en-US" sz="2000" i="1" smtClean="0">
                <a:ea typeface="ヒラギノ角ゴ Pro W3" charset="-128"/>
              </a:rPr>
              <a:t>and</a:t>
            </a:r>
            <a:r>
              <a:rPr lang="en-US" sz="2000" smtClean="0">
                <a:ea typeface="ヒラギノ角ゴ Pro W3" charset="-128"/>
              </a:rPr>
              <a:t> </a:t>
            </a:r>
            <a:r>
              <a:rPr lang="en-US" sz="2000" i="1" smtClean="0">
                <a:ea typeface="ヒラギノ角ゴ Pro W3" charset="-128"/>
              </a:rPr>
              <a:t>d</a:t>
            </a:r>
            <a:r>
              <a:rPr lang="en-US" sz="2000" i="1" baseline="-25000" smtClean="0">
                <a:ea typeface="ヒラギノ角ゴ Pro W3" charset="-128"/>
              </a:rPr>
              <a:t>2 </a:t>
            </a:r>
            <a:r>
              <a:rPr lang="en-US" sz="2000" smtClean="0">
                <a:ea typeface="ヒラギノ角ゴ Pro W3" charset="-128"/>
              </a:rPr>
              <a:t>&gt; </a:t>
            </a:r>
            <a:r>
              <a:rPr lang="en-US" sz="2000" i="1" smtClean="0">
                <a:ea typeface="ヒラギノ角ゴ Pro W3" charset="-128"/>
              </a:rPr>
              <a:t>d</a:t>
            </a:r>
            <a:r>
              <a:rPr lang="en-US" sz="2000" i="1" baseline="-25000" smtClean="0">
                <a:ea typeface="ヒラギノ角ゴ Pro W3" charset="-128"/>
              </a:rPr>
              <a:t>1</a:t>
            </a:r>
            <a:r>
              <a:rPr lang="en-US" sz="2000" smtClean="0">
                <a:ea typeface="ヒラギノ角ゴ Pro W3" charset="-128"/>
              </a:rPr>
              <a:t> </a:t>
            </a:r>
          </a:p>
          <a:p>
            <a:pPr eaLnBrk="1" hangingPunct="1"/>
            <a:r>
              <a:rPr lang="en-US" sz="2400" smtClean="0"/>
              <a:t>If the ramp is frictionless, the work is the same in both cases.</a:t>
            </a:r>
          </a:p>
          <a:p>
            <a:pPr lvl="1" eaLnBrk="1" hangingPunct="1"/>
            <a:r>
              <a:rPr lang="en-US" sz="2000" i="1" smtClean="0">
                <a:ea typeface="ヒラギノ角ゴ Pro W3" charset="-128"/>
              </a:rPr>
              <a:t>F</a:t>
            </a:r>
            <a:r>
              <a:rPr lang="en-US" sz="2000" i="1" baseline="-25000" smtClean="0">
                <a:ea typeface="ヒラギノ角ゴ Pro W3" charset="-128"/>
              </a:rPr>
              <a:t>1</a:t>
            </a:r>
            <a:r>
              <a:rPr lang="en-US" sz="2000" i="1" smtClean="0">
                <a:ea typeface="ヒラギノ角ゴ Pro W3" charset="-128"/>
              </a:rPr>
              <a:t>d</a:t>
            </a:r>
            <a:r>
              <a:rPr lang="en-US" sz="2000" i="1" baseline="-25000" smtClean="0">
                <a:ea typeface="ヒラギノ角ゴ Pro W3" charset="-128"/>
              </a:rPr>
              <a:t>1</a:t>
            </a:r>
            <a:r>
              <a:rPr lang="en-US" sz="2000" smtClean="0">
                <a:ea typeface="ヒラギノ角ゴ Pro W3" charset="-128"/>
              </a:rPr>
              <a:t> = </a:t>
            </a:r>
            <a:r>
              <a:rPr lang="en-US" sz="2000" i="1" smtClean="0">
                <a:ea typeface="ヒラギノ角ゴ Pro W3" charset="-128"/>
              </a:rPr>
              <a:t>F</a:t>
            </a:r>
            <a:r>
              <a:rPr lang="en-US" sz="2000" i="1" baseline="-25000" smtClean="0">
                <a:ea typeface="ヒラギノ角ゴ Pro W3" charset="-128"/>
              </a:rPr>
              <a:t>2</a:t>
            </a:r>
            <a:r>
              <a:rPr lang="en-US" sz="2000" i="1" smtClean="0">
                <a:ea typeface="ヒラギノ角ゴ Pro W3" charset="-128"/>
              </a:rPr>
              <a:t>d</a:t>
            </a:r>
            <a:r>
              <a:rPr lang="en-US" sz="2000" i="1" baseline="-25000" smtClean="0">
                <a:ea typeface="ヒラギノ角ゴ Pro W3" charset="-128"/>
              </a:rPr>
              <a:t>2</a:t>
            </a:r>
            <a:endParaRPr lang="en-US" sz="2000" i="1" smtClean="0">
              <a:ea typeface="ヒラギノ角ゴ Pro W3" charset="-128"/>
            </a:endParaRPr>
          </a:p>
          <a:p>
            <a:pPr eaLnBrk="1" hangingPunct="1"/>
            <a:r>
              <a:rPr lang="en-US" sz="2400" smtClean="0"/>
              <a:t>With friction, </a:t>
            </a:r>
            <a:r>
              <a:rPr lang="en-US" sz="2400" i="1" smtClean="0"/>
              <a:t>F</a:t>
            </a:r>
            <a:r>
              <a:rPr lang="en-US" sz="2400" i="1" baseline="-25000" smtClean="0"/>
              <a:t>2</a:t>
            </a:r>
            <a:r>
              <a:rPr lang="en-US" sz="2400" i="1" smtClean="0"/>
              <a:t>d</a:t>
            </a:r>
            <a:r>
              <a:rPr lang="en-US" sz="2400" i="1" baseline="-25000" smtClean="0"/>
              <a:t>2</a:t>
            </a:r>
            <a:r>
              <a:rPr lang="en-US" sz="2400" smtClean="0"/>
              <a:t> &gt; </a:t>
            </a:r>
            <a:r>
              <a:rPr lang="en-US" sz="2400" i="1" smtClean="0"/>
              <a:t>F</a:t>
            </a:r>
            <a:r>
              <a:rPr lang="en-US" sz="2400" i="1" baseline="-25000" smtClean="0"/>
              <a:t>1</a:t>
            </a:r>
            <a:r>
              <a:rPr lang="en-US" sz="2400" i="1" smtClean="0"/>
              <a:t>d</a:t>
            </a:r>
            <a:r>
              <a:rPr lang="en-US" sz="2400" i="1" baseline="-25000" smtClean="0"/>
              <a:t>1</a:t>
            </a:r>
            <a:r>
              <a:rPr lang="en-US" sz="2400" smtClean="0"/>
              <a:t>.</a:t>
            </a:r>
            <a:endParaRPr lang="en-US" sz="2400" baseline="-25000" smtClean="0"/>
          </a:p>
          <a:p>
            <a:pPr lvl="1" eaLnBrk="1" hangingPunct="1"/>
            <a:r>
              <a:rPr lang="en-US" sz="2000" smtClean="0">
                <a:ea typeface="ヒラギノ角ゴ Pro W3" charset="-128"/>
              </a:rPr>
              <a:t>The force is reduced but the work done is greater.</a:t>
            </a:r>
          </a:p>
          <a:p>
            <a:pPr eaLnBrk="1" hangingPunct="1"/>
            <a:endParaRPr lang="en-US" sz="2400" smtClean="0"/>
          </a:p>
        </p:txBody>
      </p:sp>
      <p:sp>
        <p:nvSpPr>
          <p:cNvPr id="1460228" name="AutoShape 4"/>
          <p:cNvSpPr>
            <a:spLocks noChangeArrowheads="1"/>
          </p:cNvSpPr>
          <p:nvPr/>
        </p:nvSpPr>
        <p:spPr bwMode="auto">
          <a:xfrm rot="10800000">
            <a:off x="3962400" y="11430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29" name="AutoShape 5"/>
          <p:cNvSpPr>
            <a:spLocks noChangeArrowheads="1"/>
          </p:cNvSpPr>
          <p:nvPr/>
        </p:nvSpPr>
        <p:spPr bwMode="auto">
          <a:xfrm rot="10800000">
            <a:off x="7483475" y="20605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30" name="AutoShape 6"/>
          <p:cNvSpPr>
            <a:spLocks noChangeArrowheads="1"/>
          </p:cNvSpPr>
          <p:nvPr/>
        </p:nvSpPr>
        <p:spPr bwMode="auto">
          <a:xfrm rot="10800000">
            <a:off x="3733800" y="54895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31" name="AutoShape 7"/>
          <p:cNvSpPr>
            <a:spLocks noChangeArrowheads="1"/>
          </p:cNvSpPr>
          <p:nvPr/>
        </p:nvSpPr>
        <p:spPr bwMode="auto">
          <a:xfrm rot="10800000">
            <a:off x="7924800" y="28956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32" name="AutoShape 8"/>
          <p:cNvSpPr>
            <a:spLocks noChangeArrowheads="1"/>
          </p:cNvSpPr>
          <p:nvPr/>
        </p:nvSpPr>
        <p:spPr bwMode="auto">
          <a:xfrm rot="10800000">
            <a:off x="8474075" y="366077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33" name="AutoShape 9"/>
          <p:cNvSpPr>
            <a:spLocks noChangeArrowheads="1"/>
          </p:cNvSpPr>
          <p:nvPr/>
        </p:nvSpPr>
        <p:spPr bwMode="auto">
          <a:xfrm rot="10800000">
            <a:off x="5867400" y="40386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0234" name="AutoShape 10"/>
          <p:cNvSpPr>
            <a:spLocks noChangeArrowheads="1"/>
          </p:cNvSpPr>
          <p:nvPr/>
        </p:nvSpPr>
        <p:spPr bwMode="auto">
          <a:xfrm rot="10800000">
            <a:off x="7543800" y="4419600"/>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60235" name="Picture 11" descr="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6495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0237" name="AutoShape 13"/>
          <p:cNvSpPr>
            <a:spLocks noChangeArrowheads="1"/>
          </p:cNvSpPr>
          <p:nvPr/>
        </p:nvSpPr>
        <p:spPr bwMode="auto">
          <a:xfrm rot="10800000">
            <a:off x="8218488" y="2384425"/>
            <a:ext cx="136525" cy="73025"/>
          </a:xfrm>
          <a:prstGeom prst="triangle">
            <a:avLst>
              <a:gd name="adj" fmla="val 50000"/>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381161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0228"/>
                                        </p:tgtEl>
                                        <p:attrNameLst>
                                          <p:attrName>style.visibility</p:attrName>
                                        </p:attrNameLst>
                                      </p:cBhvr>
                                      <p:to>
                                        <p:strVal val="visible"/>
                                      </p:to>
                                    </p:set>
                                  </p:childTnLst>
                                  <p:subTnLst>
                                    <p:set>
                                      <p:cBhvr override="childStyle">
                                        <p:cTn dur="1" fill="hold" display="0" masterRel="nextClick" afterEffect="1"/>
                                        <p:tgtEl>
                                          <p:spTgt spid="146022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02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0229"/>
                                        </p:tgtEl>
                                        <p:attrNameLst>
                                          <p:attrName>style.visibility</p:attrName>
                                        </p:attrNameLst>
                                      </p:cBhvr>
                                      <p:to>
                                        <p:strVal val="visible"/>
                                      </p:to>
                                    </p:set>
                                  </p:childTnLst>
                                  <p:subTnLst>
                                    <p:set>
                                      <p:cBhvr override="childStyle">
                                        <p:cTn dur="1" fill="hold" display="0" masterRel="nextClick" afterEffect="1"/>
                                        <p:tgtEl>
                                          <p:spTgt spid="146022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6022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0237"/>
                                        </p:tgtEl>
                                        <p:attrNameLst>
                                          <p:attrName>style.visibility</p:attrName>
                                        </p:attrNameLst>
                                      </p:cBhvr>
                                      <p:to>
                                        <p:strVal val="visible"/>
                                      </p:to>
                                    </p:set>
                                  </p:childTnLst>
                                  <p:subTnLst>
                                    <p:set>
                                      <p:cBhvr override="childStyle">
                                        <p:cTn dur="1" fill="hold" display="0" masterRel="nextClick" afterEffect="1"/>
                                        <p:tgtEl>
                                          <p:spTgt spid="146023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602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0230"/>
                                        </p:tgtEl>
                                        <p:attrNameLst>
                                          <p:attrName>style.visibility</p:attrName>
                                        </p:attrNameLst>
                                      </p:cBhvr>
                                      <p:to>
                                        <p:strVal val="visible"/>
                                      </p:to>
                                    </p:set>
                                  </p:childTnLst>
                                  <p:subTnLst>
                                    <p:set>
                                      <p:cBhvr override="childStyle">
                                        <p:cTn dur="1" fill="hold" display="0" masterRel="nextClick" afterEffect="1"/>
                                        <p:tgtEl>
                                          <p:spTgt spid="1460230"/>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6022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60231"/>
                                        </p:tgtEl>
                                        <p:attrNameLst>
                                          <p:attrName>style.visibility</p:attrName>
                                        </p:attrNameLst>
                                      </p:cBhvr>
                                      <p:to>
                                        <p:strVal val="visible"/>
                                      </p:to>
                                    </p:set>
                                  </p:childTnLst>
                                  <p:subTnLst>
                                    <p:set>
                                      <p:cBhvr override="childStyle">
                                        <p:cTn dur="1" fill="hold" display="0" masterRel="nextClick" afterEffect="1"/>
                                        <p:tgtEl>
                                          <p:spTgt spid="146023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60227">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0232"/>
                                        </p:tgtEl>
                                        <p:attrNameLst>
                                          <p:attrName>style.visibility</p:attrName>
                                        </p:attrNameLst>
                                      </p:cBhvr>
                                      <p:to>
                                        <p:strVal val="visible"/>
                                      </p:to>
                                    </p:set>
                                  </p:childTnLst>
                                  <p:subTnLst>
                                    <p:set>
                                      <p:cBhvr override="childStyle">
                                        <p:cTn dur="1" fill="hold" display="0" masterRel="nextClick" afterEffect="1"/>
                                        <p:tgtEl>
                                          <p:spTgt spid="1460232"/>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60227">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60233"/>
                                        </p:tgtEl>
                                        <p:attrNameLst>
                                          <p:attrName>style.visibility</p:attrName>
                                        </p:attrNameLst>
                                      </p:cBhvr>
                                      <p:to>
                                        <p:strVal val="visible"/>
                                      </p:to>
                                    </p:set>
                                  </p:childTnLst>
                                  <p:subTnLst>
                                    <p:set>
                                      <p:cBhvr override="childStyle">
                                        <p:cTn dur="1" fill="hold" display="0" masterRel="nextClick" afterEffect="1"/>
                                        <p:tgtEl>
                                          <p:spTgt spid="1460233"/>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60227">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60234"/>
                                        </p:tgtEl>
                                        <p:attrNameLst>
                                          <p:attrName>style.visibility</p:attrName>
                                        </p:attrNameLst>
                                      </p:cBhvr>
                                      <p:to>
                                        <p:strVal val="visible"/>
                                      </p:to>
                                    </p:set>
                                  </p:childTnLst>
                                  <p:subTnLst>
                                    <p:set>
                                      <p:cBhvr override="childStyle">
                                        <p:cTn dur="1" fill="hold" display="0" masterRel="nextClick" afterEffect="1"/>
                                        <p:tgtEl>
                                          <p:spTgt spid="1460234"/>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460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228" grpId="0" animBg="1"/>
      <p:bldP spid="1460229" grpId="0" animBg="1"/>
      <p:bldP spid="1460230" grpId="0" animBg="1"/>
      <p:bldP spid="1460231" grpId="0" animBg="1"/>
      <p:bldP spid="1460232" grpId="0" animBg="1"/>
      <p:bldP spid="1460233" grpId="0" animBg="1"/>
      <p:bldP spid="1460234" grpId="0" animBg="1"/>
      <p:bldP spid="146023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Efficiency is a measure of how well a machine works</a:t>
            </a:r>
          </a:p>
          <a:p>
            <a:r>
              <a:rPr lang="en-US" dirty="0" smtClean="0"/>
              <a:t>Real machines lose a lot of energy to friction and sound</a:t>
            </a:r>
          </a:p>
          <a:p>
            <a:r>
              <a:rPr lang="en-US" dirty="0" smtClean="0"/>
              <a:t>Efficiency is the ratio of  work input to work output</a:t>
            </a:r>
          </a:p>
          <a:p>
            <a:r>
              <a:rPr lang="en-US" b="1" dirty="0" smtClean="0"/>
              <a:t>ME= W</a:t>
            </a:r>
            <a:r>
              <a:rPr lang="en-US" b="1" baseline="-25000" dirty="0" smtClean="0"/>
              <a:t>out</a:t>
            </a:r>
            <a:r>
              <a:rPr lang="en-US" b="1" dirty="0" smtClean="0"/>
              <a:t>/ W </a:t>
            </a:r>
            <a:r>
              <a:rPr lang="en-US" b="1" baseline="-25000" dirty="0" smtClean="0"/>
              <a:t>in </a:t>
            </a:r>
            <a:r>
              <a:rPr lang="en-US" b="1" dirty="0" smtClean="0"/>
              <a:t>x 100%</a:t>
            </a:r>
          </a:p>
          <a:p>
            <a:r>
              <a:rPr lang="en-US" dirty="0" smtClean="0"/>
              <a:t>If machine is frictionless, ME conserved</a:t>
            </a:r>
          </a:p>
          <a:p>
            <a:r>
              <a:rPr lang="en-US" dirty="0" smtClean="0"/>
              <a:t>ME of an ideal machine if 100%</a:t>
            </a:r>
          </a:p>
          <a:p>
            <a:r>
              <a:rPr lang="en-US" dirty="0" smtClean="0"/>
              <a:t>Since no such thing as ideal machine, all real machines have efficiency of less than 100%</a:t>
            </a:r>
            <a:endParaRPr lang="en-US" dirty="0"/>
          </a:p>
        </p:txBody>
      </p:sp>
      <p:sp>
        <p:nvSpPr>
          <p:cNvPr id="3" name="Title 2"/>
          <p:cNvSpPr>
            <a:spLocks noGrp="1"/>
          </p:cNvSpPr>
          <p:nvPr>
            <p:ph type="title"/>
          </p:nvPr>
        </p:nvSpPr>
        <p:spPr/>
        <p:txBody>
          <a:bodyPr/>
          <a:lstStyle/>
          <a:p>
            <a:r>
              <a:rPr lang="en-US" dirty="0" smtClean="0"/>
              <a:t>Mechanical Efficiency</a:t>
            </a:r>
            <a:endParaRPr lang="en-US" dirty="0"/>
          </a:p>
        </p:txBody>
      </p:sp>
    </p:spTree>
    <p:extLst>
      <p:ext uri="{BB962C8B-B14F-4D97-AF65-F5344CB8AC3E}">
        <p14:creationId xmlns:p14="http://schemas.microsoft.com/office/powerpoint/2010/main" val="3511047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MA= F </a:t>
            </a:r>
            <a:r>
              <a:rPr lang="en-US" b="1" baseline="-25000" dirty="0"/>
              <a:t>out</a:t>
            </a:r>
            <a:r>
              <a:rPr lang="en-US" b="1" dirty="0"/>
              <a:t>/ F </a:t>
            </a:r>
            <a:r>
              <a:rPr lang="en-US" b="1" baseline="-25000" dirty="0"/>
              <a:t>in</a:t>
            </a:r>
          </a:p>
          <a:p>
            <a:r>
              <a:rPr lang="en-US" b="1" dirty="0" smtClean="0"/>
              <a:t>MA= 225 N/ 129N</a:t>
            </a:r>
          </a:p>
          <a:p>
            <a:r>
              <a:rPr lang="en-US" b="1" dirty="0" smtClean="0"/>
              <a:t>= 1.74</a:t>
            </a:r>
          </a:p>
          <a:p>
            <a:endParaRPr lang="en-US" b="1" dirty="0" smtClean="0"/>
          </a:p>
          <a:p>
            <a:r>
              <a:rPr lang="en-US" b="1" dirty="0" smtClean="0"/>
              <a:t>ME</a:t>
            </a:r>
            <a:r>
              <a:rPr lang="en-US" b="1" dirty="0"/>
              <a:t>= W</a:t>
            </a:r>
            <a:r>
              <a:rPr lang="en-US" b="1" baseline="-25000" dirty="0"/>
              <a:t>out</a:t>
            </a:r>
            <a:r>
              <a:rPr lang="en-US" b="1" dirty="0"/>
              <a:t>/ W </a:t>
            </a:r>
            <a:r>
              <a:rPr lang="en-US" b="1" baseline="-25000" dirty="0" smtClean="0"/>
              <a:t>in</a:t>
            </a:r>
          </a:p>
          <a:p>
            <a:r>
              <a:rPr lang="en-US" b="1" dirty="0" smtClean="0"/>
              <a:t>W= Fd</a:t>
            </a:r>
          </a:p>
          <a:p>
            <a:r>
              <a:rPr lang="en-US" b="1" dirty="0" smtClean="0"/>
              <a:t>ME= (225N x 16.5 m) / (129 N x 33 m)x 100%</a:t>
            </a:r>
          </a:p>
          <a:p>
            <a:r>
              <a:rPr lang="en-US" b="1" dirty="0" smtClean="0"/>
              <a:t>87%</a:t>
            </a:r>
            <a:endParaRPr lang="en-US" b="1" dirty="0"/>
          </a:p>
          <a:p>
            <a:endParaRPr lang="en-US" dirty="0"/>
          </a:p>
        </p:txBody>
      </p:sp>
      <p:sp>
        <p:nvSpPr>
          <p:cNvPr id="3" name="Title 2"/>
          <p:cNvSpPr>
            <a:spLocks noGrp="1"/>
          </p:cNvSpPr>
          <p:nvPr>
            <p:ph type="title"/>
          </p:nvPr>
        </p:nvSpPr>
        <p:spPr/>
        <p:txBody>
          <a:bodyPr/>
          <a:lstStyle/>
          <a:p>
            <a:r>
              <a:rPr lang="en-US" sz="2000" dirty="0" smtClean="0"/>
              <a:t>A worker uses a pulley </a:t>
            </a:r>
            <a:r>
              <a:rPr lang="en-US" sz="2000" smtClean="0"/>
              <a:t>system to </a:t>
            </a:r>
            <a:r>
              <a:rPr lang="en-US" sz="2000" dirty="0" smtClean="0"/>
              <a:t>raise a 225 N carton 16.5 m.  A force of 129 N is exerted and the rope is pulled 33.0 m.  What is the mechanical advantage and mechanical efficiency?</a:t>
            </a:r>
            <a:endParaRPr lang="en-US" sz="2000" dirty="0"/>
          </a:p>
        </p:txBody>
      </p:sp>
    </p:spTree>
    <p:extLst>
      <p:ext uri="{BB962C8B-B14F-4D97-AF65-F5344CB8AC3E}">
        <p14:creationId xmlns:p14="http://schemas.microsoft.com/office/powerpoint/2010/main" val="41141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066800"/>
            <a:ext cx="8229600" cy="1143000"/>
          </a:xfrm>
        </p:spPr>
        <p:txBody>
          <a:bodyPr>
            <a:normAutofit fontScale="90000"/>
          </a:bodyPr>
          <a:lstStyle/>
          <a:p>
            <a:pPr eaLnBrk="1" hangingPunct="1"/>
            <a:r>
              <a:rPr lang="en-US" altLang="en-US" sz="3200" dirty="0" err="1" smtClean="0"/>
              <a:t>Kisha</a:t>
            </a:r>
            <a:r>
              <a:rPr lang="en-US" altLang="en-US" sz="3200" dirty="0" smtClean="0"/>
              <a:t> applied 20N of force to turn an ice cream freezer crank.  The crank’s resistance was 60 N.  What was the mechanical advantage of the crank?</a:t>
            </a:r>
            <a:endParaRPr lang="en-US" altLang="en-US" sz="4000" dirty="0" smtClean="0"/>
          </a:p>
        </p:txBody>
      </p:sp>
      <p:sp>
        <p:nvSpPr>
          <p:cNvPr id="5123" name="Rectangle 3"/>
          <p:cNvSpPr>
            <a:spLocks noGrp="1" noChangeArrowheads="1"/>
          </p:cNvSpPr>
          <p:nvPr>
            <p:ph type="body" idx="1"/>
          </p:nvPr>
        </p:nvSpPr>
        <p:spPr>
          <a:xfrm>
            <a:off x="457200" y="3429000"/>
            <a:ext cx="3429000" cy="2163763"/>
          </a:xfrm>
        </p:spPr>
        <p:txBody>
          <a:bodyPr/>
          <a:lstStyle/>
          <a:p>
            <a:pPr eaLnBrk="1" hangingPunct="1">
              <a:buFontTx/>
              <a:buNone/>
            </a:pPr>
            <a:r>
              <a:rPr lang="en-US" altLang="en-US" sz="3600" dirty="0" smtClean="0"/>
              <a:t>MA =  </a:t>
            </a:r>
            <a:r>
              <a:rPr lang="en-US" altLang="en-US" sz="3600" u="sng" dirty="0" smtClean="0"/>
              <a:t>60 N</a:t>
            </a:r>
          </a:p>
          <a:p>
            <a:pPr eaLnBrk="1" hangingPunct="1">
              <a:buFontTx/>
              <a:buNone/>
            </a:pPr>
            <a:r>
              <a:rPr lang="en-US" altLang="en-US" sz="3600" dirty="0" smtClean="0"/>
              <a:t>             20 N</a:t>
            </a:r>
          </a:p>
          <a:p>
            <a:pPr eaLnBrk="1" hangingPunct="1">
              <a:buFontTx/>
              <a:buNone/>
            </a:pPr>
            <a:r>
              <a:rPr lang="en-US" altLang="en-US" sz="4000" dirty="0" smtClean="0"/>
              <a:t>MA=3</a:t>
            </a: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 name="Rectangle 2"/>
          <p:cNvSpPr/>
          <p:nvPr/>
        </p:nvSpPr>
        <p:spPr>
          <a:xfrm>
            <a:off x="609600" y="2667000"/>
            <a:ext cx="1947494" cy="369332"/>
          </a:xfrm>
          <a:prstGeom prst="rect">
            <a:avLst/>
          </a:prstGeom>
        </p:spPr>
        <p:txBody>
          <a:bodyPr wrap="square">
            <a:spAutoFit/>
          </a:bodyPr>
          <a:lstStyle/>
          <a:p>
            <a:r>
              <a:rPr lang="en-US" b="1" dirty="0"/>
              <a:t>MA= F </a:t>
            </a:r>
            <a:r>
              <a:rPr lang="en-US" b="1" baseline="-25000" dirty="0"/>
              <a:t>out</a:t>
            </a:r>
            <a:r>
              <a:rPr lang="en-US" b="1" dirty="0"/>
              <a:t>/ F </a:t>
            </a:r>
            <a:r>
              <a:rPr lang="en-US" b="1" baseline="-25000" dirty="0"/>
              <a:t>in</a:t>
            </a:r>
          </a:p>
        </p:txBody>
      </p:sp>
    </p:spTree>
    <p:custDataLst>
      <p:tags r:id="rId1"/>
    </p:custDataLst>
    <p:extLst>
      <p:ext uri="{BB962C8B-B14F-4D97-AF65-F5344CB8AC3E}">
        <p14:creationId xmlns:p14="http://schemas.microsoft.com/office/powerpoint/2010/main" val="1119125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www.youtube.com/watch?v=yhzMYHiuEC4</a:t>
            </a:r>
            <a:endParaRPr lang="en-US" dirty="0" smtClean="0"/>
          </a:p>
          <a:p>
            <a:r>
              <a:rPr lang="en-US" dirty="0"/>
              <a:t>https://www.youtube.com/watch?v=8hrFBYp5LYs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54019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 264</a:t>
            </a:r>
          </a:p>
          <a:p>
            <a:r>
              <a:rPr lang="en-US" dirty="0" smtClean="0"/>
              <a:t>#1-4,6,</a:t>
            </a:r>
            <a:r>
              <a:rPr lang="en-US" b="1" u="sng" dirty="0" smtClean="0"/>
              <a:t>8,9</a:t>
            </a:r>
            <a:r>
              <a:rPr lang="en-US" dirty="0" smtClean="0"/>
              <a:t>,12-14,16,</a:t>
            </a:r>
            <a:r>
              <a:rPr lang="en-US" b="1" u="sng" dirty="0" smtClean="0"/>
              <a:t>18</a:t>
            </a:r>
            <a:r>
              <a:rPr lang="en-US" dirty="0" smtClean="0"/>
              <a:t>,22,23,26,30,31,33-</a:t>
            </a:r>
            <a:r>
              <a:rPr lang="en-US" b="1" u="sng" dirty="0" smtClean="0"/>
              <a:t>37,40,42,47</a:t>
            </a:r>
            <a:endParaRPr lang="en-US" b="1" u="sng" dirty="0"/>
          </a:p>
        </p:txBody>
      </p:sp>
      <p:sp>
        <p:nvSpPr>
          <p:cNvPr id="3" name="Title 2"/>
          <p:cNvSpPr>
            <a:spLocks noGrp="1"/>
          </p:cNvSpPr>
          <p:nvPr>
            <p:ph type="title"/>
          </p:nvPr>
        </p:nvSpPr>
        <p:spPr/>
        <p:txBody>
          <a:bodyPr/>
          <a:lstStyle/>
          <a:p>
            <a:r>
              <a:rPr lang="en-US" smtClean="0"/>
              <a:t>Chapter </a:t>
            </a:r>
            <a:r>
              <a:rPr lang="en-US" dirty="0" smtClean="0"/>
              <a:t>7 review</a:t>
            </a:r>
            <a:endParaRPr lang="en-US" dirty="0"/>
          </a:p>
        </p:txBody>
      </p:sp>
    </p:spTree>
    <p:extLst>
      <p:ext uri="{BB962C8B-B14F-4D97-AF65-F5344CB8AC3E}">
        <p14:creationId xmlns:p14="http://schemas.microsoft.com/office/powerpoint/2010/main" val="45468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cells001_0.tmp"/>
          <p:cNvPicPr>
            <a:picLocks noGrp="1" noChangeAspect="1"/>
          </p:cNvPicPr>
          <p:nvPr>
            <p:ph sz="half" idx="1"/>
          </p:nvPr>
        </p:nvPicPr>
        <p:blipFill>
          <a:blip r:embed="rId2" cstate="print"/>
          <a:stretch>
            <a:fillRect/>
          </a:stretch>
        </p:blipFill>
        <p:spPr>
          <a:xfrm>
            <a:off x="636821" y="1524000"/>
            <a:ext cx="3699995" cy="4572000"/>
          </a:xfrm>
        </p:spPr>
      </p:pic>
      <p:sp>
        <p:nvSpPr>
          <p:cNvPr id="7" name="Content Placeholder 6"/>
          <p:cNvSpPr>
            <a:spLocks noGrp="1"/>
          </p:cNvSpPr>
          <p:nvPr>
            <p:ph sz="half" idx="2"/>
          </p:nvPr>
        </p:nvSpPr>
        <p:spPr/>
        <p:txBody>
          <a:bodyPr/>
          <a:lstStyle/>
          <a:p>
            <a:r>
              <a:rPr lang="en-US" dirty="0"/>
              <a:t>Think of a carousel , horses on edge must go faster then horse inside since the finish  and start at same point, but radius is different for each</a:t>
            </a:r>
          </a:p>
          <a:p>
            <a:endParaRPr lang="en-US" dirty="0"/>
          </a:p>
        </p:txBody>
      </p:sp>
    </p:spTree>
    <p:extLst>
      <p:ext uri="{BB962C8B-B14F-4D97-AF65-F5344CB8AC3E}">
        <p14:creationId xmlns:p14="http://schemas.microsoft.com/office/powerpoint/2010/main" val="172895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5963"/>
            <a:ext cx="3433763" cy="360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7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object moving at a constant speed around  a circular path has an acceleration due to its constantly changing direction- </a:t>
            </a:r>
            <a:r>
              <a:rPr lang="en-US" b="1" u="sng" dirty="0" smtClean="0"/>
              <a:t>centripetal acceleration</a:t>
            </a:r>
          </a:p>
          <a:p>
            <a:r>
              <a:rPr lang="en-US"/>
              <a:t>Objects moving in circles at a constant speed accelerate towards the center of the </a:t>
            </a:r>
            <a:r>
              <a:rPr lang="en-US" smtClean="0"/>
              <a:t>circle</a:t>
            </a:r>
            <a:endParaRPr lang="en-US" b="1" u="sng" dirty="0" smtClean="0"/>
          </a:p>
          <a:p>
            <a:r>
              <a:rPr lang="en-US" dirty="0" smtClean="0"/>
              <a:t>A change in an objects direction must be described as an acceleration</a:t>
            </a:r>
          </a:p>
          <a:p>
            <a:pPr lvl="1"/>
            <a:r>
              <a:rPr lang="en-US" dirty="0" smtClean="0"/>
              <a:t>Since a =∆v/∆t and velocity is a vector with magnitude and direction</a:t>
            </a:r>
          </a:p>
          <a:p>
            <a:pPr lvl="1"/>
            <a:r>
              <a:rPr lang="en-US" dirty="0" smtClean="0"/>
              <a:t>By changing an object’s direction we change its velocity and hence its acceleration</a:t>
            </a:r>
          </a:p>
        </p:txBody>
      </p:sp>
      <p:sp>
        <p:nvSpPr>
          <p:cNvPr id="3" name="Title 2"/>
          <p:cNvSpPr>
            <a:spLocks noGrp="1"/>
          </p:cNvSpPr>
          <p:nvPr>
            <p:ph type="title"/>
          </p:nvPr>
        </p:nvSpPr>
        <p:spPr/>
        <p:txBody>
          <a:bodyPr/>
          <a:lstStyle/>
          <a:p>
            <a:pPr algn="ctr"/>
            <a:r>
              <a:rPr lang="en-US" b="1" dirty="0" smtClean="0"/>
              <a:t>Centripetal Acceleration</a:t>
            </a:r>
            <a:endParaRPr lang="en-US"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2757</TotalTime>
  <Words>3062</Words>
  <Application>Microsoft Office PowerPoint</Application>
  <PresentationFormat>On-screen Show (4:3)</PresentationFormat>
  <Paragraphs>300</Paragraphs>
  <Slides>65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Paper</vt:lpstr>
      <vt:lpstr>Equation</vt:lpstr>
      <vt:lpstr>Circular Motion and Gravitation</vt:lpstr>
      <vt:lpstr>Circular Motion </vt:lpstr>
      <vt:lpstr>7-1 Learning Targets</vt:lpstr>
      <vt:lpstr>Measuring Rotational Motion</vt:lpstr>
      <vt:lpstr>Tangential speed= Vt</vt:lpstr>
      <vt:lpstr>PowerPoint Presentation</vt:lpstr>
      <vt:lpstr>PowerPoint Presentation</vt:lpstr>
      <vt:lpstr>PowerPoint Presentation</vt:lpstr>
      <vt:lpstr>Centripetal Acceleration</vt:lpstr>
      <vt:lpstr>PowerPoint Presentation</vt:lpstr>
      <vt:lpstr>Centripetal Acceleration</vt:lpstr>
      <vt:lpstr>A test car moves at a constant speed of 19.7 m/s around a circular track.  If the distance from the car to the center of the track is 48.2 m, what is the magnitude of the centripetal acceleration of the car?</vt:lpstr>
      <vt:lpstr>Centripetal Force</vt:lpstr>
      <vt:lpstr>PowerPoint Presentation</vt:lpstr>
      <vt:lpstr>Centripetal Force</vt:lpstr>
      <vt:lpstr> A 80.0 kg pilot is flying a plane at 25.2 m/s in a circular path with a radius of 150.0 m.   Find the magnitude of the force that maintains the circular motion.</vt:lpstr>
      <vt:lpstr>PowerPoint Presentation</vt:lpstr>
      <vt:lpstr>PowerPoint Presentation</vt:lpstr>
      <vt:lpstr>7-2</vt:lpstr>
      <vt:lpstr>7-2 Learning Targets</vt:lpstr>
      <vt:lpstr>Newton’s Universal Law of Gravitation</vt:lpstr>
      <vt:lpstr>PowerPoint Presentation</vt:lpstr>
      <vt:lpstr>Gravitational force acts between all masses</vt:lpstr>
      <vt:lpstr>A 0.5 kg basketball is placed 0.2 m from a 0.4 kg basketball.  Find the magnitude of the gravitational force between the two balls.</vt:lpstr>
      <vt:lpstr>Ocean Tides</vt:lpstr>
      <vt:lpstr>PowerPoint Presentation</vt:lpstr>
      <vt:lpstr>The Cavendish Experiment (1798)</vt:lpstr>
      <vt:lpstr>Watch this video</vt:lpstr>
      <vt:lpstr>Gravity</vt:lpstr>
      <vt:lpstr>Gravitational Force</vt:lpstr>
      <vt:lpstr>Weight changes with location</vt:lpstr>
      <vt:lpstr>Gravitational mass (Gravitation equation) = Inertial mass (Newton 2nd law)</vt:lpstr>
      <vt:lpstr>Motion in Space</vt:lpstr>
      <vt:lpstr>7-3 Learning Targets</vt:lpstr>
      <vt:lpstr>Kepler</vt:lpstr>
      <vt:lpstr>Kepler’s Laws</vt:lpstr>
      <vt:lpstr>Kepler’s Laws</vt:lpstr>
      <vt:lpstr>Kepler’s Laws</vt:lpstr>
      <vt:lpstr>Equations for Planetary Motion</vt:lpstr>
      <vt:lpstr>Weight and Weightlessness</vt:lpstr>
      <vt:lpstr>Apparent Weightlessness</vt:lpstr>
      <vt:lpstr>Apparent Weightlessness</vt:lpstr>
      <vt:lpstr>PowerPoint Presentation</vt:lpstr>
      <vt:lpstr>Torque and Simple Machines</vt:lpstr>
      <vt:lpstr>7-4 Learning Targets</vt:lpstr>
      <vt:lpstr>Torque</vt:lpstr>
      <vt:lpstr>PowerPoint Presentation</vt:lpstr>
      <vt:lpstr>What is the realtionship between the magnitude of the force “F” and the length of the lever are “d”?</vt:lpstr>
      <vt:lpstr>Torque</vt:lpstr>
      <vt:lpstr>Torque</vt:lpstr>
      <vt:lpstr>Torque</vt:lpstr>
      <vt:lpstr>PowerPoint Presentation</vt:lpstr>
      <vt:lpstr>Torque as a Vector</vt:lpstr>
      <vt:lpstr>PowerPoint Presentation</vt:lpstr>
      <vt:lpstr>A mechanic pushes at an angle of 85˚ on the end of a 0.25 m wrench.  If the mechanic applies a force of 105 N, what is the total torque applied on the bolt?</vt:lpstr>
      <vt:lpstr>PowerPoint Presentation</vt:lpstr>
      <vt:lpstr>Simple machines</vt:lpstr>
      <vt:lpstr>PowerPoint Presentation</vt:lpstr>
      <vt:lpstr>PowerPoint Presentation</vt:lpstr>
      <vt:lpstr>Simple Machines</vt:lpstr>
      <vt:lpstr>Mechanical Efficiency</vt:lpstr>
      <vt:lpstr>A worker uses a pulley system to raise a 225 N carton 16.5 m.  A force of 129 N is exerted and the rope is pulled 33.0 m.  What is the mechanical advantage and mechanical efficiency?</vt:lpstr>
      <vt:lpstr>Kisha applied 20N of force to turn an ice cream freezer crank.  The crank’s resistance was 60 N.  What was the mechanical advantage of the crank?</vt:lpstr>
      <vt:lpstr>PowerPoint Presentation</vt:lpstr>
      <vt:lpstr>Chapter 7 review</vt:lpstr>
    </vt:vector>
  </TitlesOfParts>
  <Company>New London Local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Rotationl Motion and the Law of Gravity</dc:title>
  <dc:creator>afarmer</dc:creator>
  <cp:lastModifiedBy>Test Stiudent2</cp:lastModifiedBy>
  <cp:revision>88</cp:revision>
  <cp:lastPrinted>2016-01-22T17:30:07Z</cp:lastPrinted>
  <dcterms:created xsi:type="dcterms:W3CDTF">2010-11-05T16:14:57Z</dcterms:created>
  <dcterms:modified xsi:type="dcterms:W3CDTF">2019-01-28T14:32:15Z</dcterms:modified>
</cp:coreProperties>
</file>