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7"/>
  </p:notesMasterIdLst>
  <p:handoutMasterIdLst>
    <p:handoutMasterId r:id="rId48"/>
  </p:handoutMasterIdLst>
  <p:sldIdLst>
    <p:sldId id="256" r:id="rId2"/>
    <p:sldId id="259" r:id="rId3"/>
    <p:sldId id="260" r:id="rId4"/>
    <p:sldId id="261" r:id="rId5"/>
    <p:sldId id="317" r:id="rId6"/>
    <p:sldId id="300" r:id="rId7"/>
    <p:sldId id="307" r:id="rId8"/>
    <p:sldId id="295" r:id="rId9"/>
    <p:sldId id="306" r:id="rId10"/>
    <p:sldId id="308" r:id="rId11"/>
    <p:sldId id="321" r:id="rId12"/>
    <p:sldId id="267" r:id="rId13"/>
    <p:sldId id="318" r:id="rId14"/>
    <p:sldId id="296" r:id="rId15"/>
    <p:sldId id="305" r:id="rId16"/>
    <p:sldId id="319" r:id="rId17"/>
    <p:sldId id="270" r:id="rId18"/>
    <p:sldId id="273" r:id="rId19"/>
    <p:sldId id="278" r:id="rId20"/>
    <p:sldId id="279" r:id="rId21"/>
    <p:sldId id="309" r:id="rId22"/>
    <p:sldId id="304" r:id="rId23"/>
    <p:sldId id="310" r:id="rId24"/>
    <p:sldId id="298" r:id="rId25"/>
    <p:sldId id="311" r:id="rId26"/>
    <p:sldId id="314" r:id="rId27"/>
    <p:sldId id="315" r:id="rId28"/>
    <p:sldId id="320" r:id="rId29"/>
    <p:sldId id="281" r:id="rId30"/>
    <p:sldId id="282" r:id="rId31"/>
    <p:sldId id="326" r:id="rId32"/>
    <p:sldId id="283" r:id="rId33"/>
    <p:sldId id="284" r:id="rId34"/>
    <p:sldId id="285" r:id="rId35"/>
    <p:sldId id="286" r:id="rId36"/>
    <p:sldId id="287" r:id="rId37"/>
    <p:sldId id="289" r:id="rId38"/>
    <p:sldId id="324" r:id="rId39"/>
    <p:sldId id="288" r:id="rId40"/>
    <p:sldId id="325" r:id="rId41"/>
    <p:sldId id="313" r:id="rId42"/>
    <p:sldId id="316" r:id="rId43"/>
    <p:sldId id="292" r:id="rId44"/>
    <p:sldId id="293" r:id="rId45"/>
    <p:sldId id="32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4" autoAdjust="0"/>
    <p:restoredTop sz="97229" autoAdjust="0"/>
  </p:normalViewPr>
  <p:slideViewPr>
    <p:cSldViewPr snapToGrid="0">
      <p:cViewPr varScale="1">
        <p:scale>
          <a:sx n="73" d="100"/>
          <a:sy n="73" d="100"/>
        </p:scale>
        <p:origin x="-1248" y="-9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10/9/2019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doubled.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doubled.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impulse.</a:t>
            </a:r>
            <a:endParaRPr lang="en-US" dirty="0">
              <a:ea typeface="Batang" charset="0"/>
              <a:cs typeface="Batang"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impulse.</a:t>
            </a:r>
            <a:endParaRPr lang="en-US" dirty="0">
              <a:ea typeface="Batang" charset="0"/>
              <a:cs typeface="Batang"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Yes </a:t>
            </a:r>
            <a:r>
              <a:rPr lang="en-US" dirty="0">
                <a:ea typeface="Batang" charset="0"/>
                <a:cs typeface="Batang" charset="0"/>
              </a:rPr>
              <a:t>for 1 and </a:t>
            </a:r>
            <a:r>
              <a:rPr lang="en-US" dirty="0" smtClean="0">
                <a:ea typeface="Batang" charset="0"/>
                <a:cs typeface="Batang" charset="0"/>
              </a:rPr>
              <a:t>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Yes </a:t>
            </a:r>
            <a:r>
              <a:rPr lang="en-US" dirty="0">
                <a:ea typeface="Batang" charset="0"/>
                <a:cs typeface="Batang" charset="0"/>
              </a:rPr>
              <a:t>for 1 and </a:t>
            </a:r>
            <a:r>
              <a:rPr lang="en-US" dirty="0" smtClean="0">
                <a:ea typeface="Batang" charset="0"/>
                <a:cs typeface="Batang" charset="0"/>
              </a:rPr>
              <a:t>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No</a:t>
            </a:r>
            <a:r>
              <a:rPr lang="en-US" dirty="0">
                <a:ea typeface="Batang" charset="0"/>
                <a:cs typeface="Batang" charset="0"/>
              </a:rPr>
              <a:t>, both are the same</a:t>
            </a:r>
            <a:r>
              <a:rPr lang="en-US" dirty="0" smtClean="0">
                <a:ea typeface="Batang" charset="0"/>
                <a:cs typeface="Batang" charset="0"/>
              </a:rPr>
              <a: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No</a:t>
            </a:r>
            <a:r>
              <a:rPr lang="en-US" dirty="0">
                <a:ea typeface="Batang" charset="0"/>
                <a:cs typeface="Batang" charset="0"/>
              </a:rPr>
              <a:t>, both are the same</a:t>
            </a:r>
            <a:r>
              <a:rPr lang="en-US" dirty="0" smtClean="0">
                <a:ea typeface="Batang" charset="0"/>
                <a:cs typeface="Batang" charset="0"/>
              </a:rPr>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half.</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half.</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All of the above.</a:t>
            </a:r>
            <a:endParaRPr lang="en-US" dirty="0">
              <a:ea typeface="Batang" charset="0"/>
              <a:cs typeface="Batang"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All of the above.</a:t>
            </a:r>
            <a:endParaRPr lang="en-US" dirty="0">
              <a:ea typeface="Batang" charset="0"/>
              <a:cs typeface="Batang"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doubles.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doubles.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077218"/>
          </a:xfrm>
        </p:spPr>
        <p:txBody>
          <a:bodyPr/>
          <a:lstStyle/>
          <a:p>
            <a:r>
              <a:rPr lang="en-US" dirty="0" smtClean="0"/>
              <a:t>Chapter 6</a:t>
            </a:r>
            <a:r>
              <a:rPr lang="en-US" dirty="0"/>
              <a:t>: </a:t>
            </a:r>
            <a:r>
              <a:rPr lang="en-US" dirty="0" smtClean="0"/>
              <a:t>Momentum</a:t>
            </a:r>
            <a:endParaRPr lang="en-US" dirty="0"/>
          </a:p>
        </p:txBody>
      </p:sp>
      <p:sp>
        <p:nvSpPr>
          <p:cNvPr id="2" name="Footer Placeholder 1"/>
          <p:cNvSpPr>
            <a:spLocks noGrp="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smtClean="0"/>
              <a:t>Impulse</a:t>
            </a:r>
            <a:endParaRPr lang="en-US" dirty="0"/>
          </a:p>
        </p:txBody>
      </p:sp>
      <p:sp>
        <p:nvSpPr>
          <p:cNvPr id="460803" name="Rectangle 3"/>
          <p:cNvSpPr>
            <a:spLocks noGrp="1" noChangeArrowheads="1"/>
          </p:cNvSpPr>
          <p:nvPr>
            <p:ph idx="1"/>
          </p:nvPr>
        </p:nvSpPr>
        <p:spPr>
          <a:xfrm>
            <a:off x="365125" y="1371600"/>
            <a:ext cx="8229600" cy="5239569"/>
          </a:xfrm>
        </p:spPr>
        <p:txBody>
          <a:bodyPr/>
          <a:lstStyle/>
          <a:p>
            <a:r>
              <a:rPr lang="en-US" sz="2400" dirty="0" smtClean="0"/>
              <a:t>Impulse= change in momentum</a:t>
            </a:r>
          </a:p>
          <a:p>
            <a:r>
              <a:rPr lang="en-US" sz="2400" dirty="0" smtClean="0"/>
              <a:t>Product of force and time (force x </a:t>
            </a:r>
            <a:r>
              <a:rPr lang="en-US" sz="2400" dirty="0" smtClean="0">
                <a:sym typeface="Symbol" charset="0"/>
              </a:rPr>
              <a:t>time)</a:t>
            </a:r>
          </a:p>
          <a:p>
            <a:r>
              <a:rPr lang="en-US" sz="2400" dirty="0" smtClean="0">
                <a:sym typeface="Symbol" charset="0"/>
              </a:rPr>
              <a:t>In equation form: </a:t>
            </a:r>
            <a:r>
              <a:rPr lang="en-US" sz="2400" b="1" dirty="0" smtClean="0">
                <a:sym typeface="Symbol" charset="0"/>
              </a:rPr>
              <a:t>Impulse = </a:t>
            </a:r>
            <a:r>
              <a:rPr lang="en-US" sz="2400" b="1" i="1" dirty="0" smtClean="0">
                <a:sym typeface="Symbol" charset="0"/>
              </a:rPr>
              <a:t>Ft</a:t>
            </a:r>
          </a:p>
          <a:p>
            <a:r>
              <a:rPr lang="en-US" sz="2400" dirty="0" smtClean="0"/>
              <a:t>Example: </a:t>
            </a:r>
          </a:p>
          <a:p>
            <a:pPr lvl="1"/>
            <a:r>
              <a:rPr lang="en-US" sz="2400" dirty="0" smtClean="0"/>
              <a:t>A brief force applied over a short time interval produces a smaller change in momentum than the same force applied over a longer time interval.</a:t>
            </a:r>
          </a:p>
          <a:p>
            <a:r>
              <a:rPr lang="en-US" sz="2400" dirty="0" smtClean="0"/>
              <a:t>or</a:t>
            </a:r>
          </a:p>
          <a:p>
            <a:pPr lvl="1"/>
            <a:r>
              <a:rPr lang="en-US" sz="2400" dirty="0" smtClean="0"/>
              <a:t>If you push with the same force for twice the time, you impart twice the impulse and produce twice the change in momentum.</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4112459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5125" y="1097280"/>
            <a:ext cx="8229600" cy="5513889"/>
          </a:xfrm>
        </p:spPr>
        <p:txBody>
          <a:bodyPr/>
          <a:lstStyle/>
          <a:p>
            <a:r>
              <a:rPr lang="en-US" b="1" dirty="0" smtClean="0"/>
              <a:t>Which has more momentum: a 1 ton car moving at 100 km/h or a 2 ton truck moving at 50 km/h?</a:t>
            </a:r>
          </a:p>
          <a:p>
            <a:r>
              <a:rPr lang="en-US" dirty="0" smtClean="0"/>
              <a:t>Same: p= (1 ton x 100 km/h)=  (2 ton x 50 km/h)</a:t>
            </a:r>
          </a:p>
          <a:p>
            <a:r>
              <a:rPr lang="en-US" b="1" dirty="0" smtClean="0"/>
              <a:t>Does a moving object have impulse?</a:t>
            </a:r>
          </a:p>
          <a:p>
            <a:r>
              <a:rPr lang="en-US" dirty="0" smtClean="0"/>
              <a:t>No, object cant have impulse.  Object can provide impulse or experience it.</a:t>
            </a:r>
          </a:p>
          <a:p>
            <a:r>
              <a:rPr lang="en-US" b="1" dirty="0" smtClean="0"/>
              <a:t>Does a moving object have momentum?</a:t>
            </a:r>
          </a:p>
          <a:p>
            <a:r>
              <a:rPr lang="en-US" dirty="0" smtClean="0"/>
              <a:t>Yes, but it is relative to object around it (moving or at rest)</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1359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_03_Figure.jpg"/>
          <p:cNvPicPr>
            <a:picLocks noChangeAspect="1"/>
          </p:cNvPicPr>
          <p:nvPr/>
        </p:nvPicPr>
        <p:blipFill rotWithShape="1">
          <a:blip r:embed="rId3">
            <a:extLst>
              <a:ext uri="{28A0092B-C50C-407E-A947-70E740481C1C}">
                <a14:useLocalDpi xmlns:a14="http://schemas.microsoft.com/office/drawing/2010/main" val="0"/>
              </a:ext>
            </a:extLst>
          </a:blip>
          <a:srcRect b="5691"/>
          <a:stretch/>
        </p:blipFill>
        <p:spPr>
          <a:xfrm>
            <a:off x="748218" y="3622641"/>
            <a:ext cx="7545965" cy="2703391"/>
          </a:xfrm>
          <a:prstGeom prst="rect">
            <a:avLst/>
          </a:prstGeom>
        </p:spPr>
      </p:pic>
      <p:sp>
        <p:nvSpPr>
          <p:cNvPr id="461826" name="Rectangle 2"/>
          <p:cNvSpPr>
            <a:spLocks noGrp="1" noChangeArrowheads="1"/>
          </p:cNvSpPr>
          <p:nvPr>
            <p:ph type="title"/>
          </p:nvPr>
        </p:nvSpPr>
        <p:spPr/>
        <p:txBody>
          <a:bodyPr/>
          <a:lstStyle/>
          <a:p>
            <a:r>
              <a:rPr lang="en-US" dirty="0" smtClean="0"/>
              <a:t>Impulse Changes Momentum</a:t>
            </a:r>
            <a:endParaRPr lang="en-US" dirty="0"/>
          </a:p>
        </p:txBody>
      </p:sp>
      <p:sp>
        <p:nvSpPr>
          <p:cNvPr id="461827" name="Rectangle 3"/>
          <p:cNvSpPr>
            <a:spLocks noGrp="1" noChangeArrowheads="1"/>
          </p:cNvSpPr>
          <p:nvPr>
            <p:ph idx="1"/>
          </p:nvPr>
        </p:nvSpPr>
        <p:spPr>
          <a:xfrm>
            <a:off x="365125" y="1384664"/>
            <a:ext cx="8229600" cy="5226506"/>
          </a:xfrm>
        </p:spPr>
        <p:txBody>
          <a:bodyPr/>
          <a:lstStyle/>
          <a:p>
            <a:r>
              <a:rPr lang="en-US" dirty="0" smtClean="0"/>
              <a:t>The greater the impulse exerted on something, the greater the change in momentum.</a:t>
            </a:r>
          </a:p>
          <a:p>
            <a:pPr lvl="1"/>
            <a:r>
              <a:rPr lang="en-US" dirty="0" smtClean="0"/>
              <a:t>In equation form: </a:t>
            </a:r>
            <a:r>
              <a:rPr lang="en-US" b="1" i="1" dirty="0" smtClean="0"/>
              <a:t>Ft</a:t>
            </a:r>
            <a:r>
              <a:rPr lang="en-US" b="1" dirty="0" smtClean="0"/>
              <a:t> = </a:t>
            </a:r>
            <a:r>
              <a:rPr lang="en-US" b="1" dirty="0" smtClean="0">
                <a:sym typeface="Symbol" charset="0"/>
              </a:rPr>
              <a:t>∆(</a:t>
            </a:r>
            <a:r>
              <a:rPr lang="en-US" b="1" i="1" dirty="0" smtClean="0">
                <a:sym typeface="Symbol" charset="0"/>
              </a:rPr>
              <a:t>mv</a:t>
            </a:r>
            <a:r>
              <a:rPr lang="en-US" b="1" dirty="0" smtClean="0">
                <a:sym typeface="Symbol" charset="0"/>
              </a:rPr>
              <a:t>)</a:t>
            </a:r>
          </a:p>
          <a:p>
            <a:pPr lvl="1"/>
            <a:r>
              <a:rPr lang="en-US" b="1" dirty="0" smtClean="0">
                <a:sym typeface="Symbol" charset="0"/>
              </a:rPr>
              <a:t>m must be Kg</a:t>
            </a:r>
          </a:p>
          <a:p>
            <a:pPr lvl="1"/>
            <a:r>
              <a:rPr lang="en-US" b="1" dirty="0" smtClean="0">
                <a:sym typeface="Symbol" charset="0"/>
              </a:rPr>
              <a:t>V must be m/s</a:t>
            </a:r>
            <a:endParaRPr lang="en-US" b="1" dirty="0">
              <a:sym typeface="Symbol" charset="0"/>
            </a:endParaRPr>
          </a:p>
        </p:txBody>
      </p:sp>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428221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467600" cy="2308324"/>
          </a:xfrm>
        </p:spPr>
        <p:txBody>
          <a:bodyPr/>
          <a:lstStyle/>
          <a:p>
            <a:pPr eaLnBrk="1" fontAlgn="auto" hangingPunct="1">
              <a:spcAft>
                <a:spcPts val="0"/>
              </a:spcAft>
              <a:defRPr/>
            </a:pP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A 2000 kg truck moving eastward with a velocity of 14 m/s collides with a guard rail and is brought to rest in 0.20 s.  Find the magnitude of the force exerted on the truck during the collision.</a:t>
            </a:r>
            <a:endParaRPr lang="en-US" sz="2400" b="1" dirty="0">
              <a:solidFill>
                <a:srgbClr val="002060"/>
              </a:solidFill>
            </a:endParaRPr>
          </a:p>
        </p:txBody>
      </p:sp>
      <p:sp>
        <p:nvSpPr>
          <p:cNvPr id="3" name="Content Placeholder 2"/>
          <p:cNvSpPr>
            <a:spLocks noGrp="1"/>
          </p:cNvSpPr>
          <p:nvPr>
            <p:ph sz="quarter" idx="1"/>
          </p:nvPr>
        </p:nvSpPr>
        <p:spPr>
          <a:xfrm>
            <a:off x="457200" y="1600200"/>
            <a:ext cx="7467600" cy="4873625"/>
          </a:xfrm>
        </p:spPr>
        <p:txBody>
          <a:bodyPr/>
          <a:lstStyle/>
          <a:p>
            <a:pPr eaLnBrk="1" hangingPunct="1"/>
            <a:endParaRPr lang="en-US" altLang="en-US" dirty="0" smtClean="0"/>
          </a:p>
          <a:p>
            <a:pPr eaLnBrk="1" hangingPunct="1"/>
            <a:endParaRPr lang="en-US" altLang="en-US" dirty="0" smtClean="0"/>
          </a:p>
          <a:p>
            <a:pPr eaLnBrk="1" hangingPunct="1"/>
            <a:r>
              <a:rPr lang="en-US" altLang="en-US" b="1" dirty="0" smtClean="0"/>
              <a:t>F</a:t>
            </a:r>
            <a:r>
              <a:rPr lang="el-GR" altLang="en-US" b="1" dirty="0" smtClean="0"/>
              <a:t>Δ</a:t>
            </a:r>
            <a:r>
              <a:rPr lang="en-US" altLang="en-US" b="1" dirty="0" smtClean="0"/>
              <a:t>t= </a:t>
            </a:r>
            <a:r>
              <a:rPr lang="el-GR" altLang="en-US" b="1" dirty="0" smtClean="0"/>
              <a:t>Δ</a:t>
            </a:r>
            <a:r>
              <a:rPr lang="en-US" altLang="en-US" b="1" dirty="0" smtClean="0"/>
              <a:t>p = </a:t>
            </a:r>
            <a:r>
              <a:rPr lang="en-US" altLang="en-US" b="1" dirty="0" err="1" smtClean="0"/>
              <a:t>mv</a:t>
            </a:r>
            <a:r>
              <a:rPr lang="en-US" altLang="en-US" b="1" baseline="-25000" dirty="0" err="1" smtClean="0"/>
              <a:t>f</a:t>
            </a:r>
            <a:r>
              <a:rPr lang="en-US" altLang="en-US" b="1" dirty="0" smtClean="0"/>
              <a:t>- mv</a:t>
            </a:r>
            <a:r>
              <a:rPr lang="en-US" altLang="en-US" b="1" baseline="-25000" dirty="0" smtClean="0"/>
              <a:t>i</a:t>
            </a:r>
            <a:endParaRPr lang="en-US" altLang="en-US" dirty="0" smtClean="0"/>
          </a:p>
          <a:p>
            <a:pPr eaLnBrk="1" hangingPunct="1"/>
            <a:r>
              <a:rPr lang="en-US" altLang="en-US" dirty="0" smtClean="0"/>
              <a:t>F= (2000 kg x 0 m/s) – ( 2000 kg x 14 m/s)/ 0.20 s</a:t>
            </a:r>
          </a:p>
          <a:p>
            <a:pPr eaLnBrk="1" hangingPunct="1"/>
            <a:r>
              <a:rPr lang="en-US" altLang="en-US" dirty="0" smtClean="0"/>
              <a:t>= - 1.4 x 10</a:t>
            </a:r>
            <a:r>
              <a:rPr lang="en-US" altLang="en-US" baseline="30000" dirty="0" smtClean="0"/>
              <a:t>5</a:t>
            </a:r>
            <a:r>
              <a:rPr lang="en-US" altLang="en-US" dirty="0" smtClean="0"/>
              <a:t> N to the east </a:t>
            </a:r>
          </a:p>
          <a:p>
            <a:pPr eaLnBrk="1" hangingPunct="1"/>
            <a:r>
              <a:rPr lang="en-US" altLang="en-US" dirty="0" smtClean="0"/>
              <a:t>= 1.4 x 10</a:t>
            </a:r>
            <a:r>
              <a:rPr lang="en-US" altLang="en-US" baseline="30000" dirty="0" smtClean="0"/>
              <a:t>5</a:t>
            </a:r>
            <a:r>
              <a:rPr lang="en-US" altLang="en-US" dirty="0" smtClean="0"/>
              <a:t> N to the west </a:t>
            </a:r>
          </a:p>
          <a:p>
            <a:pPr eaLnBrk="1" hangingPunct="1"/>
            <a:endParaRPr lang="en-US" altLang="en-US" dirty="0" smtClean="0"/>
          </a:p>
        </p:txBody>
      </p:sp>
    </p:spTree>
    <p:extLst>
      <p:ext uri="{BB962C8B-B14F-4D97-AF65-F5344CB8AC3E}">
        <p14:creationId xmlns:p14="http://schemas.microsoft.com/office/powerpoint/2010/main" val="217795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NEIGHBOR</a:t>
            </a:r>
            <a:endParaRPr lang="en-US" dirty="0"/>
          </a:p>
        </p:txBody>
      </p:sp>
      <p:sp>
        <p:nvSpPr>
          <p:cNvPr id="462851" name="Rectangle 3"/>
          <p:cNvSpPr>
            <a:spLocks noGrp="1" noChangeArrowheads="1"/>
          </p:cNvSpPr>
          <p:nvPr>
            <p:ph idx="1"/>
          </p:nvPr>
        </p:nvSpPr>
        <p:spPr/>
        <p:txBody>
          <a:bodyPr/>
          <a:lstStyle/>
          <a:p>
            <a:pPr marL="0" indent="0">
              <a:buNone/>
            </a:pPr>
            <a:r>
              <a:rPr lang="en-US" dirty="0" smtClean="0"/>
              <a:t>When the force that produces an impulse acts for twice as much time, the impulse is</a:t>
            </a:r>
          </a:p>
          <a:p>
            <a:pPr marL="0" indent="0">
              <a:buNone/>
            </a:pPr>
            <a:endParaRPr lang="en-US" dirty="0" smtClean="0"/>
          </a:p>
          <a:p>
            <a:pPr marL="514350" indent="-514350">
              <a:buFont typeface="+mj-lt"/>
              <a:buAutoNum type="alphaUcPeriod"/>
            </a:pPr>
            <a:r>
              <a:rPr lang="en-US" dirty="0" smtClean="0"/>
              <a:t>not changed.</a:t>
            </a:r>
          </a:p>
          <a:p>
            <a:pPr marL="514350" indent="-514350">
              <a:buFont typeface="+mj-lt"/>
              <a:buAutoNum type="alphaUcPeriod"/>
            </a:pPr>
            <a:r>
              <a:rPr lang="en-US" dirty="0" smtClean="0"/>
              <a:t>doubled.</a:t>
            </a:r>
          </a:p>
          <a:p>
            <a:pPr marL="514350" indent="-514350">
              <a:buFont typeface="+mj-lt"/>
              <a:buAutoNum type="alphaUcPeriod"/>
            </a:pPr>
            <a:r>
              <a:rPr lang="en-US" dirty="0" smtClean="0"/>
              <a:t>quadrupled.</a:t>
            </a:r>
          </a:p>
          <a:p>
            <a:pPr marL="514350" indent="-514350">
              <a:buFont typeface="+mj-lt"/>
              <a:buAutoNum type="alphaUcPeriod"/>
            </a:pPr>
            <a:r>
              <a:rPr lang="en-US" dirty="0" smtClean="0"/>
              <a:t>halved.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778240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a:t>
            </a:r>
            <a:r>
              <a:rPr lang="en-US" dirty="0"/>
              <a:t>YOUR ANSWER</a:t>
            </a:r>
          </a:p>
        </p:txBody>
      </p:sp>
      <p:sp>
        <p:nvSpPr>
          <p:cNvPr id="462851" name="Rectangle 3"/>
          <p:cNvSpPr>
            <a:spLocks noGrp="1" noChangeArrowheads="1"/>
          </p:cNvSpPr>
          <p:nvPr>
            <p:ph idx="1"/>
          </p:nvPr>
        </p:nvSpPr>
        <p:spPr/>
        <p:txBody>
          <a:bodyPr/>
          <a:lstStyle/>
          <a:p>
            <a:pPr marL="0" indent="0">
              <a:buNone/>
            </a:pPr>
            <a:r>
              <a:rPr lang="en-US" dirty="0" smtClean="0"/>
              <a:t>When the force that produces an impulse acts for twice as much time, the impulse is</a:t>
            </a:r>
          </a:p>
          <a:p>
            <a:pPr marL="0" indent="0">
              <a:buNone/>
            </a:pPr>
            <a:endParaRPr lang="en-US" dirty="0" smtClean="0"/>
          </a:p>
          <a:p>
            <a:pPr marL="514350" indent="-514350">
              <a:buFont typeface="+mj-lt"/>
              <a:buAutoNum type="alphaUcPeriod"/>
            </a:pPr>
            <a:r>
              <a:rPr lang="en-US" dirty="0" smtClean="0"/>
              <a:t>not changed.</a:t>
            </a:r>
          </a:p>
          <a:p>
            <a:pPr marL="514350" indent="-514350">
              <a:buFont typeface="+mj-lt"/>
              <a:buAutoNum type="alphaUcPeriod"/>
            </a:pPr>
            <a:r>
              <a:rPr lang="en-US" b="1" dirty="0" smtClean="0"/>
              <a:t>doubled.</a:t>
            </a:r>
          </a:p>
          <a:p>
            <a:pPr marL="514350" indent="-514350">
              <a:buFont typeface="+mj-lt"/>
              <a:buAutoNum type="alphaUcPeriod"/>
            </a:pPr>
            <a:r>
              <a:rPr lang="en-US" dirty="0" smtClean="0"/>
              <a:t>quadrupled.</a:t>
            </a:r>
          </a:p>
          <a:p>
            <a:pPr marL="514350" indent="-514350">
              <a:buFont typeface="+mj-lt"/>
              <a:buAutoNum type="alphaUcPeriod"/>
            </a:pPr>
            <a:r>
              <a:rPr lang="en-US" dirty="0" smtClean="0"/>
              <a:t>halved.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805834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Impulse Changes Momentum</a:t>
            </a:r>
          </a:p>
        </p:txBody>
      </p:sp>
      <p:sp>
        <p:nvSpPr>
          <p:cNvPr id="3" name="Content Placeholder 2"/>
          <p:cNvSpPr>
            <a:spLocks noGrp="1"/>
          </p:cNvSpPr>
          <p:nvPr>
            <p:ph idx="1"/>
          </p:nvPr>
        </p:nvSpPr>
        <p:spPr/>
        <p:txBody>
          <a:bodyPr/>
          <a:lstStyle/>
          <a:p>
            <a:r>
              <a:rPr lang="en-US" dirty="0" smtClean="0"/>
              <a:t>Different forces exerted over different time interval can produce the same impulse</a:t>
            </a:r>
          </a:p>
          <a:p>
            <a:endParaRPr lang="en-US" dirty="0"/>
          </a:p>
          <a:p>
            <a:r>
              <a:rPr lang="en-US" sz="6000" dirty="0" smtClean="0"/>
              <a:t>F</a:t>
            </a:r>
            <a:r>
              <a:rPr lang="en-US" dirty="0" smtClean="0"/>
              <a:t>t  or       F</a:t>
            </a:r>
            <a:r>
              <a:rPr lang="en-US" sz="5400" dirty="0" smtClean="0"/>
              <a:t>t</a:t>
            </a:r>
            <a:endParaRPr lang="en-US" sz="5400"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395347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_0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278" y="1924522"/>
            <a:ext cx="3057419" cy="4594576"/>
          </a:xfrm>
          <a:prstGeom prst="rect">
            <a:avLst/>
          </a:prstGeom>
        </p:spPr>
      </p:pic>
      <p:sp>
        <p:nvSpPr>
          <p:cNvPr id="466946" name="Rectangle 2"/>
          <p:cNvSpPr>
            <a:spLocks noGrp="1" noChangeArrowheads="1"/>
          </p:cNvSpPr>
          <p:nvPr>
            <p:ph type="title"/>
          </p:nvPr>
        </p:nvSpPr>
        <p:spPr/>
        <p:txBody>
          <a:bodyPr/>
          <a:lstStyle/>
          <a:p>
            <a:r>
              <a:rPr lang="en-US" smtClean="0"/>
              <a:t>Impulse Changes Momentum</a:t>
            </a:r>
            <a:endParaRPr lang="en-US" dirty="0"/>
          </a:p>
        </p:txBody>
      </p:sp>
      <p:sp>
        <p:nvSpPr>
          <p:cNvPr id="466947" name="Rectangle 3"/>
          <p:cNvSpPr>
            <a:spLocks noGrp="1" noChangeArrowheads="1"/>
          </p:cNvSpPr>
          <p:nvPr>
            <p:ph idx="1"/>
          </p:nvPr>
        </p:nvSpPr>
        <p:spPr>
          <a:xfrm>
            <a:off x="365125" y="1957254"/>
            <a:ext cx="4994275" cy="4653915"/>
          </a:xfrm>
        </p:spPr>
        <p:txBody>
          <a:bodyPr/>
          <a:lstStyle/>
          <a:p>
            <a:r>
              <a:rPr lang="en-US" sz="2400" dirty="0" smtClean="0"/>
              <a:t>Case 1: increasing momentum</a:t>
            </a:r>
          </a:p>
          <a:p>
            <a:pPr lvl="1"/>
            <a:r>
              <a:rPr lang="en-US" sz="2400" dirty="0" smtClean="0"/>
              <a:t>Apply the greatest force for as long as possible and you extend the time of contact.</a:t>
            </a:r>
          </a:p>
          <a:p>
            <a:pPr lvl="1"/>
            <a:r>
              <a:rPr lang="en-US" sz="2400" dirty="0" smtClean="0"/>
              <a:t>Force can vary throughout the duration of contact.</a:t>
            </a:r>
          </a:p>
          <a:p>
            <a:pPr lvl="1"/>
            <a:r>
              <a:rPr lang="en-US" sz="2400" dirty="0" smtClean="0"/>
              <a:t>Examples:</a:t>
            </a:r>
          </a:p>
          <a:p>
            <a:pPr lvl="2"/>
            <a:r>
              <a:rPr lang="en-US" sz="2000" dirty="0" smtClean="0"/>
              <a:t>Golfer swings a club and</a:t>
            </a:r>
          </a:p>
          <a:p>
            <a:pPr lvl="2"/>
            <a:r>
              <a:rPr lang="en-US" sz="2000" dirty="0" smtClean="0"/>
              <a:t>follows through.</a:t>
            </a:r>
          </a:p>
          <a:p>
            <a:pPr lvl="2"/>
            <a:r>
              <a:rPr lang="en-US" sz="2000" dirty="0" smtClean="0"/>
              <a:t>Baseball player hits a ball and</a:t>
            </a:r>
          </a:p>
          <a:p>
            <a:pPr lvl="2"/>
            <a:r>
              <a:rPr lang="en-US" sz="2000" dirty="0" smtClean="0"/>
              <a:t>follows through.</a:t>
            </a:r>
            <a:endParaRPr lang="en-US" sz="2000" dirty="0"/>
          </a:p>
        </p:txBody>
      </p:sp>
      <p:sp>
        <p:nvSpPr>
          <p:cNvPr id="3" name="Footer Placeholder 2"/>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4189466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dirty="0" smtClean="0"/>
              <a:t>Impulse Changes Momentum</a:t>
            </a:r>
            <a:endParaRPr lang="en-US" dirty="0"/>
          </a:p>
        </p:txBody>
      </p:sp>
      <p:sp>
        <p:nvSpPr>
          <p:cNvPr id="472067" name="Rectangle 3"/>
          <p:cNvSpPr>
            <a:spLocks noGrp="1" noChangeArrowheads="1"/>
          </p:cNvSpPr>
          <p:nvPr>
            <p:ph idx="1"/>
          </p:nvPr>
        </p:nvSpPr>
        <p:spPr/>
        <p:txBody>
          <a:bodyPr/>
          <a:lstStyle/>
          <a:p>
            <a:r>
              <a:rPr lang="en-US" dirty="0" smtClean="0"/>
              <a:t>Case 2: decreasing momentum over a long time</a:t>
            </a:r>
          </a:p>
          <a:p>
            <a:pPr lvl="1"/>
            <a:r>
              <a:rPr lang="en-US" dirty="0" smtClean="0"/>
              <a:t>extend the time during which momentum is reduced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605" y="3429000"/>
            <a:ext cx="36036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762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smtClean="0"/>
              <a:t>Impulse Changes Momentum</a:t>
            </a:r>
            <a:endParaRPr lang="en-US" dirty="0"/>
          </a:p>
        </p:txBody>
      </p:sp>
      <p:sp>
        <p:nvSpPr>
          <p:cNvPr id="481283" name="Rectangle 3"/>
          <p:cNvSpPr>
            <a:spLocks noGrp="1" noChangeArrowheads="1"/>
          </p:cNvSpPr>
          <p:nvPr>
            <p:ph idx="1"/>
          </p:nvPr>
        </p:nvSpPr>
        <p:spPr/>
        <p:txBody>
          <a:bodyPr/>
          <a:lstStyle/>
          <a:p>
            <a:r>
              <a:rPr lang="en-US" sz="2400" dirty="0" smtClean="0"/>
              <a:t>Examples:</a:t>
            </a:r>
          </a:p>
          <a:p>
            <a:pPr lvl="1"/>
            <a:r>
              <a:rPr lang="en-US" sz="2400" dirty="0" smtClean="0"/>
              <a:t>When a car is out of control, it is better to hit a haystack than a concrete wall.</a:t>
            </a:r>
          </a:p>
          <a:p>
            <a:r>
              <a:rPr lang="en-US" sz="2400" dirty="0" smtClean="0"/>
              <a:t>Physics reason: Same impulse either way, but extension of hitting time reduces the force.</a:t>
            </a:r>
            <a:endParaRPr lang="en-US" sz="2400"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pic>
        <p:nvPicPr>
          <p:cNvPr id="3" name="Picture 2" descr="06_06_Figure.jpg"/>
          <p:cNvPicPr>
            <a:picLocks noChangeAspect="1"/>
          </p:cNvPicPr>
          <p:nvPr/>
        </p:nvPicPr>
        <p:blipFill rotWithShape="1">
          <a:blip r:embed="rId3">
            <a:extLst>
              <a:ext uri="{28A0092B-C50C-407E-A947-70E740481C1C}">
                <a14:useLocalDpi xmlns:a14="http://schemas.microsoft.com/office/drawing/2010/main" val="0"/>
              </a:ext>
            </a:extLst>
          </a:blip>
          <a:srcRect b="4671"/>
          <a:stretch/>
        </p:blipFill>
        <p:spPr>
          <a:xfrm>
            <a:off x="2738796" y="5098821"/>
            <a:ext cx="3564809" cy="1572713"/>
          </a:xfrm>
          <a:prstGeom prst="rect">
            <a:avLst/>
          </a:prstGeom>
        </p:spPr>
      </p:pic>
      <p:pic>
        <p:nvPicPr>
          <p:cNvPr id="4" name="Picture 3" descr="06_05_Figure.jpg"/>
          <p:cNvPicPr>
            <a:picLocks noChangeAspect="1"/>
          </p:cNvPicPr>
          <p:nvPr/>
        </p:nvPicPr>
        <p:blipFill rotWithShape="1">
          <a:blip r:embed="rId4">
            <a:extLst>
              <a:ext uri="{28A0092B-C50C-407E-A947-70E740481C1C}">
                <a14:useLocalDpi xmlns:a14="http://schemas.microsoft.com/office/drawing/2010/main" val="0"/>
              </a:ext>
            </a:extLst>
          </a:blip>
          <a:srcRect b="8356"/>
          <a:stretch/>
        </p:blipFill>
        <p:spPr>
          <a:xfrm>
            <a:off x="2769344" y="4102915"/>
            <a:ext cx="3494568" cy="828443"/>
          </a:xfrm>
          <a:prstGeom prst="rect">
            <a:avLst/>
          </a:prstGeom>
        </p:spPr>
      </p:pic>
    </p:spTree>
    <p:extLst>
      <p:ext uri="{BB962C8B-B14F-4D97-AF65-F5344CB8AC3E}">
        <p14:creationId xmlns:p14="http://schemas.microsoft.com/office/powerpoint/2010/main" val="3531818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6147" name="Rectangle 3"/>
          <p:cNvSpPr>
            <a:spLocks noGrp="1" noChangeArrowheads="1"/>
          </p:cNvSpPr>
          <p:nvPr>
            <p:ph idx="1"/>
          </p:nvPr>
        </p:nvSpPr>
        <p:spPr/>
        <p:txBody>
          <a:bodyPr/>
          <a:lstStyle/>
          <a:p>
            <a:r>
              <a:rPr lang="en-US" dirty="0" smtClean="0"/>
              <a:t>Momentum</a:t>
            </a:r>
          </a:p>
          <a:p>
            <a:r>
              <a:rPr lang="en-US" dirty="0" smtClean="0"/>
              <a:t>Impulse</a:t>
            </a:r>
          </a:p>
          <a:p>
            <a:r>
              <a:rPr lang="en-US" dirty="0" smtClean="0"/>
              <a:t>Impulse Changes Momentum</a:t>
            </a:r>
          </a:p>
          <a:p>
            <a:r>
              <a:rPr lang="en-US" dirty="0" smtClean="0"/>
              <a:t>Bouncing</a:t>
            </a:r>
          </a:p>
          <a:p>
            <a:r>
              <a:rPr lang="en-US" dirty="0" smtClean="0"/>
              <a:t>Conservation of Momentum</a:t>
            </a:r>
          </a:p>
          <a:p>
            <a:r>
              <a:rPr lang="en-US" dirty="0" smtClean="0"/>
              <a:t>Collisions</a:t>
            </a:r>
          </a:p>
          <a:p>
            <a:r>
              <a:rPr lang="en-US" dirty="0" smtClean="0"/>
              <a:t>More Complicated Collisions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0813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8_Figure.jpg"/>
          <p:cNvPicPr>
            <a:picLocks noChangeAspect="1"/>
          </p:cNvPicPr>
          <p:nvPr/>
        </p:nvPicPr>
        <p:blipFill rotWithShape="1">
          <a:blip r:embed="rId3">
            <a:extLst>
              <a:ext uri="{28A0092B-C50C-407E-A947-70E740481C1C}">
                <a14:useLocalDpi xmlns:a14="http://schemas.microsoft.com/office/drawing/2010/main" val="0"/>
              </a:ext>
            </a:extLst>
          </a:blip>
          <a:srcRect b="3735"/>
          <a:stretch/>
        </p:blipFill>
        <p:spPr>
          <a:xfrm>
            <a:off x="2679805" y="4471720"/>
            <a:ext cx="4326935" cy="2332129"/>
          </a:xfrm>
          <a:prstGeom prst="rect">
            <a:avLst/>
          </a:prstGeom>
        </p:spPr>
      </p:pic>
      <p:sp>
        <p:nvSpPr>
          <p:cNvPr id="482306" name="Rectangle 2"/>
          <p:cNvSpPr>
            <a:spLocks noGrp="1" noChangeArrowheads="1"/>
          </p:cNvSpPr>
          <p:nvPr>
            <p:ph type="title"/>
          </p:nvPr>
        </p:nvSpPr>
        <p:spPr/>
        <p:txBody>
          <a:bodyPr/>
          <a:lstStyle/>
          <a:p>
            <a:r>
              <a:rPr lang="en-US" smtClean="0"/>
              <a:t>Impulse Changes Momentum</a:t>
            </a:r>
            <a:endParaRPr lang="en-US" dirty="0"/>
          </a:p>
        </p:txBody>
      </p:sp>
      <p:sp>
        <p:nvSpPr>
          <p:cNvPr id="482307" name="Rectangle 3"/>
          <p:cNvSpPr>
            <a:spLocks noGrp="1" noChangeArrowheads="1"/>
          </p:cNvSpPr>
          <p:nvPr>
            <p:ph idx="1"/>
          </p:nvPr>
        </p:nvSpPr>
        <p:spPr/>
        <p:txBody>
          <a:bodyPr/>
          <a:lstStyle/>
          <a:p>
            <a:r>
              <a:rPr lang="en-US" sz="2400" dirty="0" smtClean="0"/>
              <a:t>Example (continued):</a:t>
            </a:r>
          </a:p>
          <a:p>
            <a:pPr lvl="1"/>
            <a:r>
              <a:rPr lang="en-US" sz="2400" dirty="0" smtClean="0"/>
              <a:t>In jumping, bend your knees when your feet make contact with the ground because the extension of time during your momentum decrease reduces the force on you.</a:t>
            </a:r>
          </a:p>
          <a:p>
            <a:pPr lvl="1"/>
            <a:r>
              <a:rPr lang="en-US" sz="2400" dirty="0" smtClean="0"/>
              <a:t>In boxing, ride with the punch.</a:t>
            </a:r>
            <a:endParaRPr lang="en-US" sz="2400"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3112690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dirty="0" smtClean="0"/>
              <a:t>Impulse Changes Momentum</a:t>
            </a:r>
            <a:endParaRPr lang="en-US" dirty="0"/>
          </a:p>
        </p:txBody>
      </p:sp>
      <p:sp>
        <p:nvSpPr>
          <p:cNvPr id="483331" name="Rectangle 3"/>
          <p:cNvSpPr>
            <a:spLocks noGrp="1" noChangeArrowheads="1"/>
          </p:cNvSpPr>
          <p:nvPr>
            <p:ph sz="half" idx="1"/>
          </p:nvPr>
        </p:nvSpPr>
        <p:spPr>
          <a:xfrm>
            <a:off x="365124" y="1463040"/>
            <a:ext cx="8270875" cy="5106987"/>
          </a:xfr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dirty="0"/>
              <a:t>Case 3: decreasing momentum over a short time</a:t>
            </a:r>
          </a:p>
          <a:p>
            <a:pPr lvl="1"/>
            <a:r>
              <a:rPr lang="en-US" sz="2800" dirty="0"/>
              <a:t>short time interval produces large force.</a:t>
            </a:r>
          </a:p>
        </p:txBody>
      </p:sp>
      <p:sp>
        <p:nvSpPr>
          <p:cNvPr id="8" name="Content Placeholder 7"/>
          <p:cNvSpPr>
            <a:spLocks noGrp="1"/>
          </p:cNvSpPr>
          <p:nvPr>
            <p:ph sz="half" idx="2"/>
          </p:nvPr>
        </p:nvSpPr>
        <p:spPr>
          <a:xfrm>
            <a:off x="3771900" y="2895601"/>
            <a:ext cx="5213796" cy="3441700"/>
          </a:xfr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dirty="0" smtClean="0"/>
              <a:t>Example: Karate </a:t>
            </a:r>
            <a:r>
              <a:rPr lang="en-US" dirty="0"/>
              <a:t>expert splits a stack of bricks by bringing her arm and hand swiftly against the bricks with considerable momentum. Time of contact is brief and force of impact is huge.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3" name="Picture 2" descr="06_0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84" y="2925198"/>
            <a:ext cx="3256417" cy="3138156"/>
          </a:xfrm>
          <a:prstGeom prst="rect">
            <a:avLst/>
          </a:prstGeom>
        </p:spPr>
      </p:pic>
    </p:spTree>
    <p:extLst>
      <p:ext uri="{BB962C8B-B14F-4D97-AF65-F5344CB8AC3E}">
        <p14:creationId xmlns:p14="http://schemas.microsoft.com/office/powerpoint/2010/main" val="934445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a:t>
            </a:r>
            <a:r>
              <a:rPr lang="en-US" dirty="0"/>
              <a:t>YOUR NEIGHBOR</a:t>
            </a:r>
          </a:p>
        </p:txBody>
      </p:sp>
      <p:sp>
        <p:nvSpPr>
          <p:cNvPr id="467971" name="Rectangle 3"/>
          <p:cNvSpPr>
            <a:spLocks noGrp="1" noChangeArrowheads="1"/>
          </p:cNvSpPr>
          <p:nvPr>
            <p:ph idx="1"/>
          </p:nvPr>
        </p:nvSpPr>
        <p:spPr>
          <a:xfrm>
            <a:off x="365125" y="1707982"/>
            <a:ext cx="8229600" cy="4889687"/>
          </a:xfrm>
        </p:spPr>
        <p:txBody>
          <a:bodyPr/>
          <a:lstStyle/>
          <a:p>
            <a:pPr marL="0" indent="0">
              <a:buNone/>
            </a:pPr>
            <a:r>
              <a:rPr lang="en-US" sz="2000" dirty="0" smtClean="0"/>
              <a:t>A cannonball shot from a cannon with a long barrel will emerge with greater speed because the cannonball receives a greater</a:t>
            </a:r>
          </a:p>
          <a:p>
            <a:pPr marL="514350" indent="-514350">
              <a:buFont typeface="+mj-lt"/>
              <a:buAutoNum type="alphaUcPeriod"/>
            </a:pPr>
            <a:endParaRPr lang="en-US" sz="2000" dirty="0" smtClean="0"/>
          </a:p>
          <a:p>
            <a:pPr marL="514350" indent="-514350">
              <a:buFont typeface="+mj-lt"/>
              <a:buAutoNum type="alphaUcPeriod"/>
            </a:pPr>
            <a:r>
              <a:rPr lang="en-US" sz="2000" dirty="0" smtClean="0"/>
              <a:t>average force.</a:t>
            </a:r>
          </a:p>
          <a:p>
            <a:pPr marL="514350" indent="-514350">
              <a:buFont typeface="+mj-lt"/>
              <a:buAutoNum type="alphaUcPeriod"/>
            </a:pPr>
            <a:r>
              <a:rPr lang="en-US" sz="2000" dirty="0" smtClean="0"/>
              <a:t>impulse. </a:t>
            </a:r>
          </a:p>
          <a:p>
            <a:pPr marL="514350" indent="-514350">
              <a:buFont typeface="+mj-lt"/>
              <a:buAutoNum type="alphaUcPeriod"/>
            </a:pPr>
            <a:r>
              <a:rPr lang="en-US" sz="2000" dirty="0" smtClean="0"/>
              <a:t>Both of the above.</a:t>
            </a:r>
          </a:p>
          <a:p>
            <a:pPr marL="514350" indent="-514350">
              <a:buFont typeface="+mj-lt"/>
              <a:buAutoNum type="alphaUcPeriod"/>
            </a:pPr>
            <a:r>
              <a:rPr lang="en-US" sz="2000" dirty="0" smtClean="0"/>
              <a:t>None of the above.</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500622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a:t>
            </a:r>
            <a:r>
              <a:rPr lang="en-US" dirty="0"/>
              <a:t>YOUR ANSWER</a:t>
            </a:r>
          </a:p>
        </p:txBody>
      </p:sp>
      <p:sp>
        <p:nvSpPr>
          <p:cNvPr id="467971" name="Rectangle 3"/>
          <p:cNvSpPr>
            <a:spLocks noGrp="1" noChangeArrowheads="1"/>
          </p:cNvSpPr>
          <p:nvPr>
            <p:ph idx="1"/>
          </p:nvPr>
        </p:nvSpPr>
        <p:spPr>
          <a:xfrm>
            <a:off x="365125" y="1707982"/>
            <a:ext cx="8229600" cy="4889687"/>
          </a:xfrm>
        </p:spPr>
        <p:txBody>
          <a:bodyPr/>
          <a:lstStyle/>
          <a:p>
            <a:pPr marL="0" indent="0">
              <a:buNone/>
            </a:pPr>
            <a:r>
              <a:rPr lang="en-US" sz="2000" dirty="0" smtClean="0"/>
              <a:t>A cannonball shot from a cannon with a long barrel will emerge with greater speed because the cannonball receives a greater</a:t>
            </a:r>
          </a:p>
          <a:p>
            <a:pPr marL="514350" indent="-514350">
              <a:buFont typeface="+mj-lt"/>
              <a:buAutoNum type="alphaUcPeriod"/>
            </a:pPr>
            <a:endParaRPr lang="en-US" sz="2000" dirty="0" smtClean="0"/>
          </a:p>
          <a:p>
            <a:pPr marL="514350" indent="-514350">
              <a:buFont typeface="+mj-lt"/>
              <a:buAutoNum type="alphaUcPeriod"/>
            </a:pPr>
            <a:r>
              <a:rPr lang="en-US" sz="2000" dirty="0" smtClean="0"/>
              <a:t>average force.</a:t>
            </a:r>
          </a:p>
          <a:p>
            <a:pPr marL="514350" indent="-514350">
              <a:buFont typeface="+mj-lt"/>
              <a:buAutoNum type="alphaUcPeriod"/>
            </a:pPr>
            <a:r>
              <a:rPr lang="en-US" sz="2000" b="1" dirty="0" smtClean="0"/>
              <a:t>impulse. </a:t>
            </a:r>
          </a:p>
          <a:p>
            <a:pPr marL="514350" indent="-514350">
              <a:buFont typeface="+mj-lt"/>
              <a:buAutoNum type="alphaUcPeriod"/>
            </a:pPr>
            <a:r>
              <a:rPr lang="en-US" sz="2000" dirty="0" smtClean="0"/>
              <a:t>Both of the above.</a:t>
            </a:r>
          </a:p>
          <a:p>
            <a:pPr marL="514350" indent="-514350">
              <a:buFont typeface="+mj-lt"/>
              <a:buAutoNum type="alphaUcPeriod"/>
            </a:pPr>
            <a:r>
              <a:rPr lang="en-US" sz="2000" dirty="0" smtClean="0"/>
              <a:t>None of the above.</a:t>
            </a:r>
            <a:endParaRPr lang="en-US" sz="2000" dirty="0"/>
          </a:p>
          <a:p>
            <a:pPr marL="0" indent="0">
              <a:buNone/>
            </a:pPr>
            <a:endParaRPr lang="en-US" sz="2000" dirty="0" smtClean="0"/>
          </a:p>
          <a:p>
            <a:pPr marL="0" indent="0">
              <a:buNone/>
            </a:pPr>
            <a:r>
              <a:rPr lang="en-US" sz="2000" b="1" dirty="0" smtClean="0"/>
              <a:t>Explanation:</a:t>
            </a:r>
          </a:p>
          <a:p>
            <a:pPr marL="0" indent="0">
              <a:buNone/>
            </a:pPr>
            <a:r>
              <a:rPr lang="en-US" sz="2000" dirty="0" smtClean="0"/>
              <a:t>The average force on the cannonball will be the same for a short- or long-barreled cannon. The longer barrel provides for a longer time for the force to act, and therefore, a greater impulse. (The long barrel also provides a longer distance for the force to act, providing greater work and greater kinetic energy to the cannonball.)</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583787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t>
            </a:r>
            <a:r>
              <a:rPr lang="en-US" dirty="0"/>
              <a:t>NEIGHBOR</a:t>
            </a:r>
          </a:p>
        </p:txBody>
      </p:sp>
      <p:sp>
        <p:nvSpPr>
          <p:cNvPr id="473091" name="Rectangle 3"/>
          <p:cNvSpPr>
            <a:spLocks noGrp="1" noChangeArrowheads="1"/>
          </p:cNvSpPr>
          <p:nvPr>
            <p:ph idx="1"/>
          </p:nvPr>
        </p:nvSpPr>
        <p:spPr>
          <a:xfrm>
            <a:off x="365125" y="1777573"/>
            <a:ext cx="8229600" cy="4750505"/>
          </a:xfrm>
        </p:spPr>
        <p:txBody>
          <a:bodyPr/>
          <a:lstStyle/>
          <a:p>
            <a:pPr marL="0" indent="0">
              <a:buNone/>
            </a:pPr>
            <a:r>
              <a:rPr lang="en-US" sz="2000" dirty="0" smtClean="0"/>
              <a:t>A fast-moving car hitting a haystack or hitting a cement wall produces vastly different results.</a:t>
            </a:r>
            <a:br>
              <a:rPr lang="en-US" sz="2000" dirty="0" smtClean="0"/>
            </a:br>
            <a:r>
              <a:rPr lang="en-US" sz="2000" dirty="0" smtClean="0"/>
              <a:t>1. Do both experience the same change in momentum?</a:t>
            </a:r>
            <a:br>
              <a:rPr lang="en-US" sz="2000" dirty="0" smtClean="0"/>
            </a:br>
            <a:r>
              <a:rPr lang="en-US" sz="2000" dirty="0" smtClean="0"/>
              <a:t>2. Do both experience the same impulse?</a:t>
            </a:r>
            <a:br>
              <a:rPr lang="en-US" sz="2000" dirty="0" smtClean="0"/>
            </a:br>
            <a:r>
              <a:rPr lang="en-US" sz="2000" dirty="0" smtClean="0"/>
              <a:t>3. Do both experience the same force?</a:t>
            </a:r>
          </a:p>
          <a:p>
            <a:pPr marL="457200" indent="-457200">
              <a:lnSpc>
                <a:spcPct val="150000"/>
              </a:lnSpc>
              <a:buFont typeface="+mj-lt"/>
              <a:buAutoNum type="alphaUcPeriod"/>
            </a:pPr>
            <a:r>
              <a:rPr lang="en-US" sz="2000" dirty="0" smtClean="0"/>
              <a:t>Yes for all three</a:t>
            </a:r>
          </a:p>
          <a:p>
            <a:pPr marL="457200" indent="-457200">
              <a:buFont typeface="+mj-lt"/>
              <a:buAutoNum type="alphaUcPeriod"/>
            </a:pPr>
            <a:r>
              <a:rPr lang="en-US" sz="2000" dirty="0" smtClean="0"/>
              <a:t>Yes for 1 and 2 </a:t>
            </a:r>
          </a:p>
          <a:p>
            <a:pPr marL="457200" indent="-457200">
              <a:buFont typeface="+mj-lt"/>
              <a:buAutoNum type="alphaUcPeriod"/>
            </a:pPr>
            <a:r>
              <a:rPr lang="en-US" sz="2000" dirty="0" smtClean="0"/>
              <a:t>No for all three</a:t>
            </a:r>
          </a:p>
          <a:p>
            <a:pPr marL="457200" indent="-457200">
              <a:buFont typeface="+mj-lt"/>
              <a:buAutoNum type="alphaUcPeriod"/>
            </a:pPr>
            <a:r>
              <a:rPr lang="en-US" sz="2000" dirty="0" smtClean="0"/>
              <a:t>No for 1 and 2</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786356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ANSWER</a:t>
            </a:r>
            <a:endParaRPr lang="en-US" dirty="0"/>
          </a:p>
        </p:txBody>
      </p:sp>
      <p:sp>
        <p:nvSpPr>
          <p:cNvPr id="473091" name="Rectangle 3"/>
          <p:cNvSpPr>
            <a:spLocks noGrp="1" noChangeArrowheads="1"/>
          </p:cNvSpPr>
          <p:nvPr>
            <p:ph idx="1"/>
          </p:nvPr>
        </p:nvSpPr>
        <p:spPr>
          <a:xfrm>
            <a:off x="365125" y="1777573"/>
            <a:ext cx="8229600" cy="4750505"/>
          </a:xfrm>
        </p:spPr>
        <p:txBody>
          <a:bodyPr/>
          <a:lstStyle/>
          <a:p>
            <a:pPr marL="0" indent="0">
              <a:buNone/>
            </a:pPr>
            <a:r>
              <a:rPr lang="en-US" sz="2000" dirty="0" smtClean="0"/>
              <a:t>A fast-moving car hitting a haystack or hitting a cement wall produces vastly different results.</a:t>
            </a:r>
            <a:br>
              <a:rPr lang="en-US" sz="2000" dirty="0" smtClean="0"/>
            </a:br>
            <a:r>
              <a:rPr lang="en-US" sz="2000" dirty="0" smtClean="0"/>
              <a:t>1. Do both experience the same change in momentum?</a:t>
            </a:r>
            <a:br>
              <a:rPr lang="en-US" sz="2000" dirty="0" smtClean="0"/>
            </a:br>
            <a:r>
              <a:rPr lang="en-US" sz="2000" dirty="0" smtClean="0"/>
              <a:t>2. Do both experience the same impulse?</a:t>
            </a:r>
            <a:br>
              <a:rPr lang="en-US" sz="2000" dirty="0" smtClean="0"/>
            </a:br>
            <a:r>
              <a:rPr lang="en-US" sz="2000" dirty="0" smtClean="0"/>
              <a:t>3. Do both experience the same force?</a:t>
            </a:r>
          </a:p>
          <a:p>
            <a:pPr marL="457200" indent="-457200">
              <a:lnSpc>
                <a:spcPct val="150000"/>
              </a:lnSpc>
              <a:buFont typeface="+mj-lt"/>
              <a:buAutoNum type="alphaUcPeriod"/>
            </a:pPr>
            <a:r>
              <a:rPr lang="en-US" sz="2000" dirty="0" smtClean="0"/>
              <a:t>Yes for all three</a:t>
            </a:r>
          </a:p>
          <a:p>
            <a:pPr marL="457200" indent="-457200">
              <a:buFont typeface="+mj-lt"/>
              <a:buAutoNum type="alphaUcPeriod"/>
            </a:pPr>
            <a:r>
              <a:rPr lang="en-US" sz="2000" b="1" dirty="0" smtClean="0"/>
              <a:t>Yes for 1 and 2 ( longer time hitting hay, reduces force)</a:t>
            </a:r>
          </a:p>
          <a:p>
            <a:pPr marL="457200" indent="-457200">
              <a:buFont typeface="+mj-lt"/>
              <a:buAutoNum type="alphaUcPeriod"/>
            </a:pPr>
            <a:r>
              <a:rPr lang="en-US" sz="2000" dirty="0" smtClean="0"/>
              <a:t>No for all three</a:t>
            </a:r>
          </a:p>
          <a:p>
            <a:pPr marL="457200" indent="-457200">
              <a:buFont typeface="+mj-lt"/>
              <a:buAutoNum type="alphaUcPeriod"/>
            </a:pPr>
            <a:r>
              <a:rPr lang="en-US" sz="2000" dirty="0" smtClean="0"/>
              <a:t>No for 1 and 2</a:t>
            </a:r>
          </a:p>
          <a:p>
            <a:pPr marL="0" indent="0">
              <a:lnSpc>
                <a:spcPct val="150000"/>
              </a:lnSpc>
              <a:buNone/>
            </a:pPr>
            <a:r>
              <a:rPr lang="en-US" sz="2000" b="1" dirty="0" smtClean="0"/>
              <a:t>Explanation: </a:t>
            </a:r>
          </a:p>
          <a:p>
            <a:pPr marL="0" indent="0">
              <a:buNone/>
            </a:pPr>
            <a:r>
              <a:rPr lang="en-US" sz="2000" dirty="0" smtClean="0"/>
              <a:t>Although stopping the momentum is the same whether done slowly or quickly, the force is vastly different. Be sure to distinguish among momentum, impulse, and force.</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850375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t>
            </a:r>
            <a:r>
              <a:rPr lang="en-US" dirty="0"/>
              <a:t>NEIGHBOR</a:t>
            </a:r>
          </a:p>
        </p:txBody>
      </p:sp>
      <p:sp>
        <p:nvSpPr>
          <p:cNvPr id="477187" name="Rectangle 3"/>
          <p:cNvSpPr>
            <a:spLocks noGrp="1" noChangeArrowheads="1"/>
          </p:cNvSpPr>
          <p:nvPr>
            <p:ph idx="1"/>
          </p:nvPr>
        </p:nvSpPr>
        <p:spPr>
          <a:xfrm>
            <a:off x="365124" y="1739627"/>
            <a:ext cx="8435975" cy="4826396"/>
          </a:xfrm>
        </p:spPr>
        <p:txBody>
          <a:bodyPr/>
          <a:lstStyle/>
          <a:p>
            <a:pPr marL="0" indent="0">
              <a:buNone/>
            </a:pPr>
            <a:r>
              <a:rPr lang="en-US" sz="2400" dirty="0" smtClean="0"/>
              <a:t>When a dish falls, will the change in momentum be less if it lands on a carpet than if it lands on a hard floor? (Careful!)</a:t>
            </a:r>
          </a:p>
          <a:p>
            <a:pPr marL="0" indent="0">
              <a:buNone/>
            </a:pPr>
            <a:r>
              <a:rPr lang="en-US" sz="1600" dirty="0"/>
              <a:t> </a:t>
            </a:r>
            <a:endParaRPr lang="en-US" sz="1600" dirty="0" smtClean="0"/>
          </a:p>
          <a:p>
            <a:pPr marL="457200" indent="-457200">
              <a:buFont typeface="+mj-lt"/>
              <a:buAutoNum type="alphaUcPeriod"/>
            </a:pPr>
            <a:r>
              <a:rPr lang="en-US" sz="2400" dirty="0" smtClean="0"/>
              <a:t>No, both are the same.</a:t>
            </a:r>
          </a:p>
          <a:p>
            <a:pPr marL="457200" indent="-457200">
              <a:buFont typeface="+mj-lt"/>
              <a:buAutoNum type="alphaUcPeriod"/>
            </a:pPr>
            <a:r>
              <a:rPr lang="en-US" sz="2400" dirty="0" smtClean="0"/>
              <a:t>Yes, less if it lands on the carpet.</a:t>
            </a:r>
          </a:p>
          <a:p>
            <a:pPr marL="457200" indent="-457200">
              <a:buFont typeface="+mj-lt"/>
              <a:buAutoNum type="alphaUcPeriod"/>
            </a:pPr>
            <a:r>
              <a:rPr lang="en-US" sz="2400" dirty="0" smtClean="0"/>
              <a:t>No, less if it lands on a hard floor.</a:t>
            </a:r>
          </a:p>
          <a:p>
            <a:pPr marL="457200" indent="-457200">
              <a:buFont typeface="+mj-lt"/>
              <a:buAutoNum type="alphaUcPeriod"/>
            </a:pPr>
            <a:r>
              <a:rPr lang="en-US" sz="2400" dirty="0" smtClean="0"/>
              <a:t>No, more if it lands on a hard floor.</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841703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ANSWER</a:t>
            </a:r>
            <a:endParaRPr lang="en-US" dirty="0"/>
          </a:p>
        </p:txBody>
      </p:sp>
      <p:sp>
        <p:nvSpPr>
          <p:cNvPr id="477187" name="Rectangle 3"/>
          <p:cNvSpPr>
            <a:spLocks noGrp="1" noChangeArrowheads="1"/>
          </p:cNvSpPr>
          <p:nvPr>
            <p:ph idx="1"/>
          </p:nvPr>
        </p:nvSpPr>
        <p:spPr>
          <a:xfrm>
            <a:off x="365124" y="1739627"/>
            <a:ext cx="8435975" cy="4826396"/>
          </a:xfrm>
        </p:spPr>
        <p:txBody>
          <a:bodyPr/>
          <a:lstStyle/>
          <a:p>
            <a:pPr marL="0" indent="0">
              <a:buNone/>
            </a:pPr>
            <a:r>
              <a:rPr lang="en-US" sz="2400" dirty="0" smtClean="0"/>
              <a:t>When a dish falls, will the change in momentum be less if it lands on a carpet than if it lands on a hard floor? (Careful!)</a:t>
            </a:r>
          </a:p>
          <a:p>
            <a:pPr marL="0" indent="0">
              <a:buNone/>
            </a:pPr>
            <a:r>
              <a:rPr lang="en-US" sz="1600" dirty="0"/>
              <a:t> </a:t>
            </a:r>
            <a:endParaRPr lang="en-US" sz="1600" dirty="0" smtClean="0"/>
          </a:p>
          <a:p>
            <a:pPr marL="457200" indent="-457200">
              <a:buFont typeface="+mj-lt"/>
              <a:buAutoNum type="alphaUcPeriod"/>
            </a:pPr>
            <a:r>
              <a:rPr lang="en-US" sz="2400" b="1" dirty="0" smtClean="0"/>
              <a:t>No, both are the same.</a:t>
            </a:r>
          </a:p>
          <a:p>
            <a:pPr marL="457200" indent="-457200">
              <a:buFont typeface="+mj-lt"/>
              <a:buAutoNum type="alphaUcPeriod"/>
            </a:pPr>
            <a:r>
              <a:rPr lang="en-US" sz="2400" dirty="0" smtClean="0"/>
              <a:t>Yes, less if it lands on the carpet.</a:t>
            </a:r>
          </a:p>
          <a:p>
            <a:pPr marL="457200" indent="-457200">
              <a:buFont typeface="+mj-lt"/>
              <a:buAutoNum type="alphaUcPeriod"/>
            </a:pPr>
            <a:r>
              <a:rPr lang="en-US" sz="2400" dirty="0" smtClean="0"/>
              <a:t>No, less if it lands on a hard floor.</a:t>
            </a:r>
          </a:p>
          <a:p>
            <a:pPr marL="457200" indent="-457200">
              <a:buFont typeface="+mj-lt"/>
              <a:buAutoNum type="alphaUcPeriod"/>
            </a:pPr>
            <a:r>
              <a:rPr lang="en-US" sz="2400" dirty="0" smtClean="0"/>
              <a:t>No, more if it lands on a hard floor.</a:t>
            </a:r>
          </a:p>
          <a:p>
            <a:pPr marL="0" indent="0">
              <a:buNone/>
            </a:pPr>
            <a:r>
              <a:rPr lang="en-US" sz="2000" b="1" dirty="0" smtClean="0"/>
              <a:t/>
            </a:r>
            <a:br>
              <a:rPr lang="en-US" sz="2000" b="1" dirty="0" smtClean="0"/>
            </a:br>
            <a:r>
              <a:rPr lang="en-US" sz="2000" b="1" dirty="0" smtClean="0"/>
              <a:t>Explanation:</a:t>
            </a:r>
          </a:p>
          <a:p>
            <a:pPr marL="0" indent="0">
              <a:buNone/>
            </a:pPr>
            <a:r>
              <a:rPr lang="en-US" sz="2000" dirty="0" smtClean="0"/>
              <a:t>The momentum becomes zero in both cases, so both change by the same amount. Although the momentum change and impulse are the same, the force is less when the time of momentum change is extended. Be careful to distinguish among force, impulse, and momentum.</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079160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5125" y="757646"/>
            <a:ext cx="8229600" cy="5853523"/>
          </a:xfrm>
        </p:spPr>
        <p:txBody>
          <a:bodyPr/>
          <a:lstStyle/>
          <a:p>
            <a:r>
              <a:rPr lang="en-US" b="1" dirty="0" smtClean="0"/>
              <a:t>If the boxer is able to increase the f=duration of impact to 4x as long, by how much will the force of impact be reduced?</a:t>
            </a:r>
          </a:p>
          <a:p>
            <a:r>
              <a:rPr lang="en-US" dirty="0" smtClean="0"/>
              <a:t>¼ </a:t>
            </a:r>
          </a:p>
          <a:p>
            <a:r>
              <a:rPr lang="en-US" b="1" dirty="0" smtClean="0"/>
              <a:t>If the boxer moves into the punch so as to decrease the duration of impact by half, by how much will the force of impact be increased?</a:t>
            </a:r>
          </a:p>
          <a:p>
            <a:r>
              <a:rPr lang="en-US" dirty="0" smtClean="0"/>
              <a:t>Force of impact 2x greater</a:t>
            </a:r>
          </a:p>
          <a:p>
            <a:r>
              <a:rPr lang="en-US" b="1" dirty="0" smtClean="0"/>
              <a:t>How is boxing and karate different?</a:t>
            </a:r>
          </a:p>
          <a:p>
            <a:r>
              <a:rPr lang="en-US" dirty="0" smtClean="0"/>
              <a:t>Boxing want reduced force( max time) </a:t>
            </a:r>
          </a:p>
          <a:p>
            <a:r>
              <a:rPr lang="en-US" dirty="0" smtClean="0"/>
              <a:t>Karate want max force ( min time)</a:t>
            </a:r>
          </a:p>
          <a:p>
            <a:endParaRPr lang="en-US" b="1"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180588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smtClean="0"/>
              <a:t>Bouncing</a:t>
            </a:r>
            <a:endParaRPr lang="en-US" dirty="0"/>
          </a:p>
        </p:txBody>
      </p:sp>
      <p:sp>
        <p:nvSpPr>
          <p:cNvPr id="484355" name="Rectangle 3"/>
          <p:cNvSpPr>
            <a:spLocks noGrp="1" noChangeArrowheads="1"/>
          </p:cNvSpPr>
          <p:nvPr>
            <p:ph idx="1"/>
          </p:nvPr>
        </p:nvSpPr>
        <p:spPr>
          <a:xfrm>
            <a:off x="365124" y="1957254"/>
            <a:ext cx="8372475" cy="4653915"/>
          </a:xfrm>
        </p:spPr>
        <p:txBody>
          <a:bodyPr/>
          <a:lstStyle/>
          <a:p>
            <a:r>
              <a:rPr lang="en-US" dirty="0" smtClean="0"/>
              <a:t>Impulses are generally greater when objects bounce.</a:t>
            </a:r>
          </a:p>
          <a:p>
            <a:pPr lvl="1"/>
            <a:r>
              <a:rPr lang="en-US" dirty="0" smtClean="0"/>
              <a:t>Example:</a:t>
            </a:r>
          </a:p>
          <a:p>
            <a:pPr lvl="2"/>
            <a:r>
              <a:rPr lang="en-US" dirty="0" smtClean="0"/>
              <a:t>Catching a falling flower pot from a shelf with your hands. You provide the impulse to reduce its momentum to zero. If you throw the flower pot up again, you provide an additional impulse. This </a:t>
            </a:r>
            <a:r>
              <a:rPr lang="en-US" altLang="ja-JP" dirty="0" smtClean="0"/>
              <a:t>"</a:t>
            </a:r>
            <a:r>
              <a:rPr lang="en-US" dirty="0" smtClean="0"/>
              <a:t>double impulse</a:t>
            </a:r>
            <a:r>
              <a:rPr lang="en-US" altLang="ja-JP" dirty="0" smtClean="0"/>
              <a:t>"</a:t>
            </a:r>
            <a:r>
              <a:rPr lang="en-US" dirty="0" smtClean="0"/>
              <a:t> occurs when something bounces.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42753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dirty="0" smtClean="0"/>
              <a:t>Momentum</a:t>
            </a:r>
            <a:endParaRPr lang="en-US" dirty="0"/>
          </a:p>
        </p:txBody>
      </p:sp>
      <p:sp>
        <p:nvSpPr>
          <p:cNvPr id="450563" name="Rectangle 3"/>
          <p:cNvSpPr>
            <a:spLocks noGrp="1" noChangeArrowheads="1"/>
          </p:cNvSpPr>
          <p:nvPr>
            <p:ph idx="1"/>
          </p:nvPr>
        </p:nvSpPr>
        <p:spPr>
          <a:xfrm>
            <a:off x="365125" y="1423852"/>
            <a:ext cx="8229600" cy="5187318"/>
          </a:xfrm>
        </p:spPr>
        <p:txBody>
          <a:bodyPr/>
          <a:lstStyle/>
          <a:p>
            <a:r>
              <a:rPr lang="en-US" dirty="0" smtClean="0"/>
              <a:t>a property of moving things</a:t>
            </a:r>
          </a:p>
          <a:p>
            <a:r>
              <a:rPr lang="en-US" dirty="0" smtClean="0"/>
              <a:t>means inertia in motion</a:t>
            </a:r>
          </a:p>
          <a:p>
            <a:r>
              <a:rPr lang="en-US" dirty="0" smtClean="0"/>
              <a:t>more specifically, mass of an object multiplied by its velocity</a:t>
            </a:r>
          </a:p>
          <a:p>
            <a:r>
              <a:rPr lang="en-US" dirty="0" smtClean="0"/>
              <a:t>Vector (Why?)</a:t>
            </a:r>
          </a:p>
          <a:p>
            <a:r>
              <a:rPr lang="en-US" dirty="0" smtClean="0"/>
              <a:t>in equation form: </a:t>
            </a:r>
          </a:p>
          <a:p>
            <a:pPr marL="0" indent="0">
              <a:buNone/>
            </a:pPr>
            <a:r>
              <a:rPr lang="en-US" dirty="0" smtClean="0"/>
              <a:t>	</a:t>
            </a:r>
            <a:r>
              <a:rPr lang="en-US" b="1" dirty="0" smtClean="0"/>
              <a:t>Momentum = mass x </a:t>
            </a:r>
            <a:r>
              <a:rPr lang="en-US" b="1" dirty="0" smtClean="0">
                <a:sym typeface="Symbol" charset="0"/>
              </a:rPr>
              <a:t>velocity (</a:t>
            </a:r>
            <a:r>
              <a:rPr lang="en-US" b="1" i="1" dirty="0" smtClean="0">
                <a:sym typeface="Symbol" charset="0"/>
              </a:rPr>
              <a:t>p=mv</a:t>
            </a:r>
            <a:r>
              <a:rPr lang="en-US" b="1" dirty="0" smtClean="0">
                <a:sym typeface="Symbol" charset="0"/>
              </a:rPr>
              <a:t>)</a:t>
            </a:r>
          </a:p>
          <a:p>
            <a:pPr marL="0" indent="0">
              <a:buNone/>
            </a:pPr>
            <a:r>
              <a:rPr lang="en-US" dirty="0" smtClean="0">
                <a:sym typeface="Symbol" charset="0"/>
              </a:rPr>
              <a:t>p often used to represent momentum</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179955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0_Figure.jpg"/>
          <p:cNvPicPr>
            <a:picLocks noChangeAspect="1"/>
          </p:cNvPicPr>
          <p:nvPr/>
        </p:nvPicPr>
        <p:blipFill rotWithShape="1">
          <a:blip r:embed="rId3">
            <a:extLst>
              <a:ext uri="{28A0092B-C50C-407E-A947-70E740481C1C}">
                <a14:useLocalDpi xmlns:a14="http://schemas.microsoft.com/office/drawing/2010/main" val="0"/>
              </a:ext>
            </a:extLst>
          </a:blip>
          <a:srcRect t="-1" r="46050" b="3231"/>
          <a:stretch/>
        </p:blipFill>
        <p:spPr>
          <a:xfrm>
            <a:off x="2963190" y="2972313"/>
            <a:ext cx="3102228" cy="3722725"/>
          </a:xfrm>
          <a:prstGeom prst="rect">
            <a:avLst/>
          </a:prstGeom>
        </p:spPr>
      </p:pic>
      <p:sp>
        <p:nvSpPr>
          <p:cNvPr id="485378" name="Rectangle 2"/>
          <p:cNvSpPr>
            <a:spLocks noGrp="1" noChangeArrowheads="1"/>
          </p:cNvSpPr>
          <p:nvPr>
            <p:ph type="title"/>
          </p:nvPr>
        </p:nvSpPr>
        <p:spPr/>
        <p:txBody>
          <a:bodyPr/>
          <a:lstStyle/>
          <a:p>
            <a:r>
              <a:rPr lang="en-US" dirty="0" smtClean="0"/>
              <a:t>Bouncing</a:t>
            </a:r>
            <a:endParaRPr lang="en-US" dirty="0"/>
          </a:p>
        </p:txBody>
      </p:sp>
      <p:sp>
        <p:nvSpPr>
          <p:cNvPr id="485379" name="Rectangle 3"/>
          <p:cNvSpPr>
            <a:spLocks noGrp="1" noChangeArrowheads="1"/>
          </p:cNvSpPr>
          <p:nvPr>
            <p:ph idx="1"/>
          </p:nvPr>
        </p:nvSpPr>
        <p:spPr>
          <a:xfrm>
            <a:off x="365124" y="1957254"/>
            <a:ext cx="8474075" cy="4653915"/>
          </a:xfrm>
        </p:spPr>
        <p:txBody>
          <a:bodyPr/>
          <a:lstStyle/>
          <a:p>
            <a:r>
              <a:rPr lang="en-US" dirty="0" smtClean="0"/>
              <a:t>Pelton wheel designed to </a:t>
            </a:r>
            <a:r>
              <a:rPr lang="en-US" altLang="ja-JP" dirty="0" smtClean="0"/>
              <a:t>"</a:t>
            </a:r>
            <a:r>
              <a:rPr lang="en-US" dirty="0" smtClean="0"/>
              <a:t>bounce</a:t>
            </a:r>
            <a:r>
              <a:rPr lang="en-US" altLang="ja-JP" dirty="0" smtClean="0"/>
              <a:t>"</a:t>
            </a:r>
            <a:r>
              <a:rPr lang="en-US" dirty="0" smtClean="0"/>
              <a:t> water when it makes a U-turn on impact with the curved paddle</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376285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https://www.youtube.com/watch?v=3Oe8YAJ9eSQ</a:t>
            </a:r>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2545688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8" name="Picture 8" descr="Fig6-11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3459163"/>
            <a:ext cx="6562725" cy="2984500"/>
          </a:xfrm>
          <a:prstGeom prst="rect">
            <a:avLst/>
          </a:prstGeom>
          <a:noFill/>
          <a:extLst>
            <a:ext uri="{909E8E84-426E-40DD-AFC4-6F175D3DCCD1}">
              <a14:hiddenFill xmlns:a14="http://schemas.microsoft.com/office/drawing/2010/main">
                <a:solidFill>
                  <a:srgbClr val="FFFFFF"/>
                </a:solidFill>
              </a14:hiddenFill>
            </a:ext>
          </a:extLst>
        </p:spPr>
      </p:pic>
      <p:sp>
        <p:nvSpPr>
          <p:cNvPr id="486402" name="Rectangle 2"/>
          <p:cNvSpPr>
            <a:spLocks noGrp="1" noChangeArrowheads="1"/>
          </p:cNvSpPr>
          <p:nvPr>
            <p:ph type="title"/>
          </p:nvPr>
        </p:nvSpPr>
        <p:spPr/>
        <p:txBody>
          <a:bodyPr/>
          <a:lstStyle/>
          <a:p>
            <a:r>
              <a:rPr lang="en-US" dirty="0" smtClean="0"/>
              <a:t>Conservation of Momentum</a:t>
            </a:r>
            <a:endParaRPr lang="en-US" dirty="0"/>
          </a:p>
        </p:txBody>
      </p:sp>
      <p:sp>
        <p:nvSpPr>
          <p:cNvPr id="486403" name="Rectangle 3"/>
          <p:cNvSpPr>
            <a:spLocks noGrp="1" noChangeArrowheads="1"/>
          </p:cNvSpPr>
          <p:nvPr>
            <p:ph idx="1"/>
          </p:nvPr>
        </p:nvSpPr>
        <p:spPr/>
        <p:txBody>
          <a:bodyPr/>
          <a:lstStyle/>
          <a:p>
            <a:r>
              <a:rPr lang="en-US" dirty="0" smtClean="0"/>
              <a:t>Law of conservation of momentum:</a:t>
            </a:r>
          </a:p>
          <a:p>
            <a:pPr lvl="1"/>
            <a:r>
              <a:rPr lang="en-US" dirty="0" smtClean="0"/>
              <a:t>In the absence of an external force, the momentum of a system remains unchanged.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37485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smtClean="0"/>
              <a:t>Conservation of Momentum</a:t>
            </a:r>
            <a:endParaRPr lang="en-US" dirty="0"/>
          </a:p>
        </p:txBody>
      </p:sp>
      <p:sp>
        <p:nvSpPr>
          <p:cNvPr id="487427" name="Rectangle 3"/>
          <p:cNvSpPr>
            <a:spLocks noGrp="1" noChangeArrowheads="1"/>
          </p:cNvSpPr>
          <p:nvPr>
            <p:ph idx="1"/>
          </p:nvPr>
        </p:nvSpPr>
        <p:spPr/>
        <p:txBody>
          <a:bodyPr/>
          <a:lstStyle/>
          <a:p>
            <a:r>
              <a:rPr lang="en-US" sz="2400" dirty="0" smtClean="0"/>
              <a:t>Examples:</a:t>
            </a:r>
          </a:p>
          <a:p>
            <a:pPr lvl="1"/>
            <a:r>
              <a:rPr lang="en-US" sz="2400" dirty="0" smtClean="0"/>
              <a:t>When a cannon is fired, the force on the cannonball inside the cannon barrel is equal and opposite to the force of the cannonball on the cannon.</a:t>
            </a:r>
          </a:p>
          <a:p>
            <a:pPr lvl="1"/>
            <a:r>
              <a:rPr lang="en-US" sz="2400" dirty="0" smtClean="0"/>
              <a:t>The cannonball gains momentum, while the cannon gains an equal amount of momentum in the opposite direction—the cannon recoils.</a:t>
            </a:r>
          </a:p>
          <a:p>
            <a:r>
              <a:rPr lang="en-US" sz="2400" dirty="0" smtClean="0"/>
              <a:t>When no external force is present, no external impulse is present, and no change in momentum is possible.</a:t>
            </a:r>
            <a:endParaRPr lang="en-US" sz="2400"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3576320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dirty="0" smtClean="0"/>
              <a:t>Conservation of Momentum</a:t>
            </a:r>
            <a:endParaRPr lang="en-US" dirty="0"/>
          </a:p>
        </p:txBody>
      </p:sp>
      <p:sp>
        <p:nvSpPr>
          <p:cNvPr id="488451" name="Rectangle 3"/>
          <p:cNvSpPr>
            <a:spLocks noGrp="1" noChangeArrowheads="1"/>
          </p:cNvSpPr>
          <p:nvPr>
            <p:ph idx="1"/>
          </p:nvPr>
        </p:nvSpPr>
        <p:spPr/>
        <p:txBody>
          <a:bodyPr/>
          <a:lstStyle/>
          <a:p>
            <a:r>
              <a:rPr lang="en-US" dirty="0" smtClean="0"/>
              <a:t>Examples (continued): </a:t>
            </a:r>
          </a:p>
          <a:p>
            <a:pPr lvl="1"/>
            <a:r>
              <a:rPr lang="en-US" dirty="0" smtClean="0"/>
              <a:t>Internal molecular forces within a baseball come in pairs, cancel one another out, and have no effect on the momentum of the ball.</a:t>
            </a:r>
          </a:p>
          <a:p>
            <a:pPr lvl="1"/>
            <a:r>
              <a:rPr lang="en-US" dirty="0" smtClean="0"/>
              <a:t>Molecular forces within a baseball have no effect on its momentum.</a:t>
            </a:r>
          </a:p>
          <a:p>
            <a:pPr lvl="1"/>
            <a:r>
              <a:rPr lang="en-US" dirty="0" smtClean="0"/>
              <a:t>Pushing against a car</a:t>
            </a:r>
            <a:r>
              <a:rPr lang="fr-FR" altLang="ja-JP" dirty="0" smtClean="0"/>
              <a:t>'</a:t>
            </a:r>
            <a:r>
              <a:rPr lang="en-US" dirty="0" smtClean="0"/>
              <a:t>s dashboard has no effect on its momentum.</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216059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dirty="0" smtClean="0"/>
              <a:t>Collisions</a:t>
            </a:r>
            <a:endParaRPr lang="en-US" dirty="0"/>
          </a:p>
        </p:txBody>
      </p:sp>
      <p:sp>
        <p:nvSpPr>
          <p:cNvPr id="489475" name="Rectangle 3"/>
          <p:cNvSpPr>
            <a:spLocks noGrp="1" noChangeArrowheads="1"/>
          </p:cNvSpPr>
          <p:nvPr>
            <p:ph idx="1"/>
          </p:nvPr>
        </p:nvSpPr>
        <p:spPr>
          <a:xfrm>
            <a:off x="365125" y="1267098"/>
            <a:ext cx="8229600" cy="5344072"/>
          </a:xfrm>
        </p:spPr>
        <p:txBody>
          <a:bodyPr/>
          <a:lstStyle/>
          <a:p>
            <a:r>
              <a:rPr lang="en-US" dirty="0" smtClean="0"/>
              <a:t>For all collisions in the absence of external forces,</a:t>
            </a:r>
          </a:p>
          <a:p>
            <a:pPr lvl="1"/>
            <a:r>
              <a:rPr lang="en-US" dirty="0" smtClean="0"/>
              <a:t>net momentum before collision equals net momentum after collision.</a:t>
            </a:r>
          </a:p>
          <a:p>
            <a:pPr marL="457200" lvl="1" indent="0" algn="ctr">
              <a:buNone/>
            </a:pPr>
            <a:r>
              <a:rPr lang="en-US" dirty="0" smtClean="0"/>
              <a:t>(net </a:t>
            </a:r>
            <a:r>
              <a:rPr lang="en-US" i="1" dirty="0" smtClean="0"/>
              <a:t>mv</a:t>
            </a:r>
            <a:r>
              <a:rPr lang="en-US" dirty="0" smtClean="0"/>
              <a:t>)</a:t>
            </a:r>
            <a:r>
              <a:rPr lang="en-US" baseline="-25000" dirty="0" smtClean="0"/>
              <a:t>before</a:t>
            </a:r>
            <a:r>
              <a:rPr lang="en-US" dirty="0" smtClean="0"/>
              <a:t> = (net </a:t>
            </a:r>
            <a:r>
              <a:rPr lang="en-US" i="1" dirty="0" smtClean="0"/>
              <a:t>mv</a:t>
            </a:r>
            <a:r>
              <a:rPr lang="en-US" dirty="0" smtClean="0"/>
              <a:t>)</a:t>
            </a:r>
            <a:r>
              <a:rPr lang="en-US" baseline="-25000" dirty="0" smtClean="0"/>
              <a:t>after</a:t>
            </a:r>
          </a:p>
          <a:p>
            <a:pPr eaLnBrk="1" hangingPunct="1"/>
            <a:r>
              <a:rPr lang="en-US" altLang="en-US" sz="3900" b="1" dirty="0"/>
              <a:t>m</a:t>
            </a:r>
            <a:r>
              <a:rPr lang="en-US" altLang="en-US" sz="3900" b="1" baseline="-25000" dirty="0"/>
              <a:t>1</a:t>
            </a:r>
            <a:r>
              <a:rPr lang="en-US" altLang="en-US" sz="3900" b="1" dirty="0"/>
              <a:t>v</a:t>
            </a:r>
            <a:r>
              <a:rPr lang="en-US" altLang="en-US" sz="3900" b="1" baseline="-25000" dirty="0"/>
              <a:t>1i</a:t>
            </a:r>
            <a:r>
              <a:rPr lang="en-US" altLang="en-US" sz="3900" b="1" dirty="0"/>
              <a:t> + m</a:t>
            </a:r>
            <a:r>
              <a:rPr lang="en-US" altLang="en-US" sz="3900" b="1" baseline="-25000" dirty="0"/>
              <a:t>2</a:t>
            </a:r>
            <a:r>
              <a:rPr lang="en-US" altLang="en-US" sz="3900" b="1" dirty="0"/>
              <a:t>v</a:t>
            </a:r>
            <a:r>
              <a:rPr lang="en-US" altLang="en-US" sz="3900" b="1" baseline="-25000" dirty="0"/>
              <a:t>2i</a:t>
            </a:r>
            <a:r>
              <a:rPr lang="en-US" altLang="en-US" sz="3900" b="1" dirty="0"/>
              <a:t>= m</a:t>
            </a:r>
            <a:r>
              <a:rPr lang="en-US" altLang="en-US" sz="3900" b="1" baseline="-25000" dirty="0"/>
              <a:t>1</a:t>
            </a:r>
            <a:r>
              <a:rPr lang="en-US" altLang="en-US" sz="3900" b="1" dirty="0"/>
              <a:t>v</a:t>
            </a:r>
            <a:r>
              <a:rPr lang="en-US" altLang="en-US" sz="3900" b="1" baseline="-25000" dirty="0"/>
              <a:t>1f</a:t>
            </a:r>
            <a:r>
              <a:rPr lang="en-US" altLang="en-US" sz="3900" b="1" dirty="0"/>
              <a:t> + m</a:t>
            </a:r>
            <a:r>
              <a:rPr lang="en-US" altLang="en-US" sz="3900" b="1" baseline="-25000" dirty="0"/>
              <a:t>2</a:t>
            </a:r>
            <a:r>
              <a:rPr lang="en-US" altLang="en-US" sz="3900" b="1" dirty="0"/>
              <a:t>v</a:t>
            </a:r>
            <a:r>
              <a:rPr lang="en-US" altLang="en-US" sz="3900" b="1" baseline="-25000" dirty="0"/>
              <a:t>2f</a:t>
            </a:r>
          </a:p>
          <a:p>
            <a:pPr eaLnBrk="1" hangingPunct="1"/>
            <a:r>
              <a:rPr lang="en-US" altLang="en-US" dirty="0"/>
              <a:t>Total initial momentum = total final momentum</a:t>
            </a:r>
          </a:p>
          <a:p>
            <a:pPr marL="457200" lvl="1" indent="0" algn="ctr">
              <a:buNone/>
            </a:pPr>
            <a:endParaRPr lang="en-US" baseline="-25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888695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3_Figure.jpg"/>
          <p:cNvPicPr>
            <a:picLocks noChangeAspect="1"/>
          </p:cNvPicPr>
          <p:nvPr/>
        </p:nvPicPr>
        <p:blipFill rotWithShape="1">
          <a:blip r:embed="rId3">
            <a:extLst>
              <a:ext uri="{28A0092B-C50C-407E-A947-70E740481C1C}">
                <a14:useLocalDpi xmlns:a14="http://schemas.microsoft.com/office/drawing/2010/main" val="0"/>
              </a:ext>
            </a:extLst>
          </a:blip>
          <a:srcRect b="3533"/>
          <a:stretch/>
        </p:blipFill>
        <p:spPr>
          <a:xfrm>
            <a:off x="2405015" y="3581295"/>
            <a:ext cx="5340827" cy="3100026"/>
          </a:xfrm>
          <a:prstGeom prst="rect">
            <a:avLst/>
          </a:prstGeom>
        </p:spPr>
      </p:pic>
      <p:sp>
        <p:nvSpPr>
          <p:cNvPr id="490498" name="Rectangle 2"/>
          <p:cNvSpPr>
            <a:spLocks noGrp="1" noChangeArrowheads="1"/>
          </p:cNvSpPr>
          <p:nvPr>
            <p:ph type="title"/>
          </p:nvPr>
        </p:nvSpPr>
        <p:spPr/>
        <p:txBody>
          <a:bodyPr/>
          <a:lstStyle/>
          <a:p>
            <a:r>
              <a:rPr lang="en-US" smtClean="0"/>
              <a:t>Collisions</a:t>
            </a:r>
            <a:endParaRPr lang="en-US" dirty="0"/>
          </a:p>
        </p:txBody>
      </p:sp>
      <p:sp>
        <p:nvSpPr>
          <p:cNvPr id="490499" name="Rectangle 3"/>
          <p:cNvSpPr>
            <a:spLocks noGrp="1" noChangeArrowheads="1"/>
          </p:cNvSpPr>
          <p:nvPr>
            <p:ph idx="1"/>
          </p:nvPr>
        </p:nvSpPr>
        <p:spPr/>
        <p:txBody>
          <a:bodyPr/>
          <a:lstStyle/>
          <a:p>
            <a:r>
              <a:rPr lang="en-US" dirty="0" smtClean="0"/>
              <a:t>Elastic collision</a:t>
            </a:r>
          </a:p>
          <a:p>
            <a:pPr lvl="1"/>
            <a:r>
              <a:rPr lang="en-US" dirty="0" smtClean="0"/>
              <a:t>occurs when colliding objects rebound without lasting deformation or any generation of heat.</a:t>
            </a:r>
            <a:endParaRPr lang="en-US"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104685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dirty="0" smtClean="0"/>
              <a:t>Collisions-Elastic</a:t>
            </a:r>
            <a:endParaRPr lang="en-US" dirty="0"/>
          </a:p>
        </p:txBody>
      </p:sp>
      <p:sp>
        <p:nvSpPr>
          <p:cNvPr id="492547" name="Rectangle 3"/>
          <p:cNvSpPr>
            <a:spLocks noGrp="1" noChangeArrowheads="1"/>
          </p:cNvSpPr>
          <p:nvPr>
            <p:ph idx="1"/>
          </p:nvPr>
        </p:nvSpPr>
        <p:spPr/>
        <p:txBody>
          <a:bodyPr/>
          <a:lstStyle/>
          <a:p>
            <a:r>
              <a:rPr lang="en-US" dirty="0" smtClean="0"/>
              <a:t>single car moving at 10 m/s collides with another car of the same mass, </a:t>
            </a:r>
            <a:r>
              <a:rPr lang="en-US" i="1" dirty="0" smtClean="0"/>
              <a:t>m</a:t>
            </a:r>
            <a:r>
              <a:rPr lang="en-US" dirty="0" smtClean="0"/>
              <a:t>, at rest</a:t>
            </a:r>
          </a:p>
          <a:p>
            <a:endParaRPr lang="en-US" dirty="0"/>
          </a:p>
          <a:p>
            <a:r>
              <a:rPr lang="en-US" dirty="0" smtClean="0"/>
              <a:t>From the conservation of momentum,</a:t>
            </a:r>
          </a:p>
          <a:p>
            <a:pPr marL="0" indent="0">
              <a:buNone/>
            </a:pPr>
            <a:r>
              <a:rPr lang="en-US" dirty="0" smtClean="0"/>
              <a:t>	(net </a:t>
            </a:r>
            <a:r>
              <a:rPr lang="en-US" i="1" dirty="0" smtClean="0"/>
              <a:t>mv</a:t>
            </a:r>
            <a:r>
              <a:rPr lang="en-US" dirty="0" smtClean="0"/>
              <a:t>)</a:t>
            </a:r>
            <a:r>
              <a:rPr lang="en-US" baseline="-25000" dirty="0" smtClean="0"/>
              <a:t>before</a:t>
            </a:r>
            <a:r>
              <a:rPr lang="en-US" dirty="0" smtClean="0"/>
              <a:t> = (net </a:t>
            </a:r>
            <a:r>
              <a:rPr lang="en-US" i="1" dirty="0" smtClean="0"/>
              <a:t>mv</a:t>
            </a:r>
            <a:r>
              <a:rPr lang="en-US" dirty="0" smtClean="0"/>
              <a:t>)</a:t>
            </a:r>
            <a:r>
              <a:rPr lang="en-US" baseline="-25000" dirty="0" smtClean="0"/>
              <a:t>after</a:t>
            </a:r>
          </a:p>
          <a:p>
            <a:pPr marL="0" indent="0">
              <a:buNone/>
            </a:pPr>
            <a:r>
              <a:rPr lang="en-US" baseline="-25000" dirty="0" smtClean="0"/>
              <a:t>	</a:t>
            </a:r>
            <a:r>
              <a:rPr lang="en-US" dirty="0" smtClean="0"/>
              <a:t>(</a:t>
            </a:r>
            <a:r>
              <a:rPr lang="en-US" i="1" dirty="0" smtClean="0"/>
              <a:t>m</a:t>
            </a:r>
            <a:r>
              <a:rPr lang="en-US" dirty="0" smtClean="0"/>
              <a:t> x </a:t>
            </a:r>
            <a:r>
              <a:rPr lang="en-US" dirty="0" smtClean="0">
                <a:sym typeface="Symbol" charset="0"/>
              </a:rPr>
              <a:t>10)</a:t>
            </a:r>
            <a:r>
              <a:rPr lang="en-US" baseline="-25000" dirty="0" smtClean="0">
                <a:sym typeface="Symbol" charset="0"/>
              </a:rPr>
              <a:t>before</a:t>
            </a:r>
            <a:r>
              <a:rPr lang="en-US" dirty="0" smtClean="0">
                <a:sym typeface="Symbol" charset="0"/>
              </a:rPr>
              <a:t> = (2m </a:t>
            </a:r>
            <a:r>
              <a:rPr lang="en-US" dirty="0" smtClean="0"/>
              <a:t>x </a:t>
            </a:r>
            <a:r>
              <a:rPr lang="en-US" i="1" dirty="0" smtClean="0">
                <a:sym typeface="Symbol" charset="0"/>
              </a:rPr>
              <a:t>V</a:t>
            </a:r>
            <a:r>
              <a:rPr lang="en-US" dirty="0" smtClean="0">
                <a:sym typeface="Symbol" charset="0"/>
              </a:rPr>
              <a:t>)</a:t>
            </a:r>
            <a:r>
              <a:rPr lang="en-US" baseline="-25000" dirty="0" smtClean="0">
                <a:sym typeface="Symbol" charset="0"/>
              </a:rPr>
              <a:t>after</a:t>
            </a:r>
          </a:p>
          <a:p>
            <a:pPr marL="0" indent="0">
              <a:buNone/>
            </a:pPr>
            <a:r>
              <a:rPr lang="en-US" baseline="-25000" dirty="0" smtClean="0">
                <a:sym typeface="Symbol" charset="0"/>
              </a:rPr>
              <a:t>	</a:t>
            </a:r>
            <a:r>
              <a:rPr lang="en-US" i="1" dirty="0" smtClean="0">
                <a:sym typeface="Symbol" charset="0"/>
              </a:rPr>
              <a:t>V</a:t>
            </a:r>
            <a:r>
              <a:rPr lang="en-US" dirty="0" smtClean="0">
                <a:sym typeface="Symbol" charset="0"/>
              </a:rPr>
              <a:t> = 5 m/s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836633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fontAlgn="auto" hangingPunct="1">
              <a:spcAft>
                <a:spcPts val="0"/>
              </a:spcAft>
              <a:defRPr/>
            </a:pPr>
            <a:r>
              <a:rPr lang="en-US" sz="1800" b="1" dirty="0" smtClean="0">
                <a:solidFill>
                  <a:srgbClr val="002060"/>
                </a:solidFill>
              </a:rPr>
              <a:t>A 65 kg person, initially at rest on a stationary 30. kg wheeled cart, steps off of the cart onto the floor.  If the person moves off of the cart with a velocity of 2.5 m/s to the left, what is the final velocity of the cart?</a:t>
            </a:r>
            <a:endParaRPr lang="en-US" sz="1800" b="1" dirty="0">
              <a:solidFill>
                <a:srgbClr val="002060"/>
              </a:solidFill>
            </a:endParaRPr>
          </a:p>
        </p:txBody>
      </p:sp>
      <p:sp>
        <p:nvSpPr>
          <p:cNvPr id="5" name="Content Placeholder 4"/>
          <p:cNvSpPr>
            <a:spLocks noGrp="1"/>
          </p:cNvSpPr>
          <p:nvPr>
            <p:ph sz="quarter" idx="1"/>
          </p:nvPr>
        </p:nvSpPr>
        <p:spPr>
          <a:xfrm>
            <a:off x="457200" y="1600200"/>
            <a:ext cx="7467600" cy="4873625"/>
          </a:xfrm>
        </p:spPr>
        <p:txBody>
          <a:bodyPr/>
          <a:lstStyle/>
          <a:p>
            <a:pPr eaLnBrk="1" hangingPunct="1"/>
            <a:r>
              <a:rPr lang="en-US" altLang="en-US" b="1" smtClean="0"/>
              <a:t>m</a:t>
            </a:r>
            <a:r>
              <a:rPr lang="en-US" altLang="en-US" b="1" baseline="-25000" smtClean="0"/>
              <a:t>1</a:t>
            </a:r>
            <a:r>
              <a:rPr lang="en-US" altLang="en-US" b="1" smtClean="0"/>
              <a:t>v</a:t>
            </a:r>
            <a:r>
              <a:rPr lang="en-US" altLang="en-US" b="1" baseline="-25000" smtClean="0"/>
              <a:t>1i</a:t>
            </a:r>
            <a:r>
              <a:rPr lang="en-US" altLang="en-US" b="1" smtClean="0"/>
              <a:t> + m</a:t>
            </a:r>
            <a:r>
              <a:rPr lang="en-US" altLang="en-US" b="1" baseline="-25000" smtClean="0"/>
              <a:t>2</a:t>
            </a:r>
            <a:r>
              <a:rPr lang="en-US" altLang="en-US" b="1" smtClean="0"/>
              <a:t>v</a:t>
            </a:r>
            <a:r>
              <a:rPr lang="en-US" altLang="en-US" b="1" baseline="-25000" smtClean="0"/>
              <a:t>2i</a:t>
            </a:r>
            <a:r>
              <a:rPr lang="en-US" altLang="en-US" b="1" smtClean="0"/>
              <a:t>= m</a:t>
            </a:r>
            <a:r>
              <a:rPr lang="en-US" altLang="en-US" b="1" baseline="-25000" smtClean="0"/>
              <a:t>1</a:t>
            </a:r>
            <a:r>
              <a:rPr lang="en-US" altLang="en-US" b="1" smtClean="0"/>
              <a:t>v</a:t>
            </a:r>
            <a:r>
              <a:rPr lang="en-US" altLang="en-US" b="1" baseline="-25000" smtClean="0"/>
              <a:t>1f</a:t>
            </a:r>
            <a:r>
              <a:rPr lang="en-US" altLang="en-US" b="1" smtClean="0"/>
              <a:t> + m</a:t>
            </a:r>
            <a:r>
              <a:rPr lang="en-US" altLang="en-US" b="1" baseline="-25000" smtClean="0"/>
              <a:t>2</a:t>
            </a:r>
            <a:r>
              <a:rPr lang="en-US" altLang="en-US" b="1" smtClean="0"/>
              <a:t>v</a:t>
            </a:r>
            <a:r>
              <a:rPr lang="en-US" altLang="en-US" b="1" baseline="-25000" smtClean="0"/>
              <a:t>2f</a:t>
            </a:r>
          </a:p>
          <a:p>
            <a:pPr eaLnBrk="1" hangingPunct="1"/>
            <a:r>
              <a:rPr lang="en-US" altLang="en-US" smtClean="0"/>
              <a:t>0 = </a:t>
            </a:r>
            <a:r>
              <a:rPr lang="en-US" altLang="en-US" b="1" smtClean="0"/>
              <a:t>(65 kg x 2.5 m/s) + (30. kg x v</a:t>
            </a:r>
            <a:r>
              <a:rPr lang="en-US" altLang="en-US" b="1" baseline="-25000" smtClean="0"/>
              <a:t>2f</a:t>
            </a:r>
            <a:r>
              <a:rPr lang="en-US" altLang="en-US" b="1" smtClean="0"/>
              <a:t>) </a:t>
            </a:r>
          </a:p>
          <a:p>
            <a:pPr eaLnBrk="1" hangingPunct="1"/>
            <a:r>
              <a:rPr lang="en-US" altLang="en-US" b="1" smtClean="0"/>
              <a:t>Can set equal to zero because cart and person are at rest</a:t>
            </a:r>
          </a:p>
          <a:p>
            <a:pPr eaLnBrk="1" hangingPunct="1"/>
            <a:r>
              <a:rPr lang="en-US" altLang="en-US" b="1" smtClean="0"/>
              <a:t>-(65 kg x 2.5 m/s)= (30. kg x v</a:t>
            </a:r>
            <a:r>
              <a:rPr lang="en-US" altLang="en-US" b="1" baseline="-25000" smtClean="0"/>
              <a:t>2f</a:t>
            </a:r>
            <a:r>
              <a:rPr lang="en-US" altLang="en-US" b="1" smtClean="0"/>
              <a:t>) </a:t>
            </a:r>
          </a:p>
          <a:p>
            <a:pPr eaLnBrk="1" hangingPunct="1"/>
            <a:r>
              <a:rPr lang="en-US" altLang="en-US" b="1" smtClean="0"/>
              <a:t>-(65 kg x 2.5 m/s)/(30. kg )=  v</a:t>
            </a:r>
            <a:r>
              <a:rPr lang="en-US" altLang="en-US" b="1" baseline="-25000" smtClean="0"/>
              <a:t>2f</a:t>
            </a:r>
            <a:r>
              <a:rPr lang="en-US" altLang="en-US" b="1" smtClean="0"/>
              <a:t> </a:t>
            </a:r>
          </a:p>
          <a:p>
            <a:pPr eaLnBrk="1" hangingPunct="1"/>
            <a:endParaRPr lang="en-US" altLang="en-US" b="1" smtClean="0"/>
          </a:p>
          <a:p>
            <a:pPr eaLnBrk="1" hangingPunct="1"/>
            <a:r>
              <a:rPr lang="en-US" altLang="en-US" b="1" smtClean="0"/>
              <a:t>= -5.4 m/s left   or 5.4 m/s right</a:t>
            </a:r>
            <a:endParaRPr lang="en-US" altLang="en-US" smtClean="0"/>
          </a:p>
        </p:txBody>
      </p:sp>
    </p:spTree>
    <p:extLst>
      <p:ext uri="{BB962C8B-B14F-4D97-AF65-F5344CB8AC3E}">
        <p14:creationId xmlns:p14="http://schemas.microsoft.com/office/powerpoint/2010/main" val="214920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dirty="0" smtClean="0"/>
              <a:t>Collisions</a:t>
            </a:r>
            <a:endParaRPr lang="en-US" dirty="0"/>
          </a:p>
        </p:txBody>
      </p:sp>
      <p:sp>
        <p:nvSpPr>
          <p:cNvPr id="491523" name="Rectangle 3"/>
          <p:cNvSpPr>
            <a:spLocks noGrp="1" noChangeArrowheads="1"/>
          </p:cNvSpPr>
          <p:nvPr>
            <p:ph idx="1"/>
          </p:nvPr>
        </p:nvSpPr>
        <p:spPr/>
        <p:txBody>
          <a:bodyPr/>
          <a:lstStyle/>
          <a:p>
            <a:r>
              <a:rPr lang="en-US" dirty="0" smtClean="0"/>
              <a:t>Inelastic collision</a:t>
            </a:r>
          </a:p>
          <a:p>
            <a:pPr lvl="1"/>
            <a:r>
              <a:rPr lang="en-US" dirty="0" smtClean="0"/>
              <a:t>occurs when colliding objects result in deformation and/or the generation of heat.</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3" name="Picture 2" descr="06_14_Figure.jpg"/>
          <p:cNvPicPr>
            <a:picLocks noChangeAspect="1"/>
          </p:cNvPicPr>
          <p:nvPr/>
        </p:nvPicPr>
        <p:blipFill rotWithShape="1">
          <a:blip r:embed="rId3">
            <a:extLst>
              <a:ext uri="{28A0092B-C50C-407E-A947-70E740481C1C}">
                <a14:useLocalDpi xmlns:a14="http://schemas.microsoft.com/office/drawing/2010/main" val="0"/>
              </a:ext>
            </a:extLst>
          </a:blip>
          <a:srcRect b="70689"/>
          <a:stretch/>
        </p:blipFill>
        <p:spPr>
          <a:xfrm>
            <a:off x="462186" y="3969992"/>
            <a:ext cx="8431973" cy="1564188"/>
          </a:xfrm>
          <a:prstGeom prst="rect">
            <a:avLst/>
          </a:prstGeom>
        </p:spPr>
      </p:pic>
    </p:spTree>
    <p:extLst>
      <p:ext uri="{BB962C8B-B14F-4D97-AF65-F5344CB8AC3E}">
        <p14:creationId xmlns:p14="http://schemas.microsoft.com/office/powerpoint/2010/main" val="40693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6_01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908523" y="1900049"/>
            <a:ext cx="3047035" cy="4002782"/>
          </a:xfrm>
          <a:prstGeom prst="rect">
            <a:avLst/>
          </a:prstGeom>
        </p:spPr>
      </p:pic>
      <p:sp>
        <p:nvSpPr>
          <p:cNvPr id="451586" name="Rectangle 2"/>
          <p:cNvSpPr>
            <a:spLocks noGrp="1" noChangeArrowheads="1"/>
          </p:cNvSpPr>
          <p:nvPr>
            <p:ph type="title"/>
          </p:nvPr>
        </p:nvSpPr>
        <p:spPr/>
        <p:txBody>
          <a:bodyPr/>
          <a:lstStyle/>
          <a:p>
            <a:r>
              <a:rPr lang="en-US" dirty="0" smtClean="0"/>
              <a:t>Momentum</a:t>
            </a:r>
            <a:endParaRPr lang="en-US" dirty="0"/>
          </a:p>
        </p:txBody>
      </p:sp>
      <p:sp>
        <p:nvSpPr>
          <p:cNvPr id="451587" name="Rectangle 3"/>
          <p:cNvSpPr>
            <a:spLocks noGrp="1" noChangeArrowheads="1"/>
          </p:cNvSpPr>
          <p:nvPr>
            <p:ph idx="1"/>
          </p:nvPr>
        </p:nvSpPr>
        <p:spPr>
          <a:xfrm>
            <a:off x="365125" y="1957254"/>
            <a:ext cx="6251575" cy="4653915"/>
          </a:xfrm>
        </p:spPr>
        <p:txBody>
          <a:bodyPr/>
          <a:lstStyle/>
          <a:p>
            <a:r>
              <a:rPr lang="en-US" dirty="0" smtClean="0"/>
              <a:t>Example: </a:t>
            </a:r>
          </a:p>
          <a:p>
            <a:pPr lvl="1"/>
            <a:r>
              <a:rPr lang="en-US" dirty="0" smtClean="0"/>
              <a:t>A moving boulder has more momentum than a stone rolling at the same speed.</a:t>
            </a:r>
          </a:p>
          <a:p>
            <a:pPr lvl="1"/>
            <a:r>
              <a:rPr lang="en-US" dirty="0" smtClean="0"/>
              <a:t>A fast boulder has more momentum than a slow boulder.</a:t>
            </a:r>
          </a:p>
          <a:p>
            <a:pPr lvl="1"/>
            <a:r>
              <a:rPr lang="en-US" dirty="0" smtClean="0"/>
              <a:t>A boulder at rest has no momentum.</a:t>
            </a:r>
            <a:endParaRPr lang="en-US" dirty="0"/>
          </a:p>
        </p:txBody>
      </p:sp>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726178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1600" b="1" dirty="0" smtClean="0">
                <a:solidFill>
                  <a:srgbClr val="002060"/>
                </a:solidFill>
              </a:rPr>
              <a:t>A 1850 kg car stopped at a traffic light is struck from </a:t>
            </a:r>
            <a:r>
              <a:rPr lang="en-US" sz="1600" b="1" smtClean="0">
                <a:solidFill>
                  <a:srgbClr val="002060"/>
                </a:solidFill>
              </a:rPr>
              <a:t>the rear by </a:t>
            </a:r>
            <a:r>
              <a:rPr lang="en-US" sz="1600" b="1" dirty="0" smtClean="0">
                <a:solidFill>
                  <a:srgbClr val="002060"/>
                </a:solidFill>
              </a:rPr>
              <a:t>a compact car with </a:t>
            </a:r>
            <a:r>
              <a:rPr lang="en-US" sz="1600" b="1" smtClean="0">
                <a:solidFill>
                  <a:srgbClr val="002060"/>
                </a:solidFill>
              </a:rPr>
              <a:t>a mass </a:t>
            </a:r>
            <a:r>
              <a:rPr lang="en-US" sz="1600" b="1" dirty="0" smtClean="0">
                <a:solidFill>
                  <a:srgbClr val="002060"/>
                </a:solidFill>
              </a:rPr>
              <a:t>of 975 kg.  The two cars become entangled as a result of the collision. If the compact car was moving at a velocity of 22.0 m/s north before the collision, what is the velocity of the entangled mass after the collision?</a:t>
            </a:r>
            <a:endParaRPr lang="en-US" sz="1600" b="1" dirty="0">
              <a:solidFill>
                <a:srgbClr val="002060"/>
              </a:solidFill>
            </a:endParaRPr>
          </a:p>
        </p:txBody>
      </p:sp>
      <p:sp>
        <p:nvSpPr>
          <p:cNvPr id="3" name="Content Placeholder 2"/>
          <p:cNvSpPr>
            <a:spLocks noGrp="1"/>
          </p:cNvSpPr>
          <p:nvPr>
            <p:ph sz="quarter" idx="1"/>
          </p:nvPr>
        </p:nvSpPr>
        <p:spPr>
          <a:xfrm>
            <a:off x="457200" y="1600200"/>
            <a:ext cx="7467600" cy="4873625"/>
          </a:xfrm>
        </p:spPr>
        <p:txBody>
          <a:bodyPr/>
          <a:lstStyle/>
          <a:p>
            <a:pPr eaLnBrk="1" hangingPunct="1"/>
            <a:r>
              <a:rPr lang="en-US" altLang="en-US" sz="3600" b="1" smtClean="0"/>
              <a:t>m</a:t>
            </a:r>
            <a:r>
              <a:rPr lang="en-US" altLang="en-US" sz="3600" b="1" baseline="-25000" smtClean="0"/>
              <a:t>1</a:t>
            </a:r>
            <a:r>
              <a:rPr lang="en-US" altLang="en-US" sz="3600" b="1" smtClean="0"/>
              <a:t>v</a:t>
            </a:r>
            <a:r>
              <a:rPr lang="en-US" altLang="en-US" sz="3600" b="1" baseline="-25000" smtClean="0"/>
              <a:t>1i</a:t>
            </a:r>
            <a:r>
              <a:rPr lang="en-US" altLang="en-US" sz="3600" b="1" smtClean="0"/>
              <a:t> + m</a:t>
            </a:r>
            <a:r>
              <a:rPr lang="en-US" altLang="en-US" sz="3600" b="1" baseline="-25000" smtClean="0"/>
              <a:t>2</a:t>
            </a:r>
            <a:r>
              <a:rPr lang="en-US" altLang="en-US" sz="3600" b="1" smtClean="0"/>
              <a:t>v</a:t>
            </a:r>
            <a:r>
              <a:rPr lang="en-US" altLang="en-US" sz="3600" b="1" baseline="-25000" smtClean="0"/>
              <a:t>2i</a:t>
            </a:r>
            <a:r>
              <a:rPr lang="en-US" altLang="en-US" sz="3600" b="1" smtClean="0"/>
              <a:t>= (m</a:t>
            </a:r>
            <a:r>
              <a:rPr lang="en-US" altLang="en-US" sz="3600" b="1" baseline="-25000" smtClean="0"/>
              <a:t>1</a:t>
            </a:r>
            <a:r>
              <a:rPr lang="en-US" altLang="en-US" sz="3600" b="1" smtClean="0"/>
              <a:t>+ m</a:t>
            </a:r>
            <a:r>
              <a:rPr lang="en-US" altLang="en-US" sz="3600" b="1" baseline="-25000" smtClean="0"/>
              <a:t>2</a:t>
            </a:r>
            <a:r>
              <a:rPr lang="en-US" altLang="en-US" sz="3600" b="1" smtClean="0"/>
              <a:t>) v</a:t>
            </a:r>
            <a:r>
              <a:rPr lang="en-US" altLang="en-US" sz="3600" b="1" baseline="-25000" smtClean="0"/>
              <a:t>f</a:t>
            </a:r>
          </a:p>
          <a:p>
            <a:pPr eaLnBrk="1" hangingPunct="1"/>
            <a:endParaRPr lang="en-US" altLang="en-US" sz="3600" b="1" baseline="-25000" smtClean="0"/>
          </a:p>
          <a:p>
            <a:pPr eaLnBrk="1" hangingPunct="1"/>
            <a:r>
              <a:rPr lang="en-US" altLang="en-US" sz="3600" smtClean="0"/>
              <a:t>( 1850 kg x 0 m/s) +( 975 kg x 22.0 m/s) = (1850 kg + 975 kg) </a:t>
            </a:r>
            <a:r>
              <a:rPr lang="en-US" altLang="en-US" sz="3600" b="1" smtClean="0"/>
              <a:t>v</a:t>
            </a:r>
            <a:r>
              <a:rPr lang="en-US" altLang="en-US" sz="3600" b="1" baseline="-25000" smtClean="0"/>
              <a:t>f</a:t>
            </a:r>
          </a:p>
          <a:p>
            <a:pPr eaLnBrk="1" hangingPunct="1"/>
            <a:endParaRPr lang="en-US" altLang="en-US" sz="3600" b="1" baseline="-25000" smtClean="0"/>
          </a:p>
          <a:p>
            <a:pPr eaLnBrk="1" hangingPunct="1"/>
            <a:r>
              <a:rPr lang="en-US" altLang="en-US" sz="3600" b="1" smtClean="0"/>
              <a:t>V</a:t>
            </a:r>
            <a:r>
              <a:rPr lang="en-US" altLang="en-US" sz="3600" b="1" baseline="-25000" smtClean="0"/>
              <a:t>f</a:t>
            </a:r>
            <a:r>
              <a:rPr lang="en-US" altLang="en-US" sz="3600" b="1" smtClean="0"/>
              <a:t> = 7.59 m/s north</a:t>
            </a:r>
            <a:endParaRPr lang="en-US" altLang="en-US" sz="3600" smtClean="0"/>
          </a:p>
        </p:txBody>
      </p:sp>
    </p:spTree>
    <p:extLst>
      <p:ext uri="{BB962C8B-B14F-4D97-AF65-F5344CB8AC3E}">
        <p14:creationId xmlns:p14="http://schemas.microsoft.com/office/powerpoint/2010/main" val="105893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0" y="614908"/>
            <a:ext cx="9144000" cy="1077218"/>
          </a:xfrm>
        </p:spPr>
        <p:txBody>
          <a:bodyPr/>
          <a:lstStyle/>
          <a:p>
            <a:r>
              <a:rPr lang="en-US" dirty="0" smtClean="0"/>
              <a:t>Collisions</a:t>
            </a:r>
            <a:br>
              <a:rPr lang="en-US" dirty="0" smtClean="0"/>
            </a:br>
            <a:r>
              <a:rPr lang="en-US" dirty="0" smtClean="0"/>
              <a:t>CHECK </a:t>
            </a:r>
            <a:r>
              <a:rPr lang="en-US" dirty="0"/>
              <a:t>YOUR NEIGHBOR</a:t>
            </a:r>
          </a:p>
        </p:txBody>
      </p:sp>
      <p:sp>
        <p:nvSpPr>
          <p:cNvPr id="493571" name="Rectangle 3"/>
          <p:cNvSpPr>
            <a:spLocks noGrp="1" noChangeArrowheads="1"/>
          </p:cNvSpPr>
          <p:nvPr>
            <p:ph idx="1"/>
          </p:nvPr>
        </p:nvSpPr>
        <p:spPr>
          <a:xfrm>
            <a:off x="365125" y="1796772"/>
            <a:ext cx="8229600" cy="4712106"/>
          </a:xfrm>
        </p:spPr>
        <p:txBody>
          <a:bodyPr/>
          <a:lstStyle/>
          <a:p>
            <a:pPr marL="0" indent="0">
              <a:buNone/>
            </a:pPr>
            <a:r>
              <a:rPr lang="en-US" sz="2400" dirty="0" smtClean="0"/>
              <a:t>Freight car A is moving toward identical freight car B that is at rest. When they collide, both freight cars couple together. Compared with the initial speed of freight car A, the speed of the coupled freight cars is</a:t>
            </a:r>
          </a:p>
          <a:p>
            <a:pPr marL="457200" indent="-457200">
              <a:buFont typeface="+mj-lt"/>
              <a:buAutoNum type="alphaUcPeriod"/>
            </a:pPr>
            <a:endParaRPr lang="en-US" sz="1000" dirty="0"/>
          </a:p>
          <a:p>
            <a:pPr marL="457200" indent="-457200">
              <a:buFont typeface="+mj-lt"/>
              <a:buAutoNum type="alphaUcPeriod"/>
            </a:pPr>
            <a:r>
              <a:rPr lang="en-US" sz="2400" dirty="0" smtClean="0"/>
              <a:t>the same.</a:t>
            </a:r>
          </a:p>
          <a:p>
            <a:pPr marL="457200" indent="-457200">
              <a:buFont typeface="+mj-lt"/>
              <a:buAutoNum type="alphaUcPeriod"/>
            </a:pPr>
            <a:r>
              <a:rPr lang="en-US" sz="2400" dirty="0" smtClean="0"/>
              <a:t>half.</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endParaRPr lang="en-US" sz="24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505585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0" y="614908"/>
            <a:ext cx="9144000" cy="1077218"/>
          </a:xfrm>
        </p:spPr>
        <p:txBody>
          <a:bodyPr/>
          <a:lstStyle/>
          <a:p>
            <a:r>
              <a:rPr lang="en-US" dirty="0" smtClean="0"/>
              <a:t>Collisions</a:t>
            </a:r>
            <a:br>
              <a:rPr lang="en-US" dirty="0" smtClean="0"/>
            </a:br>
            <a:r>
              <a:rPr lang="en-US" dirty="0" smtClean="0"/>
              <a:t>CHECK </a:t>
            </a:r>
            <a:r>
              <a:rPr lang="en-US" dirty="0"/>
              <a:t>YOUR </a:t>
            </a:r>
            <a:r>
              <a:rPr lang="en-US" dirty="0" smtClean="0"/>
              <a:t>ANSWER</a:t>
            </a:r>
            <a:endParaRPr lang="en-US" dirty="0"/>
          </a:p>
        </p:txBody>
      </p:sp>
      <p:sp>
        <p:nvSpPr>
          <p:cNvPr id="493571" name="Rectangle 3"/>
          <p:cNvSpPr>
            <a:spLocks noGrp="1" noChangeArrowheads="1"/>
          </p:cNvSpPr>
          <p:nvPr>
            <p:ph idx="1"/>
          </p:nvPr>
        </p:nvSpPr>
        <p:spPr>
          <a:xfrm>
            <a:off x="365125" y="1796772"/>
            <a:ext cx="8229600" cy="4712106"/>
          </a:xfrm>
        </p:spPr>
        <p:txBody>
          <a:bodyPr/>
          <a:lstStyle/>
          <a:p>
            <a:pPr marL="0" indent="0">
              <a:buNone/>
            </a:pPr>
            <a:r>
              <a:rPr lang="en-US" sz="2400" dirty="0" smtClean="0"/>
              <a:t>Freight car A is moving toward identical freight car B that is at rest. When they collide, both freight cars couple together. Compared with the initial speed of freight car A, the speed of the coupled freight cars is</a:t>
            </a:r>
          </a:p>
          <a:p>
            <a:pPr marL="457200" indent="-457200">
              <a:buFont typeface="+mj-lt"/>
              <a:buAutoNum type="alphaUcPeriod"/>
            </a:pPr>
            <a:endParaRPr lang="en-US" sz="1000" dirty="0"/>
          </a:p>
          <a:p>
            <a:pPr marL="457200" indent="-457200">
              <a:buFont typeface="+mj-lt"/>
              <a:buAutoNum type="alphaUcPeriod"/>
            </a:pPr>
            <a:r>
              <a:rPr lang="en-US" sz="2400" dirty="0" smtClean="0"/>
              <a:t>the same.</a:t>
            </a:r>
          </a:p>
          <a:p>
            <a:pPr marL="457200" indent="-457200">
              <a:buFont typeface="+mj-lt"/>
              <a:buAutoNum type="alphaUcPeriod"/>
            </a:pPr>
            <a:r>
              <a:rPr lang="en-US" sz="2400" b="1" dirty="0" smtClean="0"/>
              <a:t>half.</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endParaRPr lang="en-US" sz="2400" dirty="0"/>
          </a:p>
          <a:p>
            <a:pPr marL="0" indent="0">
              <a:lnSpc>
                <a:spcPct val="150000"/>
              </a:lnSpc>
              <a:buNone/>
            </a:pPr>
            <a:r>
              <a:rPr lang="en-US" sz="2000" b="1" dirty="0" smtClean="0"/>
              <a:t>Explanation:</a:t>
            </a:r>
          </a:p>
          <a:p>
            <a:pPr marL="0" indent="0">
              <a:buNone/>
            </a:pPr>
            <a:r>
              <a:rPr lang="en-US" sz="2000" dirty="0" smtClean="0"/>
              <a:t>After </a:t>
            </a:r>
            <a:r>
              <a:rPr lang="en-US" sz="2000" dirty="0"/>
              <a:t>the collision, the mass of the moving freight cars has doubled. Can you see that their speed is half the initial velocity of freight car A?</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993563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idx="1"/>
          </p:nvPr>
        </p:nvSpPr>
        <p:spPr/>
        <p:txBody>
          <a:bodyPr/>
          <a:lstStyle/>
          <a:p>
            <a:r>
              <a:rPr lang="en-US" dirty="0" smtClean="0"/>
              <a:t>Sometimes the colliding objects are not moving in the same straight line.</a:t>
            </a:r>
          </a:p>
          <a:p>
            <a:r>
              <a:rPr lang="en-US" dirty="0" smtClean="0"/>
              <a:t>In this case you create a parallelogram of the vectors describing each initial momentum to find the combined momentum.</a:t>
            </a:r>
          </a:p>
          <a:p>
            <a:pPr lvl="1"/>
            <a:r>
              <a:rPr lang="en-US" dirty="0" smtClean="0"/>
              <a:t>Example: collision of two cars at a corner</a:t>
            </a:r>
            <a:endParaRPr lang="en-US" dirty="0"/>
          </a:p>
        </p:txBody>
      </p:sp>
      <p:pic>
        <p:nvPicPr>
          <p:cNvPr id="3" name="Picture 2" descr="06_18_Figure.jpg"/>
          <p:cNvPicPr>
            <a:picLocks noChangeAspect="1"/>
          </p:cNvPicPr>
          <p:nvPr/>
        </p:nvPicPr>
        <p:blipFill rotWithShape="1">
          <a:blip r:embed="rId3">
            <a:extLst>
              <a:ext uri="{28A0092B-C50C-407E-A947-70E740481C1C}">
                <a14:useLocalDpi xmlns:a14="http://schemas.microsoft.com/office/drawing/2010/main" val="0"/>
              </a:ext>
            </a:extLst>
          </a:blip>
          <a:srcRect b="5066"/>
          <a:stretch/>
        </p:blipFill>
        <p:spPr>
          <a:xfrm>
            <a:off x="2168388" y="4788197"/>
            <a:ext cx="4807225" cy="1947079"/>
          </a:xfrm>
          <a:prstGeom prst="rect">
            <a:avLst/>
          </a:prstGeom>
        </p:spPr>
      </p:pic>
      <p:sp>
        <p:nvSpPr>
          <p:cNvPr id="497666" name="Rectangle 2"/>
          <p:cNvSpPr>
            <a:spLocks noGrp="1" noChangeArrowheads="1"/>
          </p:cNvSpPr>
          <p:nvPr>
            <p:ph type="title"/>
          </p:nvPr>
        </p:nvSpPr>
        <p:spPr/>
        <p:txBody>
          <a:bodyPr/>
          <a:lstStyle/>
          <a:p>
            <a:r>
              <a:rPr lang="en-US" dirty="0" smtClean="0"/>
              <a:t>More Complicated Collisions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54280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20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6013339" y="1323457"/>
            <a:ext cx="2400523" cy="5266711"/>
          </a:xfrm>
          <a:prstGeom prst="rect">
            <a:avLst/>
          </a:prstGeom>
        </p:spPr>
      </p:pic>
      <p:sp>
        <p:nvSpPr>
          <p:cNvPr id="498690" name="Rectangle 2"/>
          <p:cNvSpPr>
            <a:spLocks noGrp="1" noChangeArrowheads="1"/>
          </p:cNvSpPr>
          <p:nvPr>
            <p:ph type="title"/>
          </p:nvPr>
        </p:nvSpPr>
        <p:spPr/>
        <p:txBody>
          <a:bodyPr/>
          <a:lstStyle/>
          <a:p>
            <a:r>
              <a:rPr lang="en-US" dirty="0" smtClean="0"/>
              <a:t>More Complicated Collisions</a:t>
            </a:r>
            <a:endParaRPr lang="en-US" dirty="0"/>
          </a:p>
        </p:txBody>
      </p:sp>
      <p:sp>
        <p:nvSpPr>
          <p:cNvPr id="498691" name="Rectangle 3"/>
          <p:cNvSpPr>
            <a:spLocks noGrp="1" noChangeArrowheads="1"/>
          </p:cNvSpPr>
          <p:nvPr>
            <p:ph idx="1"/>
          </p:nvPr>
        </p:nvSpPr>
        <p:spPr>
          <a:xfrm>
            <a:off x="365125" y="1957254"/>
            <a:ext cx="4803775" cy="4653915"/>
          </a:xfrm>
        </p:spPr>
        <p:txBody>
          <a:bodyPr/>
          <a:lstStyle/>
          <a:p>
            <a:r>
              <a:rPr lang="en-US" dirty="0" smtClean="0"/>
              <a:t>Another example: </a:t>
            </a:r>
          </a:p>
          <a:p>
            <a:pPr lvl="1"/>
            <a:r>
              <a:rPr lang="en-US" dirty="0" smtClean="0"/>
              <a:t>A firecracker exploding; the total momentum of the pieces after the explosion can be added vectorially to get the initial momentum of the firecracker before it exploded.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233435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homework</a:t>
            </a:r>
            <a:endParaRPr lang="en-US" dirty="0"/>
          </a:p>
        </p:txBody>
      </p:sp>
      <p:sp>
        <p:nvSpPr>
          <p:cNvPr id="3" name="Content Placeholder 2"/>
          <p:cNvSpPr>
            <a:spLocks noGrp="1"/>
          </p:cNvSpPr>
          <p:nvPr>
            <p:ph idx="1"/>
          </p:nvPr>
        </p:nvSpPr>
        <p:spPr/>
        <p:txBody>
          <a:bodyPr/>
          <a:lstStyle/>
          <a:p>
            <a:r>
              <a:rPr lang="en-US" dirty="0" smtClean="0"/>
              <a:t>P. 104-107</a:t>
            </a:r>
          </a:p>
          <a:p>
            <a:r>
              <a:rPr lang="en-US" dirty="0" smtClean="0"/>
              <a:t>#22-29,32,33,37,39-44,49,50,66,69,78,81,83</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329180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7543800" cy="2599509"/>
          </a:xfrm>
        </p:spPr>
        <p:txBody>
          <a:bodyPr>
            <a:normAutofit/>
          </a:bodyPr>
          <a:lstStyle/>
          <a:p>
            <a:pPr eaLnBrk="1" fontAlgn="auto" hangingPunct="1">
              <a:spcAft>
                <a:spcPts val="0"/>
              </a:spcAft>
              <a:defRPr/>
            </a:pPr>
            <a:r>
              <a:rPr lang="en-US" dirty="0" smtClean="0">
                <a:solidFill>
                  <a:schemeClr val="bg2">
                    <a:lumMod val="10000"/>
                  </a:schemeClr>
                </a:solidFill>
              </a:rPr>
              <a:t/>
            </a:r>
            <a:br>
              <a:rPr lang="en-US" dirty="0" smtClean="0">
                <a:solidFill>
                  <a:schemeClr val="bg2">
                    <a:lumMod val="10000"/>
                  </a:schemeClr>
                </a:solidFill>
              </a:rPr>
            </a:br>
            <a:r>
              <a:rPr lang="en-US" dirty="0" smtClean="0">
                <a:solidFill>
                  <a:schemeClr val="bg2">
                    <a:lumMod val="10000"/>
                  </a:schemeClr>
                </a:solidFill>
              </a:rPr>
              <a:t>A 6025 kg truck has a velocity of 35 m/s south.  What is the momentum of the truck?</a:t>
            </a:r>
            <a:endParaRPr lang="en-US" dirty="0">
              <a:solidFill>
                <a:schemeClr val="bg2">
                  <a:lumMod val="10000"/>
                </a:schemeClr>
              </a:solidFill>
            </a:endParaRPr>
          </a:p>
        </p:txBody>
      </p:sp>
      <p:sp>
        <p:nvSpPr>
          <p:cNvPr id="3" name="Content Placeholder 2"/>
          <p:cNvSpPr>
            <a:spLocks noGrp="1"/>
          </p:cNvSpPr>
          <p:nvPr>
            <p:ph sz="quarter" idx="1"/>
          </p:nvPr>
        </p:nvSpPr>
        <p:spPr>
          <a:xfrm>
            <a:off x="457200" y="1600200"/>
            <a:ext cx="7467600" cy="4873625"/>
          </a:xfrm>
        </p:spPr>
        <p:txBody>
          <a:bodyPr/>
          <a:lstStyle/>
          <a:p>
            <a:pPr eaLnBrk="1" hangingPunct="1"/>
            <a:endParaRPr lang="en-US" altLang="en-US" b="1" dirty="0" smtClean="0"/>
          </a:p>
          <a:p>
            <a:pPr eaLnBrk="1" hangingPunct="1"/>
            <a:endParaRPr lang="en-US" altLang="en-US" b="1" dirty="0"/>
          </a:p>
          <a:p>
            <a:pPr eaLnBrk="1" hangingPunct="1"/>
            <a:r>
              <a:rPr lang="en-US" altLang="en-US" b="1" dirty="0" smtClean="0"/>
              <a:t>Momentum = mv</a:t>
            </a:r>
          </a:p>
          <a:p>
            <a:pPr eaLnBrk="1" hangingPunct="1"/>
            <a:r>
              <a:rPr lang="en-US" altLang="en-US" dirty="0" err="1" smtClean="0"/>
              <a:t>Monemtum</a:t>
            </a:r>
            <a:r>
              <a:rPr lang="en-US" altLang="en-US" dirty="0" smtClean="0"/>
              <a:t>= (6025 kg) (35 m/s south)</a:t>
            </a:r>
          </a:p>
          <a:p>
            <a:pPr eaLnBrk="1" hangingPunct="1"/>
            <a:r>
              <a:rPr lang="en-US" altLang="en-US" dirty="0" smtClean="0"/>
              <a:t>= 2.11 x 10 </a:t>
            </a:r>
            <a:r>
              <a:rPr lang="en-US" altLang="en-US" baseline="30000" dirty="0" smtClean="0"/>
              <a:t>5</a:t>
            </a:r>
            <a:r>
              <a:rPr lang="en-US" altLang="en-US" dirty="0" smtClean="0"/>
              <a:t> kg· m/s south</a:t>
            </a:r>
          </a:p>
        </p:txBody>
      </p:sp>
    </p:spTree>
    <p:extLst>
      <p:ext uri="{BB962C8B-B14F-4D97-AF65-F5344CB8AC3E}">
        <p14:creationId xmlns:p14="http://schemas.microsoft.com/office/powerpoint/2010/main" val="4178030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smtClean="0"/>
              <a:t>Momentum</a:t>
            </a:r>
            <a:br>
              <a:rPr lang="en-US" dirty="0" smtClean="0"/>
            </a:br>
            <a:r>
              <a:rPr lang="en-US" dirty="0" smtClean="0"/>
              <a:t>CHECK YOUR NEIGHBOR</a:t>
            </a:r>
            <a:endParaRPr lang="en-US" dirty="0"/>
          </a:p>
        </p:txBody>
      </p:sp>
      <p:sp>
        <p:nvSpPr>
          <p:cNvPr id="452611" name="Rectangle 3"/>
          <p:cNvSpPr>
            <a:spLocks noGrp="1" noChangeArrowheads="1"/>
          </p:cNvSpPr>
          <p:nvPr>
            <p:ph idx="1"/>
          </p:nvPr>
        </p:nvSpPr>
        <p:spPr/>
        <p:txBody>
          <a:bodyPr/>
          <a:lstStyle/>
          <a:p>
            <a:pPr marL="0" indent="0">
              <a:buNone/>
            </a:pPr>
            <a:r>
              <a:rPr lang="en-US" dirty="0" smtClean="0"/>
              <a:t>A moving object has</a:t>
            </a:r>
            <a:br>
              <a:rPr lang="en-US" dirty="0" smtClean="0"/>
            </a:br>
            <a:endParaRPr lang="en-US" dirty="0" smtClean="0"/>
          </a:p>
          <a:p>
            <a:pPr marL="514350" indent="-514350">
              <a:buFont typeface="+mj-lt"/>
              <a:buAutoNum type="alphaUcPeriod"/>
            </a:pPr>
            <a:r>
              <a:rPr lang="en-US" dirty="0" smtClean="0"/>
              <a:t>momentum.</a:t>
            </a:r>
          </a:p>
          <a:p>
            <a:pPr marL="514350" indent="-514350">
              <a:buFont typeface="+mj-lt"/>
              <a:buAutoNum type="alphaUcPeriod"/>
            </a:pPr>
            <a:r>
              <a:rPr lang="en-US" dirty="0" smtClean="0"/>
              <a:t>energy. </a:t>
            </a:r>
          </a:p>
          <a:p>
            <a:pPr marL="514350" indent="-514350">
              <a:buFont typeface="+mj-lt"/>
              <a:buAutoNum type="alphaUcPeriod"/>
            </a:pPr>
            <a:r>
              <a:rPr lang="en-US" dirty="0" smtClean="0"/>
              <a:t>speed.</a:t>
            </a:r>
          </a:p>
          <a:p>
            <a:pPr marL="514350" indent="-514350">
              <a:buFont typeface="+mj-lt"/>
              <a:buAutoNum type="alphaUcPeriod"/>
            </a:pPr>
            <a:r>
              <a:rPr lang="en-US" dirty="0" smtClean="0"/>
              <a:t>All of the above.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91687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0" y="614908"/>
            <a:ext cx="9144000" cy="1077218"/>
          </a:xfrm>
        </p:spPr>
        <p:txBody>
          <a:bodyPr/>
          <a:lstStyle/>
          <a:p>
            <a:r>
              <a:rPr lang="en-US" dirty="0" smtClean="0"/>
              <a:t>Momentum</a:t>
            </a:r>
            <a:br>
              <a:rPr lang="en-US" dirty="0" smtClean="0"/>
            </a:br>
            <a:r>
              <a:rPr lang="en-US" dirty="0" smtClean="0"/>
              <a:t>CHECK </a:t>
            </a:r>
            <a:r>
              <a:rPr lang="en-US" dirty="0"/>
              <a:t>YOUR ANSWER</a:t>
            </a:r>
          </a:p>
        </p:txBody>
      </p:sp>
      <p:sp>
        <p:nvSpPr>
          <p:cNvPr id="452611" name="Rectangle 3"/>
          <p:cNvSpPr>
            <a:spLocks noGrp="1" noChangeArrowheads="1"/>
          </p:cNvSpPr>
          <p:nvPr>
            <p:ph idx="1"/>
          </p:nvPr>
        </p:nvSpPr>
        <p:spPr/>
        <p:txBody>
          <a:bodyPr/>
          <a:lstStyle/>
          <a:p>
            <a:pPr marL="0" indent="0">
              <a:buNone/>
            </a:pPr>
            <a:r>
              <a:rPr lang="en-US" dirty="0" smtClean="0"/>
              <a:t>A moving object has</a:t>
            </a:r>
            <a:br>
              <a:rPr lang="en-US" dirty="0" smtClean="0"/>
            </a:br>
            <a:endParaRPr lang="en-US" dirty="0" smtClean="0"/>
          </a:p>
          <a:p>
            <a:pPr marL="514350" indent="-514350">
              <a:buFont typeface="+mj-lt"/>
              <a:buAutoNum type="alphaUcPeriod"/>
            </a:pPr>
            <a:r>
              <a:rPr lang="en-US" dirty="0" smtClean="0"/>
              <a:t>momentum.</a:t>
            </a:r>
          </a:p>
          <a:p>
            <a:pPr marL="514350" indent="-514350">
              <a:buFont typeface="+mj-lt"/>
              <a:buAutoNum type="alphaUcPeriod"/>
            </a:pPr>
            <a:r>
              <a:rPr lang="en-US" dirty="0" smtClean="0"/>
              <a:t>energy. </a:t>
            </a:r>
          </a:p>
          <a:p>
            <a:pPr marL="514350" indent="-514350">
              <a:buFont typeface="+mj-lt"/>
              <a:buAutoNum type="alphaUcPeriod"/>
            </a:pPr>
            <a:r>
              <a:rPr lang="en-US" dirty="0" smtClean="0"/>
              <a:t>speed.</a:t>
            </a:r>
          </a:p>
          <a:p>
            <a:pPr marL="514350" indent="-514350">
              <a:buFont typeface="+mj-lt"/>
              <a:buAutoNum type="alphaUcPeriod"/>
            </a:pPr>
            <a:r>
              <a:rPr lang="en-US" b="1" dirty="0" smtClean="0"/>
              <a:t>All of the above.</a:t>
            </a:r>
            <a:br>
              <a:rPr lang="en-US" b="1" dirty="0" smtClean="0"/>
            </a:br>
            <a:endParaRPr lang="en-US" b="1" dirty="0" smtClean="0"/>
          </a:p>
          <a:p>
            <a:pPr marL="0" indent="0">
              <a:buNone/>
            </a:pPr>
            <a:r>
              <a:rPr lang="en-US" sz="2400" b="1" dirty="0" smtClean="0"/>
              <a:t>Comment:</a:t>
            </a:r>
          </a:p>
          <a:p>
            <a:pPr marL="0" indent="0">
              <a:buNone/>
            </a:pPr>
            <a:r>
              <a:rPr lang="en-US" sz="2400" dirty="0" smtClean="0"/>
              <a:t>We will see in the next chapter that energy in motion is called kinetic energy.</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57238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0" y="614908"/>
            <a:ext cx="9144000" cy="1077218"/>
          </a:xfrm>
        </p:spPr>
        <p:txBody>
          <a:bodyPr/>
          <a:lstStyle/>
          <a:p>
            <a:r>
              <a:rPr lang="en-US" dirty="0" smtClean="0"/>
              <a:t>Momentum</a:t>
            </a:r>
            <a:br>
              <a:rPr lang="en-US" dirty="0" smtClean="0"/>
            </a:br>
            <a:r>
              <a:rPr lang="en-US" dirty="0" smtClean="0"/>
              <a:t>CHECK </a:t>
            </a:r>
            <a:r>
              <a:rPr lang="en-US" dirty="0"/>
              <a:t>YOUR NEIGHBOR</a:t>
            </a:r>
          </a:p>
        </p:txBody>
      </p:sp>
      <p:sp>
        <p:nvSpPr>
          <p:cNvPr id="456707" name="Rectangle 3"/>
          <p:cNvSpPr>
            <a:spLocks noGrp="1" noChangeArrowheads="1"/>
          </p:cNvSpPr>
          <p:nvPr>
            <p:ph idx="1"/>
          </p:nvPr>
        </p:nvSpPr>
        <p:spPr/>
        <p:txBody>
          <a:bodyPr/>
          <a:lstStyle/>
          <a:p>
            <a:pPr marL="0" indent="0">
              <a:buNone/>
            </a:pPr>
            <a:r>
              <a:rPr lang="en-US" dirty="0" smtClean="0"/>
              <a:t>When the speed of an object is doubled, its momentum</a:t>
            </a:r>
          </a:p>
          <a:p>
            <a:pPr marL="0" indent="0">
              <a:buNone/>
            </a:pPr>
            <a:endParaRPr lang="en-US" dirty="0" smtClean="0"/>
          </a:p>
          <a:p>
            <a:pPr marL="514350" indent="-514350">
              <a:buFont typeface="+mj-lt"/>
              <a:buAutoNum type="alphaUcPeriod"/>
            </a:pPr>
            <a:r>
              <a:rPr lang="en-US" dirty="0" smtClean="0"/>
              <a:t>remains unchanged in accord with the conservation of momentum.</a:t>
            </a:r>
          </a:p>
          <a:p>
            <a:pPr marL="514350" indent="-514350">
              <a:buFont typeface="+mj-lt"/>
              <a:buAutoNum type="alphaUcPeriod"/>
            </a:pPr>
            <a:r>
              <a:rPr lang="en-US" dirty="0" smtClean="0"/>
              <a:t>doubles. </a:t>
            </a:r>
          </a:p>
          <a:p>
            <a:pPr marL="514350" indent="-514350">
              <a:buFont typeface="+mj-lt"/>
              <a:buAutoNum type="alphaUcPeriod"/>
            </a:pPr>
            <a:r>
              <a:rPr lang="en-US" dirty="0" smtClean="0"/>
              <a:t>quadruples. </a:t>
            </a:r>
          </a:p>
          <a:p>
            <a:pPr marL="514350" indent="-514350">
              <a:buFont typeface="+mj-lt"/>
              <a:buAutoNum type="alphaUcPeriod"/>
            </a:pPr>
            <a:r>
              <a:rPr lang="en-US" dirty="0" smtClean="0"/>
              <a:t>decreases.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75097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0" y="614908"/>
            <a:ext cx="9144000" cy="1077218"/>
          </a:xfrm>
        </p:spPr>
        <p:txBody>
          <a:bodyPr/>
          <a:lstStyle/>
          <a:p>
            <a:r>
              <a:rPr lang="en-US" dirty="0" smtClean="0"/>
              <a:t>Momentum</a:t>
            </a:r>
            <a:br>
              <a:rPr lang="en-US" dirty="0" smtClean="0"/>
            </a:br>
            <a:r>
              <a:rPr lang="en-US" dirty="0" smtClean="0"/>
              <a:t>CHECK YOUR ANSWER</a:t>
            </a:r>
            <a:endParaRPr lang="en-US" dirty="0"/>
          </a:p>
        </p:txBody>
      </p:sp>
      <p:sp>
        <p:nvSpPr>
          <p:cNvPr id="456707" name="Rectangle 3"/>
          <p:cNvSpPr>
            <a:spLocks noGrp="1" noChangeArrowheads="1"/>
          </p:cNvSpPr>
          <p:nvPr>
            <p:ph idx="1"/>
          </p:nvPr>
        </p:nvSpPr>
        <p:spPr/>
        <p:txBody>
          <a:bodyPr/>
          <a:lstStyle/>
          <a:p>
            <a:pPr marL="0" indent="0">
              <a:buNone/>
            </a:pPr>
            <a:r>
              <a:rPr lang="en-US" dirty="0" smtClean="0"/>
              <a:t>When the speed of an object is doubled, its momentum</a:t>
            </a:r>
          </a:p>
          <a:p>
            <a:pPr marL="0" indent="0">
              <a:buNone/>
            </a:pPr>
            <a:endParaRPr lang="en-US" dirty="0" smtClean="0"/>
          </a:p>
          <a:p>
            <a:pPr marL="514350" indent="-514350">
              <a:buFont typeface="+mj-lt"/>
              <a:buAutoNum type="alphaUcPeriod"/>
            </a:pPr>
            <a:r>
              <a:rPr lang="en-US" dirty="0" smtClean="0"/>
              <a:t>remains unchanged in accord with the conservation of momentum.</a:t>
            </a:r>
          </a:p>
          <a:p>
            <a:pPr marL="514350" indent="-514350">
              <a:buFont typeface="+mj-lt"/>
              <a:buAutoNum type="alphaUcPeriod"/>
            </a:pPr>
            <a:r>
              <a:rPr lang="en-US" b="1" dirty="0" smtClean="0"/>
              <a:t>doubles.</a:t>
            </a:r>
          </a:p>
          <a:p>
            <a:pPr marL="514350" indent="-514350">
              <a:buFont typeface="+mj-lt"/>
              <a:buAutoNum type="alphaUcPeriod"/>
            </a:pPr>
            <a:r>
              <a:rPr lang="en-US" dirty="0" smtClean="0"/>
              <a:t>quadruples. </a:t>
            </a:r>
          </a:p>
          <a:p>
            <a:pPr marL="514350" indent="-514350">
              <a:buFont typeface="+mj-lt"/>
              <a:buAutoNum type="alphaUcPeriod"/>
            </a:pPr>
            <a:r>
              <a:rPr lang="en-US" dirty="0" smtClean="0"/>
              <a:t>decreases.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0644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1885</TotalTime>
  <Words>2294</Words>
  <Application>Microsoft Office PowerPoint</Application>
  <PresentationFormat>On-screen Show (4:3)</PresentationFormat>
  <Paragraphs>313</Paragraphs>
  <Slides>45</Slides>
  <Notes>36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HA5Lect_template</vt:lpstr>
      <vt:lpstr>Chapter 6: Momentum</vt:lpstr>
      <vt:lpstr>This lecture will help you understand:</vt:lpstr>
      <vt:lpstr>Momentum</vt:lpstr>
      <vt:lpstr>Momentum</vt:lpstr>
      <vt:lpstr> A 6025 kg truck has a velocity of 35 m/s south.  What is the momentum of the truck?</vt:lpstr>
      <vt:lpstr>Momentum CHECK YOUR NEIGHBOR</vt:lpstr>
      <vt:lpstr>Momentum CHECK YOUR ANSWER</vt:lpstr>
      <vt:lpstr>Momentum CHECK YOUR NEIGHBOR</vt:lpstr>
      <vt:lpstr>Momentum CHECK YOUR ANSWER</vt:lpstr>
      <vt:lpstr>Impulse</vt:lpstr>
      <vt:lpstr>PowerPoint Presentation</vt:lpstr>
      <vt:lpstr>Impulse Changes Momentum</vt:lpstr>
      <vt:lpstr> A 2000 kg truck moving eastward with a velocity of 14 m/s collides with a guard rail and is brought to rest in 0.20 s.  Find the magnitude of the force exerted on the truck during the collision.</vt:lpstr>
      <vt:lpstr>Impulse Changes Momentum CHECK YOUR NEIGHBOR</vt:lpstr>
      <vt:lpstr>Impulse Changes Momentum CHECK YOUR ANSWER</vt:lpstr>
      <vt:lpstr>Impulse Changes Momentum</vt:lpstr>
      <vt:lpstr>Impulse Changes Momentum</vt:lpstr>
      <vt:lpstr>Impulse Changes Momentum</vt:lpstr>
      <vt:lpstr>Impulse Changes Momentum</vt:lpstr>
      <vt:lpstr>Impulse Changes Momentum</vt:lpstr>
      <vt:lpstr>Impulse Changes Momentum</vt:lpstr>
      <vt:lpstr>Impulse Changes Momentum CHECK YOUR NEIGHBOR</vt:lpstr>
      <vt:lpstr>Impulse Changes Momentum CHECK YOUR ANSWER</vt:lpstr>
      <vt:lpstr>Impulse Changes Momentum CHECK YOUR NEIGHBOR</vt:lpstr>
      <vt:lpstr>Impulse Changes Momentum CHECK YOUR ANSWER</vt:lpstr>
      <vt:lpstr>Impulse Changes Momentum CHECK YOUR NEIGHBOR</vt:lpstr>
      <vt:lpstr>Impulse Changes Momentum CHECK YOUR ANSWER</vt:lpstr>
      <vt:lpstr>PowerPoint Presentation</vt:lpstr>
      <vt:lpstr>Bouncing</vt:lpstr>
      <vt:lpstr>Bouncing</vt:lpstr>
      <vt:lpstr>PowerPoint Presentation</vt:lpstr>
      <vt:lpstr>Conservation of Momentum</vt:lpstr>
      <vt:lpstr>Conservation of Momentum</vt:lpstr>
      <vt:lpstr>Conservation of Momentum</vt:lpstr>
      <vt:lpstr>Collisions</vt:lpstr>
      <vt:lpstr>Collisions</vt:lpstr>
      <vt:lpstr>Collisions-Elastic</vt:lpstr>
      <vt:lpstr>A 65 kg person, initially at rest on a stationary 30. kg wheeled cart, steps off of the cart onto the floor.  If the person moves off of the cart with a velocity of 2.5 m/s to the left, what is the final velocity of the cart?</vt:lpstr>
      <vt:lpstr>Collisions</vt:lpstr>
      <vt:lpstr>A 1850 kg car stopped at a traffic light is struck from the rear by a compact car with a mass of 975 kg.  The two cars become entangled as a result of the collision. If the compact car was moving at a velocity of 22.0 m/s north before the collision, what is the velocity of the entangled mass after the collision?</vt:lpstr>
      <vt:lpstr>Collisions CHECK YOUR NEIGHBOR</vt:lpstr>
      <vt:lpstr>Collisions CHECK YOUR ANSWER</vt:lpstr>
      <vt:lpstr>More Complicated Collisions</vt:lpstr>
      <vt:lpstr>More Complicated Collisions</vt:lpstr>
      <vt:lpstr>Chapter 6 homework</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Test Stiudent2</cp:lastModifiedBy>
  <cp:revision>147</cp:revision>
  <cp:lastPrinted>2014-04-10T14:52:11Z</cp:lastPrinted>
  <dcterms:created xsi:type="dcterms:W3CDTF">2007-09-26T05:29:17Z</dcterms:created>
  <dcterms:modified xsi:type="dcterms:W3CDTF">2019-10-09T13:35:23Z</dcterms:modified>
</cp:coreProperties>
</file>