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9"/>
  </p:notesMasterIdLst>
  <p:handoutMasterIdLst>
    <p:handoutMasterId r:id="rId100"/>
  </p:handoutMasterIdLst>
  <p:sldIdLst>
    <p:sldId id="256" r:id="rId2"/>
    <p:sldId id="386" r:id="rId3"/>
    <p:sldId id="257" r:id="rId4"/>
    <p:sldId id="323" r:id="rId5"/>
    <p:sldId id="277" r:id="rId6"/>
    <p:sldId id="322" r:id="rId7"/>
    <p:sldId id="293" r:id="rId8"/>
    <p:sldId id="261" r:id="rId9"/>
    <p:sldId id="289" r:id="rId10"/>
    <p:sldId id="258" r:id="rId11"/>
    <p:sldId id="259" r:id="rId12"/>
    <p:sldId id="294" r:id="rId13"/>
    <p:sldId id="262" r:id="rId14"/>
    <p:sldId id="295" r:id="rId15"/>
    <p:sldId id="272" r:id="rId16"/>
    <p:sldId id="283" r:id="rId17"/>
    <p:sldId id="268" r:id="rId18"/>
    <p:sldId id="284" r:id="rId19"/>
    <p:sldId id="270" r:id="rId20"/>
    <p:sldId id="333" r:id="rId21"/>
    <p:sldId id="335" r:id="rId22"/>
    <p:sldId id="334" r:id="rId23"/>
    <p:sldId id="336" r:id="rId24"/>
    <p:sldId id="338" r:id="rId25"/>
    <p:sldId id="339" r:id="rId26"/>
    <p:sldId id="344" r:id="rId27"/>
    <p:sldId id="340" r:id="rId28"/>
    <p:sldId id="345" r:id="rId29"/>
    <p:sldId id="341" r:id="rId30"/>
    <p:sldId id="346" r:id="rId31"/>
    <p:sldId id="342" r:id="rId32"/>
    <p:sldId id="347" r:id="rId33"/>
    <p:sldId id="343" r:id="rId34"/>
    <p:sldId id="348" r:id="rId35"/>
    <p:sldId id="337" r:id="rId36"/>
    <p:sldId id="365" r:id="rId37"/>
    <p:sldId id="366" r:id="rId38"/>
    <p:sldId id="367" r:id="rId39"/>
    <p:sldId id="369" r:id="rId40"/>
    <p:sldId id="370" r:id="rId41"/>
    <p:sldId id="349" r:id="rId42"/>
    <p:sldId id="350" r:id="rId43"/>
    <p:sldId id="351" r:id="rId44"/>
    <p:sldId id="352" r:id="rId45"/>
    <p:sldId id="353" r:id="rId46"/>
    <p:sldId id="354" r:id="rId47"/>
    <p:sldId id="357" r:id="rId48"/>
    <p:sldId id="355" r:id="rId49"/>
    <p:sldId id="356" r:id="rId50"/>
    <p:sldId id="358" r:id="rId51"/>
    <p:sldId id="371" r:id="rId52"/>
    <p:sldId id="385" r:id="rId53"/>
    <p:sldId id="384" r:id="rId54"/>
    <p:sldId id="325" r:id="rId55"/>
    <p:sldId id="387" r:id="rId56"/>
    <p:sldId id="300" r:id="rId57"/>
    <p:sldId id="298" r:id="rId58"/>
    <p:sldId id="304" r:id="rId59"/>
    <p:sldId id="285" r:id="rId60"/>
    <p:sldId id="374" r:id="rId61"/>
    <p:sldId id="373" r:id="rId62"/>
    <p:sldId id="326" r:id="rId63"/>
    <p:sldId id="279" r:id="rId64"/>
    <p:sldId id="376" r:id="rId65"/>
    <p:sldId id="377" r:id="rId66"/>
    <p:sldId id="378" r:id="rId67"/>
    <p:sldId id="379" r:id="rId68"/>
    <p:sldId id="380" r:id="rId69"/>
    <p:sldId id="381" r:id="rId70"/>
    <p:sldId id="383" r:id="rId71"/>
    <p:sldId id="392" r:id="rId72"/>
    <p:sldId id="32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7" r:id="rId81"/>
    <p:sldId id="312" r:id="rId82"/>
    <p:sldId id="388" r:id="rId83"/>
    <p:sldId id="313" r:id="rId84"/>
    <p:sldId id="314" r:id="rId85"/>
    <p:sldId id="315" r:id="rId86"/>
    <p:sldId id="316" r:id="rId87"/>
    <p:sldId id="390" r:id="rId88"/>
    <p:sldId id="321" r:id="rId89"/>
    <p:sldId id="318" r:id="rId90"/>
    <p:sldId id="319" r:id="rId91"/>
    <p:sldId id="320" r:id="rId92"/>
    <p:sldId id="330" r:id="rId93"/>
    <p:sldId id="327" r:id="rId94"/>
    <p:sldId id="331" r:id="rId95"/>
    <p:sldId id="328" r:id="rId96"/>
    <p:sldId id="329" r:id="rId97"/>
    <p:sldId id="391" r:id="rId98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32"/>
    </p:cViewPr>
  </p:sorterViewPr>
  <p:notesViewPr>
    <p:cSldViewPr>
      <p:cViewPr varScale="1">
        <p:scale>
          <a:sx n="59" d="100"/>
          <a:sy n="59" d="100"/>
        </p:scale>
        <p:origin x="-2532" y="-96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56A0736B-B229-43D3-ABC1-F39E19EFBF7D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EB4EC8E1-308B-4DCB-BB35-B5746A1FA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4D01F8CB-115D-405D-8BF3-0902316678DE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0950"/>
            <a:ext cx="5614668" cy="4187349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AB8947-74FF-4B0D-AAE4-44D67A44B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899" indent="-291499">
              <a:defRPr>
                <a:solidFill>
                  <a:schemeClr val="tx1"/>
                </a:solidFill>
                <a:latin typeface="Arial" charset="0"/>
              </a:defRPr>
            </a:lvl2pPr>
            <a:lvl3pPr marL="1165998" indent="-233199">
              <a:defRPr>
                <a:solidFill>
                  <a:schemeClr val="tx1"/>
                </a:solidFill>
                <a:latin typeface="Arial" charset="0"/>
              </a:defRPr>
            </a:lvl3pPr>
            <a:lvl4pPr marL="1632398" indent="-233199">
              <a:defRPr>
                <a:solidFill>
                  <a:schemeClr val="tx1"/>
                </a:solidFill>
                <a:latin typeface="Arial" charset="0"/>
              </a:defRPr>
            </a:lvl4pPr>
            <a:lvl5pPr marL="2098797" indent="-233199">
              <a:defRPr>
                <a:solidFill>
                  <a:schemeClr val="tx1"/>
                </a:solidFill>
                <a:latin typeface="Arial" charset="0"/>
              </a:defRPr>
            </a:lvl5pPr>
            <a:lvl6pPr marL="2565196" indent="-233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1595" indent="-233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7995" indent="-233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4394" indent="-233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B0330E-6807-4F86-99D1-00F5E3A37F57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B5FE7-38B8-4271-8DD8-63D4F3F6AD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8139-9E46-4BDC-B400-74AD09B1E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8C71-CBB4-45BF-A570-65AE52FD5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9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DA5873-E990-448E-8E8D-AE0A15952E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49AA36-2ED2-4B9C-A039-4C0FB9AE7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2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5DF6A2-54C3-4986-A3B8-56E36CD445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3E4D2-92C8-4E66-9D60-61961358BB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ECC-F214-4E2E-9A55-A1D1CBC10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5F35C-D2D5-40BA-BFF7-A8518E9B5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0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DED9-D971-4DCA-ACBE-0BBC1B6CE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95A5-51B9-49A5-9D1C-94FC9CCD97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7832-83BC-4821-83FE-0187081E7B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175-E3E2-43F5-91D2-D75858154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53D7A-A12A-474C-A807-3AA02314F1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94E8-E256-4E25-AFAD-E00C63ED8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7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ysicsclassroom.com/Physics-Interactives/1-D-Kinematics/Name-That-Motion/Name-That-Motion-Interactive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638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Chapter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0" y="5257800"/>
            <a:ext cx="9144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Motion in One Dimension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9637" name="Picture 5" descr="C:\Users\farmera\AppData\Local\Microsoft\Windows\Temporary Internet Files\Content.IE5\VH36F0C7\450455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07" y="2741704"/>
            <a:ext cx="1605522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Coordinate system used to describe motion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N</a:t>
            </a:r>
            <a:r>
              <a:rPr lang="en-US" sz="2800" dirty="0" smtClean="0"/>
              <a:t>eed </a:t>
            </a:r>
            <a:r>
              <a:rPr lang="en-US" sz="2800" dirty="0"/>
              <a:t>a starting point, or a reference point that we can describe against</a:t>
            </a:r>
          </a:p>
          <a:p>
            <a:r>
              <a:rPr lang="en-US" sz="2800" dirty="0"/>
              <a:t>Reference point is zero </a:t>
            </a:r>
            <a:r>
              <a:rPr lang="en-US" sz="2800" dirty="0" smtClean="0"/>
              <a:t>point</a:t>
            </a:r>
          </a:p>
          <a:p>
            <a:r>
              <a:rPr lang="en-US" sz="2800" dirty="0" smtClean="0"/>
              <a:t>What should be used as reference points??</a:t>
            </a:r>
          </a:p>
          <a:p>
            <a:endParaRPr lang="en-US" sz="2800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05333" y="4279994"/>
            <a:ext cx="6733334" cy="1504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229600" cy="1219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System can be on x or y axis (has negative and positive values)</a:t>
            </a:r>
          </a:p>
          <a:p>
            <a:pPr>
              <a:buNone/>
            </a:pPr>
            <a:r>
              <a:rPr lang="en-US" u="sng" dirty="0" smtClean="0"/>
              <a:t>Position</a:t>
            </a:r>
            <a:r>
              <a:rPr lang="en-US" dirty="0" smtClean="0"/>
              <a:t> -the </a:t>
            </a:r>
            <a:r>
              <a:rPr lang="en-US" dirty="0"/>
              <a:t>final separation between the object and the reference </a:t>
            </a:r>
            <a:r>
              <a:rPr lang="en-US" dirty="0" smtClean="0"/>
              <a:t>point</a:t>
            </a:r>
          </a:p>
          <a:p>
            <a:r>
              <a:rPr lang="en-US" dirty="0" smtClean="0"/>
              <a:t>Direction is also needed for position</a:t>
            </a:r>
          </a:p>
          <a:p>
            <a:r>
              <a:rPr lang="en-US" dirty="0" smtClean="0"/>
              <a:t>If the direction is right, east (+); and if left, west (-)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05333" y="4279994"/>
            <a:ext cx="6733334" cy="1504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6767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Measure how fast something moves from one point to another</a:t>
            </a:r>
          </a:p>
          <a:p>
            <a:r>
              <a:rPr lang="en-US" dirty="0" smtClean="0"/>
              <a:t>SI unit is meters per second m/s</a:t>
            </a:r>
          </a:p>
          <a:p>
            <a:r>
              <a:rPr lang="en-US" dirty="0" smtClean="0"/>
              <a:t>Velocity has both magnitude and direction</a:t>
            </a:r>
          </a:p>
          <a:p>
            <a:r>
              <a:rPr lang="en-US" dirty="0" smtClean="0"/>
              <a:t>Velocity and speed are not the same thing</a:t>
            </a:r>
          </a:p>
          <a:p>
            <a:r>
              <a:rPr lang="en-US" b="1" dirty="0" smtClean="0"/>
              <a:t>Speed= distance / time</a:t>
            </a:r>
          </a:p>
          <a:p>
            <a:pPr lvl="1"/>
            <a:r>
              <a:rPr lang="en-US" dirty="0" smtClean="0"/>
              <a:t>Has only magnitude</a:t>
            </a:r>
            <a:endParaRPr lang="en-US" dirty="0"/>
          </a:p>
        </p:txBody>
      </p:sp>
      <p:pic>
        <p:nvPicPr>
          <p:cNvPr id="7" name="Picture 6" descr="U1L1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723" y="4267200"/>
            <a:ext cx="236575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the displacement of the cross-country team if they begin at the school, run 10 miles and finish back at the school?</a:t>
            </a:r>
          </a:p>
          <a:p>
            <a:pPr lvl="1"/>
            <a:r>
              <a:rPr lang="en-US" dirty="0" smtClean="0"/>
              <a:t>0 miles</a:t>
            </a:r>
          </a:p>
          <a:p>
            <a:r>
              <a:rPr lang="en-US" dirty="0" smtClean="0"/>
              <a:t>2. What is the distance and the displacement of the race car drivers in the Indy 500?</a:t>
            </a:r>
          </a:p>
          <a:p>
            <a:pPr lvl="1"/>
            <a:r>
              <a:rPr lang="en-US" dirty="0" smtClean="0"/>
              <a:t>Distance = 500 miles</a:t>
            </a:r>
          </a:p>
          <a:p>
            <a:pPr lvl="1"/>
            <a:r>
              <a:rPr lang="en-US" dirty="0" smtClean="0"/>
              <a:t>Displacement = 0 miles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Magnitude (size) of Velocity</a:t>
            </a:r>
          </a:p>
          <a:p>
            <a:r>
              <a:rPr lang="en-US" dirty="0"/>
              <a:t>How fast something moves</a:t>
            </a:r>
          </a:p>
          <a:p>
            <a:r>
              <a:rPr lang="en-US" dirty="0"/>
              <a:t>Always positive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Velocity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equal to the displacement divided by the time during which the displacement occurred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avg</a:t>
            </a:r>
            <a:r>
              <a:rPr lang="en-US" dirty="0" smtClean="0"/>
              <a:t>= </a:t>
            </a:r>
            <a:r>
              <a:rPr lang="en-US" u="sng" dirty="0" smtClean="0"/>
              <a:t>displacement</a:t>
            </a:r>
          </a:p>
          <a:p>
            <a:pPr>
              <a:buNone/>
            </a:pPr>
            <a:r>
              <a:rPr lang="en-US" dirty="0" smtClean="0"/>
              <a:t>              time interval</a:t>
            </a:r>
          </a:p>
          <a:p>
            <a:r>
              <a:rPr lang="en-US" dirty="0" smtClean="0"/>
              <a:t> </a:t>
            </a:r>
            <a:r>
              <a:rPr lang="en-US" dirty="0"/>
              <a:t>V= </a:t>
            </a:r>
            <a:r>
              <a:rPr lang="el-GR" u="sng" dirty="0" smtClean="0">
                <a:cs typeface="Arial" charset="0"/>
              </a:rPr>
              <a:t>Δ</a:t>
            </a:r>
            <a:r>
              <a:rPr lang="en-US" u="sng" dirty="0" smtClean="0"/>
              <a:t>x</a:t>
            </a:r>
            <a:r>
              <a:rPr lang="en-US" dirty="0" smtClean="0"/>
              <a:t>= </a:t>
            </a:r>
            <a:r>
              <a:rPr lang="en-US" u="sng" dirty="0" smtClean="0"/>
              <a:t>x</a:t>
            </a:r>
            <a:r>
              <a:rPr lang="en-US" u="sng" baseline="-25000" dirty="0" smtClean="0"/>
              <a:t>f</a:t>
            </a:r>
            <a:r>
              <a:rPr lang="en-US" u="sng" dirty="0" smtClean="0"/>
              <a:t>-x</a:t>
            </a:r>
            <a:r>
              <a:rPr lang="en-US" u="sng" baseline="-25000" dirty="0" smtClean="0"/>
              <a:t>i</a:t>
            </a:r>
            <a:endParaRPr lang="en-US" u="sng" baseline="-25000" dirty="0"/>
          </a:p>
          <a:p>
            <a:pPr>
              <a:buFont typeface="Wingdings" pitchFamily="2" charset="2"/>
              <a:buNone/>
            </a:pPr>
            <a:r>
              <a:rPr lang="en-US" dirty="0"/>
              <a:t>          </a:t>
            </a:r>
            <a:r>
              <a:rPr lang="el-GR" dirty="0">
                <a:cs typeface="Arial" charset="0"/>
              </a:rPr>
              <a:t>Δ</a:t>
            </a:r>
            <a:r>
              <a:rPr lang="en-US" dirty="0"/>
              <a:t>t     </a:t>
            </a:r>
            <a:r>
              <a:rPr lang="en-US" dirty="0" smtClean="0"/>
              <a:t>t</a:t>
            </a:r>
            <a:r>
              <a:rPr lang="en-US" baseline="-25000" dirty="0" smtClean="0"/>
              <a:t>f</a:t>
            </a:r>
            <a:r>
              <a:rPr lang="en-US" dirty="0" smtClean="0"/>
              <a:t>-t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Strategies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converting a velocity, convert one factor at a time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Called </a:t>
            </a:r>
            <a:r>
              <a:rPr lang="en-US" sz="2800" b="1" dirty="0">
                <a:solidFill>
                  <a:srgbClr val="FF0000"/>
                </a:solidFill>
              </a:rPr>
              <a:t>Factor Label Method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Ex.   Convert </a:t>
            </a:r>
            <a:r>
              <a:rPr lang="en-US" sz="2800" b="1" dirty="0" smtClean="0"/>
              <a:t>100. </a:t>
            </a:r>
            <a:r>
              <a:rPr lang="en-US" sz="2800" b="1" dirty="0"/>
              <a:t>km/h to m/s</a:t>
            </a:r>
          </a:p>
          <a:p>
            <a:pPr>
              <a:lnSpc>
                <a:spcPct val="90000"/>
              </a:lnSpc>
            </a:pPr>
            <a:r>
              <a:rPr lang="en-US" sz="2800" u="sng" dirty="0" smtClean="0"/>
              <a:t>100.km</a:t>
            </a:r>
            <a:r>
              <a:rPr lang="en-US" sz="2800" dirty="0" smtClean="0"/>
              <a:t> </a:t>
            </a:r>
            <a:r>
              <a:rPr lang="en-US" sz="2800" dirty="0"/>
              <a:t>x 	</a:t>
            </a:r>
            <a:r>
              <a:rPr lang="en-US" sz="2800" u="sng" dirty="0"/>
              <a:t>1000m</a:t>
            </a:r>
            <a:r>
              <a:rPr lang="en-US" sz="2800" dirty="0"/>
              <a:t> </a:t>
            </a:r>
            <a:r>
              <a:rPr lang="en-US" sz="2800" dirty="0" smtClean="0"/>
              <a:t>x </a:t>
            </a:r>
            <a:r>
              <a:rPr lang="en-US" sz="2800" u="sng" dirty="0" smtClean="0"/>
              <a:t>1h </a:t>
            </a:r>
            <a:r>
              <a:rPr lang="en-US" sz="2800" dirty="0"/>
              <a:t>= 27.8 </a:t>
            </a:r>
            <a:r>
              <a:rPr lang="en-US" sz="2800" dirty="0" smtClean="0"/>
              <a:t>m/s</a:t>
            </a:r>
            <a:endParaRPr lang="en-US" sz="2800" dirty="0"/>
          </a:p>
          <a:p>
            <a:pPr>
              <a:lnSpc>
                <a:spcPct val="90000"/>
              </a:lnSpc>
              <a:buNone/>
            </a:pPr>
            <a:r>
              <a:rPr lang="en-US" sz="2800" dirty="0"/>
              <a:t>	  </a:t>
            </a:r>
            <a:r>
              <a:rPr lang="en-US" sz="2800" dirty="0" smtClean="0"/>
              <a:t>1 </a:t>
            </a:r>
            <a:r>
              <a:rPr lang="en-US" sz="2800" dirty="0"/>
              <a:t>h          1 km </a:t>
            </a:r>
            <a:r>
              <a:rPr lang="en-US" sz="2800" dirty="0" smtClean="0"/>
              <a:t>   3600s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						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Constant velocity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average velocity is the same for all intervals, then the object moves at a </a:t>
            </a:r>
            <a:r>
              <a:rPr lang="en-US" b="1" dirty="0">
                <a:solidFill>
                  <a:srgbClr val="FF0000"/>
                </a:solidFill>
              </a:rPr>
              <a:t>constant velocity</a:t>
            </a:r>
            <a:endParaRPr lang="en-US" b="1" dirty="0"/>
          </a:p>
          <a:p>
            <a:r>
              <a:rPr lang="en-US" b="1" dirty="0"/>
              <a:t>Constant Velocity	V = </a:t>
            </a:r>
            <a:r>
              <a:rPr lang="en-US" b="1" dirty="0" smtClean="0"/>
              <a:t>x </a:t>
            </a:r>
            <a:r>
              <a:rPr lang="en-US" b="1" dirty="0"/>
              <a:t>/ 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92D050"/>
                </a:solidFill>
              </a:rPr>
              <a:t>Position Time Graphs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that shows how position depends on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 Independent variable is the X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ime</a:t>
            </a:r>
          </a:p>
          <a:p>
            <a:r>
              <a:rPr lang="en-US" dirty="0" smtClean="0"/>
              <a:t>Dependent variable on Y axis</a:t>
            </a:r>
          </a:p>
          <a:p>
            <a:pPr lvl="1"/>
            <a:r>
              <a:rPr lang="en-US" dirty="0" smtClean="0"/>
              <a:t>Position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 2-1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motion using displacement, time, velocity, and frame of reference</a:t>
            </a:r>
          </a:p>
          <a:p>
            <a:r>
              <a:rPr lang="en-US" dirty="0"/>
              <a:t>Calculate displacement</a:t>
            </a:r>
          </a:p>
          <a:p>
            <a:r>
              <a:rPr lang="en-US" dirty="0"/>
              <a:t>Construct and interpret position-time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Position vs time</a:t>
            </a:r>
          </a:p>
        </p:txBody>
      </p:sp>
      <p:graphicFrame>
        <p:nvGraphicFramePr>
          <p:cNvPr id="3114" name="Group 42"/>
          <p:cNvGraphicFramePr>
            <a:graphicFrameLocks noGrp="1"/>
          </p:cNvGraphicFramePr>
          <p:nvPr>
            <p:ph type="tbl" idx="1"/>
          </p:nvPr>
        </p:nvGraphicFramePr>
        <p:xfrm>
          <a:off x="1295400" y="1143000"/>
          <a:ext cx="6629400" cy="5029201"/>
        </p:xfrm>
        <a:graphic>
          <a:graphicData uri="http://schemas.openxmlformats.org/drawingml/2006/table">
            <a:tbl>
              <a:tblPr/>
              <a:tblGrid>
                <a:gridCol w="1325563"/>
                <a:gridCol w="1325562"/>
                <a:gridCol w="1327150"/>
                <a:gridCol w="1325563"/>
                <a:gridCol w="1325562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7" name="Text Box 45"/>
          <p:cNvSpPr txBox="1">
            <a:spLocks noChangeArrowheads="1"/>
          </p:cNvSpPr>
          <p:nvPr/>
        </p:nvSpPr>
        <p:spPr bwMode="auto">
          <a:xfrm rot="-5400000">
            <a:off x="-167481" y="4206081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2286000" y="6278563"/>
            <a:ext cx="289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>
            <a:off x="4038600" y="762000"/>
            <a:ext cx="2209800" cy="55626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 flipH="1">
            <a:off x="1219200" y="685800"/>
            <a:ext cx="1600200" cy="2514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7545E-6 L 0.00174 -0.44383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79612E-7 L 0.35 -0.00208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7" grpId="0"/>
      <p:bldP spid="3117" grpId="1"/>
      <p:bldP spid="3118" grpId="0"/>
      <p:bldP spid="3118" grpId="1"/>
      <p:bldP spid="3119" grpId="0" animBg="1"/>
      <p:bldP spid="3119" grpId="1" animBg="1"/>
      <p:bldP spid="3120" grpId="0" animBg="1"/>
      <p:bldP spid="31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AF0F6"/>
          </a:solidFill>
        </p:spPr>
        <p:txBody>
          <a:bodyPr/>
          <a:lstStyle/>
          <a:p>
            <a:r>
              <a:rPr lang="en-US" b="1"/>
              <a:t>Where was the object located </a:t>
            </a:r>
            <a:br>
              <a:rPr lang="en-US" b="1"/>
            </a:br>
            <a:r>
              <a:rPr lang="en-US" b="1"/>
              <a:t>at 2 seconds?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type="tbl" idx="1"/>
          </p:nvPr>
        </p:nvGraphicFramePr>
        <p:xfrm>
          <a:off x="1447800" y="1600200"/>
          <a:ext cx="5257800" cy="4419602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9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V="1">
            <a:off x="1371600" y="1600200"/>
            <a:ext cx="5334000" cy="4419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 flipV="1">
            <a:off x="3505200" y="4419600"/>
            <a:ext cx="0" cy="1600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 flipH="1">
            <a:off x="1219200" y="4267200"/>
            <a:ext cx="2286000" cy="76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4876800" y="3962400"/>
            <a:ext cx="4267200" cy="2041525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At 2 seconds the object is located 2 meters from the reference point</a:t>
            </a:r>
          </a:p>
        </p:txBody>
      </p:sp>
      <p:sp>
        <p:nvSpPr>
          <p:cNvPr id="7227" name="Rectangle 59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7233" name="Oval 65"/>
          <p:cNvSpPr>
            <a:spLocks noChangeArrowheads="1"/>
          </p:cNvSpPr>
          <p:nvPr/>
        </p:nvSpPr>
        <p:spPr bwMode="auto">
          <a:xfrm>
            <a:off x="3429000" y="4114800"/>
            <a:ext cx="152400" cy="228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 animBg="1"/>
      <p:bldP spid="7215" grpId="0" animBg="1"/>
      <p:bldP spid="7223" grpId="0" animBg="1"/>
      <p:bldP spid="7224" grpId="0" animBg="1"/>
      <p:bldP spid="7226" grpId="0" animBg="1"/>
      <p:bldP spid="72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68363"/>
          </a:xfrm>
          <a:solidFill>
            <a:srgbClr val="F4FEFE"/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Where is the object located </a:t>
            </a:r>
            <a:br>
              <a:rPr lang="en-US" sz="3600" b="1" dirty="0"/>
            </a:br>
            <a:r>
              <a:rPr lang="en-US" sz="3600" b="1" dirty="0"/>
              <a:t>at 15 seconds?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type="tbl" idx="1"/>
          </p:nvPr>
        </p:nvGraphicFramePr>
        <p:xfrm>
          <a:off x="1295400" y="914400"/>
          <a:ext cx="6553200" cy="5059364"/>
        </p:xfrm>
        <a:graphic>
          <a:graphicData uri="http://schemas.openxmlformats.org/drawingml/2006/table">
            <a:tbl>
              <a:tblPr/>
              <a:tblGrid>
                <a:gridCol w="1311275"/>
                <a:gridCol w="1309688"/>
                <a:gridCol w="1311275"/>
                <a:gridCol w="1309687"/>
                <a:gridCol w="1311275"/>
              </a:tblGrid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3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5000"/>
                  </a:schemeClr>
                </a:solidFill>
              </a:rPr>
              <a:t>1 m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609600" y="3810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2 m</a:t>
            </a: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24384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5 s</a:t>
            </a: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1816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2">
                    <a:lumMod val="25000"/>
                  </a:schemeClr>
                </a:solidFill>
              </a:rPr>
              <a:t>15 s</a:t>
            </a: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3810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10 s</a:t>
            </a: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65532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2">
                    <a:lumMod val="25000"/>
                  </a:schemeClr>
                </a:solidFill>
              </a:rPr>
              <a:t>20 s</a:t>
            </a: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8001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25 s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533400" y="2895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3 m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457200" y="1905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5000"/>
                  </a:schemeClr>
                </a:solidFill>
              </a:rPr>
              <a:t>4 m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457200" y="1066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5 m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>
            <a:off x="1295400" y="1905000"/>
            <a:ext cx="6553200" cy="1752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V="1">
            <a:off x="5181600" y="2971800"/>
            <a:ext cx="0" cy="3048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flipH="1">
            <a:off x="1219200" y="2971800"/>
            <a:ext cx="3962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943600" y="914400"/>
            <a:ext cx="3200400" cy="2554545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25000"/>
                  </a:schemeClr>
                </a:solidFill>
              </a:rPr>
              <a:t>At 15 seconds the object is located 3 meters from the reference point</a:t>
            </a: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2">
                    <a:lumMod val="25000"/>
                  </a:schemeClr>
                </a:solidFill>
              </a:rPr>
              <a:t>0 s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04800" y="5867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</a:rPr>
              <a:t>0 m</a:t>
            </a:r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 animBg="1"/>
      <p:bldP spid="8242" grpId="0" animBg="1"/>
      <p:bldP spid="8246" grpId="0" animBg="1"/>
      <p:bldP spid="8247" grpId="0" animBg="1"/>
      <p:bldP spid="8248" grpId="0" animBg="1"/>
      <p:bldP spid="82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FFF5EB"/>
          </a:solidFill>
        </p:spPr>
        <p:txBody>
          <a:bodyPr>
            <a:normAutofit fontScale="90000"/>
          </a:bodyPr>
          <a:lstStyle/>
          <a:p>
            <a:r>
              <a:rPr lang="en-US" sz="2800" b="1" dirty="0"/>
              <a:t>What </a:t>
            </a:r>
            <a:r>
              <a:rPr lang="en-US" sz="2800" b="1" dirty="0" smtClean="0"/>
              <a:t>would </a:t>
            </a:r>
            <a:r>
              <a:rPr lang="en-US" sz="2800" b="1" dirty="0"/>
              <a:t>a stopwatch read when the object is located 5 meters from the reference point?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idx="1"/>
          </p:nvPr>
        </p:nvGraphicFramePr>
        <p:xfrm>
          <a:off x="1295400" y="914400"/>
          <a:ext cx="6553200" cy="5105402"/>
        </p:xfrm>
        <a:graphic>
          <a:graphicData uri="http://schemas.openxmlformats.org/drawingml/2006/table">
            <a:tbl>
              <a:tblPr/>
              <a:tblGrid>
                <a:gridCol w="1311275"/>
                <a:gridCol w="1309688"/>
                <a:gridCol w="1311275"/>
                <a:gridCol w="1309687"/>
                <a:gridCol w="1311275"/>
              </a:tblGrid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85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609600" y="3810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24384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50292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3810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62484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75438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33400" y="2895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457200" y="1905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457200" y="1066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1295400" y="914400"/>
            <a:ext cx="3886200" cy="502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1371600" y="990600"/>
            <a:ext cx="38100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5181600" y="1066800"/>
            <a:ext cx="76200" cy="487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5943600" y="2590800"/>
            <a:ext cx="3200400" cy="2528888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It would read 3 seconds when the object was 5 meters from the reference point</a:t>
            </a: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6206" name="Oval 62"/>
          <p:cNvSpPr>
            <a:spLocks noChangeArrowheads="1"/>
          </p:cNvSpPr>
          <p:nvPr/>
        </p:nvSpPr>
        <p:spPr bwMode="auto">
          <a:xfrm>
            <a:off x="5029200" y="914400"/>
            <a:ext cx="228600" cy="228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 animBg="1"/>
      <p:bldP spid="6199" grpId="0" animBg="1"/>
      <p:bldP spid="6201" grpId="0" animBg="1"/>
      <p:bldP spid="6202" grpId="0" animBg="1"/>
      <p:bldP spid="6203" grpId="0" animBg="1"/>
      <p:bldP spid="62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endParaRPr lang="en-US" sz="2800" dirty="0"/>
          </a:p>
          <a:p>
            <a:endParaRPr lang="en-US" sz="3600" dirty="0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7818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Quiz yourself</a:t>
            </a:r>
          </a:p>
        </p:txBody>
      </p:sp>
    </p:spTree>
    <p:extLst>
      <p:ext uri="{BB962C8B-B14F-4D97-AF65-F5344CB8AC3E}">
        <p14:creationId xmlns:p14="http://schemas.microsoft.com/office/powerpoint/2010/main" val="28097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FF5EB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Where is the object located at 3 seconds?</a:t>
            </a:r>
          </a:p>
        </p:txBody>
      </p:sp>
      <p:graphicFrame>
        <p:nvGraphicFramePr>
          <p:cNvPr id="10298" name="Group 58"/>
          <p:cNvGraphicFramePr>
            <a:graphicFrameLocks noGrp="1"/>
          </p:cNvGraphicFramePr>
          <p:nvPr>
            <p:ph idx="1"/>
          </p:nvPr>
        </p:nvGraphicFramePr>
        <p:xfrm>
          <a:off x="1371600" y="685800"/>
          <a:ext cx="6705600" cy="5562601"/>
        </p:xfrm>
        <a:graphic>
          <a:graphicData uri="http://schemas.openxmlformats.org/drawingml/2006/table">
            <a:tbl>
              <a:tblPr/>
              <a:tblGrid>
                <a:gridCol w="1341438"/>
                <a:gridCol w="1339850"/>
                <a:gridCol w="1343025"/>
                <a:gridCol w="1339850"/>
                <a:gridCol w="1341437"/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1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0" y="640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time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57200" y="48768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533400" y="3810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438400" y="6477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181600" y="6477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886200" y="6477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6553200" y="6477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7924800" y="6477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33400" y="2590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533400" y="1447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609600" y="609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V="1">
            <a:off x="1295400" y="4495800"/>
            <a:ext cx="67818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3581400" y="2514600"/>
            <a:ext cx="15240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#1</a:t>
            </a: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1219200" y="6477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381000" y="5943600"/>
            <a:ext cx="762000" cy="396875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2385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FF5EB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Where is the object located at 3 seconds?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idx="1"/>
          </p:nvPr>
        </p:nvGraphicFramePr>
        <p:xfrm>
          <a:off x="1371600" y="990600"/>
          <a:ext cx="6858000" cy="5135564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5" name="Text Box 41"/>
          <p:cNvSpPr txBox="1">
            <a:spLocks noChangeArrowheads="1"/>
          </p:cNvSpPr>
          <p:nvPr/>
        </p:nvSpPr>
        <p:spPr bwMode="auto">
          <a:xfrm rot="-5400000">
            <a:off x="-653256" y="3245644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position</a:t>
            </a:r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457200" y="49530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533400" y="3886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33400" y="2743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533400" y="1752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533400" y="1066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V="1">
            <a:off x="1295400" y="4495800"/>
            <a:ext cx="69342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38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9050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#1</a:t>
            </a:r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 flipV="1">
            <a:off x="5562600" y="51054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H="1">
            <a:off x="1295400" y="5029200"/>
            <a:ext cx="4191000" cy="76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6096000" y="1447800"/>
            <a:ext cx="3048000" cy="3260725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At 3seconds the object is located </a:t>
            </a:r>
            <a:r>
              <a:rPr lang="en-US" sz="3200" u="sng">
                <a:solidFill>
                  <a:srgbClr val="CC0000"/>
                </a:solidFill>
              </a:rPr>
              <a:t>1 m </a:t>
            </a:r>
            <a:r>
              <a:rPr lang="en-US" sz="3200"/>
              <a:t>from the reference point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304800" y="5715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16444" name="Oval 60"/>
          <p:cNvSpPr>
            <a:spLocks noChangeArrowheads="1"/>
          </p:cNvSpPr>
          <p:nvPr/>
        </p:nvSpPr>
        <p:spPr bwMode="auto">
          <a:xfrm flipV="1">
            <a:off x="5334000" y="5029200"/>
            <a:ext cx="304800" cy="1524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4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7" grpId="0" animBg="1"/>
      <p:bldP spid="16430" grpId="0" animBg="1"/>
      <p:bldP spid="16438" grpId="0" animBg="1"/>
      <p:bldP spid="16439" grpId="0" animBg="1"/>
      <p:bldP spid="16440" grpId="0" animBg="1"/>
      <p:bldP spid="16441" grpId="0" animBg="1"/>
      <p:bldP spid="164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AF0F6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Where is the object located at 40 seconds?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6629400" cy="5211763"/>
        </p:xfrm>
        <a:graphic>
          <a:graphicData uri="http://schemas.openxmlformats.org/drawingml/2006/table">
            <a:tbl>
              <a:tblPr/>
              <a:tblGrid>
                <a:gridCol w="1327150"/>
                <a:gridCol w="1323975"/>
                <a:gridCol w="1327150"/>
                <a:gridCol w="1323975"/>
                <a:gridCol w="132715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457200" y="49530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33400" y="3886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30 s</a:t>
            </a:r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63246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40 s</a:t>
            </a: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7543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50 s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533400" y="2667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 m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457200" y="1600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 m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381000" y="9906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 flipV="1">
            <a:off x="1371600" y="2667000"/>
            <a:ext cx="6705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6002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#2</a:t>
            </a: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381000" y="5943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14039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AF0F6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Where is the object located at 40 seconds?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idx="1"/>
          </p:nvPr>
        </p:nvGraphicFramePr>
        <p:xfrm>
          <a:off x="1371600" y="990600"/>
          <a:ext cx="6705600" cy="5135564"/>
        </p:xfrm>
        <a:graphic>
          <a:graphicData uri="http://schemas.openxmlformats.org/drawingml/2006/table">
            <a:tbl>
              <a:tblPr/>
              <a:tblGrid>
                <a:gridCol w="1341438"/>
                <a:gridCol w="1339850"/>
                <a:gridCol w="1343025"/>
                <a:gridCol w="1339850"/>
                <a:gridCol w="1341437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9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57200" y="49530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33400" y="3886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30 s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40 s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50 s</a:t>
            </a: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533400" y="2667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 m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533400" y="1828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 m</a:t>
            </a:r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304800" y="12192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V="1">
            <a:off x="1371600" y="2667000"/>
            <a:ext cx="67056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6764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#2</a:t>
            </a:r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flipV="1">
            <a:off x="6781800" y="2895600"/>
            <a:ext cx="0" cy="3200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 flipH="1">
            <a:off x="1295400" y="2971800"/>
            <a:ext cx="5486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2362200" y="4114800"/>
            <a:ext cx="4267200" cy="2041525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At 40 seconds the object is located </a:t>
            </a:r>
            <a:r>
              <a:rPr lang="en-US" sz="3200" u="sng">
                <a:solidFill>
                  <a:srgbClr val="CC0000"/>
                </a:solidFill>
              </a:rPr>
              <a:t>6 m</a:t>
            </a:r>
            <a:r>
              <a:rPr lang="en-US" sz="3200"/>
              <a:t> from the reference point</a:t>
            </a:r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304800" y="5715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6629400" y="2819400"/>
            <a:ext cx="228600" cy="228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4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74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6" grpId="0" animBg="1"/>
      <p:bldP spid="17458" grpId="0" animBg="1"/>
      <p:bldP spid="17462" grpId="0" animBg="1"/>
      <p:bldP spid="17464" grpId="0" animBg="1"/>
      <p:bldP spid="17465" grpId="0" animBg="1"/>
      <p:bldP spid="17466" grpId="0" animBg="1"/>
      <p:bldP spid="1746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4FEFE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At what time was the object located 50 meters away?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6934200" cy="5181601"/>
        </p:xfrm>
        <a:graphic>
          <a:graphicData uri="http://schemas.openxmlformats.org/drawingml/2006/table">
            <a:tbl>
              <a:tblPr/>
              <a:tblGrid>
                <a:gridCol w="1387475"/>
                <a:gridCol w="1385888"/>
                <a:gridCol w="1387475"/>
                <a:gridCol w="1385887"/>
                <a:gridCol w="1387475"/>
              </a:tblGrid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3" name="Text Box 41"/>
          <p:cNvSpPr txBox="1">
            <a:spLocks noChangeArrowheads="1"/>
          </p:cNvSpPr>
          <p:nvPr/>
        </p:nvSpPr>
        <p:spPr bwMode="auto">
          <a:xfrm rot="-5400000">
            <a:off x="-654843" y="2712243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position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228600" y="49530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304800" y="38862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 m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0.5s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1.5 s</a:t>
            </a: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1.0 s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2.0 s</a:t>
            </a: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2.5 s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457200" y="27432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30 m</a:t>
            </a:r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>
            <a:off x="457200" y="18288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40 m</a:t>
            </a:r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381000" y="914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 m</a:t>
            </a:r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V="1">
            <a:off x="1371600" y="914400"/>
            <a:ext cx="411480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6764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#3</a:t>
            </a:r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304800" y="5943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38578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7998 L -0.45 -0.426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itchFamily="82" charset="0"/>
              </a:rPr>
              <a:t>Motion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Can be described in terms of displacement, time, and velocity</a:t>
            </a:r>
          </a:p>
          <a:p>
            <a:r>
              <a:rPr lang="en-US" dirty="0" smtClean="0">
                <a:latin typeface="Broadway" pitchFamily="82" charset="0"/>
              </a:rPr>
              <a:t>Can </a:t>
            </a:r>
            <a:r>
              <a:rPr lang="en-US" dirty="0">
                <a:latin typeface="Broadway" pitchFamily="82" charset="0"/>
              </a:rPr>
              <a:t>be described in words, equations, or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4FEFE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At what time was the object located 50 meters away?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6934200" cy="5211763"/>
        </p:xfrm>
        <a:graphic>
          <a:graphicData uri="http://schemas.openxmlformats.org/drawingml/2006/table">
            <a:tbl>
              <a:tblPr/>
              <a:tblGrid>
                <a:gridCol w="1387475"/>
                <a:gridCol w="1385888"/>
                <a:gridCol w="1387475"/>
                <a:gridCol w="1385887"/>
                <a:gridCol w="1387475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7" name="Text Box 41"/>
          <p:cNvSpPr txBox="1">
            <a:spLocks noChangeArrowheads="1"/>
          </p:cNvSpPr>
          <p:nvPr/>
        </p:nvSpPr>
        <p:spPr bwMode="auto">
          <a:xfrm rot="-5400000">
            <a:off x="-653256" y="2636044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position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28600" y="49530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04800" y="38862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 m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0.5s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1.5 s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1.0 s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2.0 s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2.5 s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381000" y="2819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30 m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81000" y="17526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40 m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381000" y="9906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 m</a:t>
            </a: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V="1">
            <a:off x="1371600" y="914400"/>
            <a:ext cx="4191000" cy="518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9050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#3</a:t>
            </a: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>
            <a:off x="1371600" y="990600"/>
            <a:ext cx="4114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5562600" y="990600"/>
            <a:ext cx="0" cy="5181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6172200" y="2209800"/>
            <a:ext cx="2590800" cy="2528888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When the object was 50 meters away, it was </a:t>
            </a:r>
            <a:r>
              <a:rPr lang="en-US" sz="3200" u="sng">
                <a:solidFill>
                  <a:srgbClr val="CC0000"/>
                </a:solidFill>
              </a:rPr>
              <a:t>1.5 s.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5410200" y="838200"/>
            <a:ext cx="152400" cy="228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6 L -0.45416 -0.437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9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19508" grpId="0" animBg="1"/>
      <p:bldP spid="19510" grpId="0" animBg="1"/>
      <p:bldP spid="19511" grpId="0" animBg="1"/>
      <p:bldP spid="19512" grpId="0" animBg="1"/>
      <p:bldP spid="19514" grpId="0" animBg="1"/>
      <p:bldP spid="195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EECDE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At what time was the object located 10 meters away?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6858000" cy="5211763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9" name="Text Box 41"/>
          <p:cNvSpPr txBox="1">
            <a:spLocks noChangeArrowheads="1"/>
          </p:cNvSpPr>
          <p:nvPr/>
        </p:nvSpPr>
        <p:spPr bwMode="auto">
          <a:xfrm rot="-5400000">
            <a:off x="-654843" y="2636043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position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228600" y="49530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04800" y="38862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 m</a:t>
            </a: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381000" y="27432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30 m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381000" y="1676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40 m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381000" y="9906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 m</a:t>
            </a:r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V="1">
            <a:off x="1371600" y="1447800"/>
            <a:ext cx="6934200" cy="3657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905000" cy="1555750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#4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304800" y="5943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42186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FF5EB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At what time was the object located 10 meters away?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6553200" cy="5211763"/>
        </p:xfrm>
        <a:graphic>
          <a:graphicData uri="http://schemas.openxmlformats.org/drawingml/2006/table">
            <a:tbl>
              <a:tblPr/>
              <a:tblGrid>
                <a:gridCol w="1311275"/>
                <a:gridCol w="1309688"/>
                <a:gridCol w="1311275"/>
                <a:gridCol w="1309687"/>
                <a:gridCol w="1311275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3" name="Text Box 41"/>
          <p:cNvSpPr txBox="1">
            <a:spLocks noChangeArrowheads="1"/>
          </p:cNvSpPr>
          <p:nvPr/>
        </p:nvSpPr>
        <p:spPr bwMode="auto">
          <a:xfrm rot="-5400000">
            <a:off x="-653256" y="2940844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position</a:t>
            </a: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304800" y="49530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57200" y="38862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 m</a:t>
            </a: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63246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7620000" y="62484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457200" y="2819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30 m</a:t>
            </a: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304800" y="1676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40 m</a:t>
            </a: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381000" y="9906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50 m</a:t>
            </a:r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 flipV="1">
            <a:off x="1371600" y="1524000"/>
            <a:ext cx="6629400" cy="3505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905000" cy="1555750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#4</a:t>
            </a:r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1371600" y="5105400"/>
            <a:ext cx="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304800" y="5715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3962400" y="4343400"/>
            <a:ext cx="4267200" cy="1554163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When the object was 10 meters away from the origin, it was </a:t>
            </a:r>
            <a:r>
              <a:rPr lang="en-US" sz="3200" u="sng">
                <a:solidFill>
                  <a:srgbClr val="CC0000"/>
                </a:solidFill>
              </a:rPr>
              <a:t>0 s.</a:t>
            </a:r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1295400" y="4876800"/>
            <a:ext cx="152400" cy="228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84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8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 animBg="1"/>
      <p:bldP spid="18486" grpId="0" animBg="1"/>
      <p:bldP spid="18487" grpId="0" animBg="1"/>
      <p:bldP spid="18488" grpId="0" animBg="1"/>
      <p:bldP spid="18490" grpId="0" animBg="1"/>
      <p:bldP spid="18492" grpId="0" animBg="1"/>
      <p:bldP spid="1849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7FFFB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At what time was the object located 10 meters away?</a:t>
            </a:r>
          </a:p>
        </p:txBody>
      </p:sp>
      <p:graphicFrame>
        <p:nvGraphicFramePr>
          <p:cNvPr id="14339" name="Group 3"/>
          <p:cNvGraphicFramePr>
            <a:graphicFrameLocks noGrp="1"/>
          </p:cNvGraphicFramePr>
          <p:nvPr>
            <p:ph idx="1"/>
          </p:nvPr>
        </p:nvGraphicFramePr>
        <p:xfrm>
          <a:off x="1371600" y="1066800"/>
          <a:ext cx="6858000" cy="505936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" name="Text Box 41"/>
          <p:cNvSpPr txBox="1">
            <a:spLocks noChangeArrowheads="1"/>
          </p:cNvSpPr>
          <p:nvPr/>
        </p:nvSpPr>
        <p:spPr bwMode="auto">
          <a:xfrm rot="-5400000">
            <a:off x="-654843" y="2712243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position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304800" y="48768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04800" y="38862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30 s</a:t>
            </a: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40 s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50s</a:t>
            </a:r>
          </a:p>
        </p:txBody>
      </p:sp>
      <p:sp>
        <p:nvSpPr>
          <p:cNvPr id="14386" name="Text Box 50"/>
          <p:cNvSpPr txBox="1">
            <a:spLocks noChangeArrowheads="1"/>
          </p:cNvSpPr>
          <p:nvPr/>
        </p:nvSpPr>
        <p:spPr bwMode="auto">
          <a:xfrm>
            <a:off x="381000" y="2819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15 m</a:t>
            </a:r>
          </a:p>
        </p:txBody>
      </p:sp>
      <p:sp>
        <p:nvSpPr>
          <p:cNvPr id="14387" name="Text Box 51"/>
          <p:cNvSpPr txBox="1">
            <a:spLocks noChangeArrowheads="1"/>
          </p:cNvSpPr>
          <p:nvPr/>
        </p:nvSpPr>
        <p:spPr bwMode="auto">
          <a:xfrm>
            <a:off x="381000" y="17526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20m</a:t>
            </a:r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381000" y="10668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25 m</a:t>
            </a:r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flipV="1">
            <a:off x="1371600" y="4038600"/>
            <a:ext cx="6858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0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4478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#5</a:t>
            </a: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304800" y="57150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29411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868363"/>
          </a:xfrm>
          <a:solidFill>
            <a:srgbClr val="F7FFFB"/>
          </a:solidFill>
        </p:spPr>
        <p:txBody>
          <a:bodyPr>
            <a:normAutofit fontScale="90000"/>
          </a:bodyPr>
          <a:lstStyle/>
          <a:p>
            <a:r>
              <a:rPr lang="en-US" sz="3600" b="1"/>
              <a:t>At what time was the object located 10 meters away?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idx="1"/>
          </p:nvPr>
        </p:nvGraphicFramePr>
        <p:xfrm>
          <a:off x="1371600" y="914400"/>
          <a:ext cx="6629400" cy="5211763"/>
        </p:xfrm>
        <a:graphic>
          <a:graphicData uri="http://schemas.openxmlformats.org/drawingml/2006/table">
            <a:tbl>
              <a:tblPr/>
              <a:tblGrid>
                <a:gridCol w="1327150"/>
                <a:gridCol w="1323975"/>
                <a:gridCol w="1327150"/>
                <a:gridCol w="1323975"/>
                <a:gridCol w="132715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1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28600" y="49530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04800" y="38862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2362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5181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30 s</a:t>
            </a:r>
          </a:p>
        </p:txBody>
      </p:sp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3810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6553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40 s</a:t>
            </a: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7924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50s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381000" y="29718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15 m</a:t>
            </a:r>
          </a:p>
        </p:txBody>
      </p:sp>
      <p:sp>
        <p:nvSpPr>
          <p:cNvPr id="20531" name="Text Box 51"/>
          <p:cNvSpPr txBox="1">
            <a:spLocks noChangeArrowheads="1"/>
          </p:cNvSpPr>
          <p:nvPr/>
        </p:nvSpPr>
        <p:spPr bwMode="auto">
          <a:xfrm>
            <a:off x="304800" y="2057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20m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304800" y="1295400"/>
            <a:ext cx="9144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25 m</a:t>
            </a:r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V="1">
            <a:off x="1371600" y="3962400"/>
            <a:ext cx="6629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3581400" y="2514600"/>
            <a:ext cx="1600200" cy="1433513"/>
          </a:xfrm>
          <a:prstGeom prst="rect">
            <a:avLst/>
          </a:prstGeom>
          <a:solidFill>
            <a:srgbClr val="F0EC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/>
              <a:t>#5</a:t>
            </a:r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>
            <a:off x="1371600" y="4038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>
            <a:off x="2743200" y="4038600"/>
            <a:ext cx="0" cy="1981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>
            <a:off x="4038600" y="40386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5334000" y="4038600"/>
            <a:ext cx="76200" cy="213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>
            <a:off x="6781800" y="40386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>
            <a:off x="8001000" y="40386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2" name="Line 62"/>
          <p:cNvSpPr>
            <a:spLocks noChangeShapeType="1"/>
          </p:cNvSpPr>
          <p:nvPr/>
        </p:nvSpPr>
        <p:spPr bwMode="auto">
          <a:xfrm>
            <a:off x="1981200" y="40386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3" name="Line 63"/>
          <p:cNvSpPr>
            <a:spLocks noChangeShapeType="1"/>
          </p:cNvSpPr>
          <p:nvPr/>
        </p:nvSpPr>
        <p:spPr bwMode="auto">
          <a:xfrm>
            <a:off x="2971800" y="4038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3276600" y="4038600"/>
            <a:ext cx="0" cy="2057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>
            <a:off x="6400800" y="39624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6" name="Line 66"/>
          <p:cNvSpPr>
            <a:spLocks noChangeShapeType="1"/>
          </p:cNvSpPr>
          <p:nvPr/>
        </p:nvSpPr>
        <p:spPr bwMode="auto">
          <a:xfrm>
            <a:off x="7543800" y="3962400"/>
            <a:ext cx="0" cy="2209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9906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20548" name="Text Box 68"/>
          <p:cNvSpPr txBox="1">
            <a:spLocks noChangeArrowheads="1"/>
          </p:cNvSpPr>
          <p:nvPr/>
        </p:nvSpPr>
        <p:spPr bwMode="auto">
          <a:xfrm>
            <a:off x="228600" y="5867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3962400" y="1371600"/>
            <a:ext cx="5181600" cy="1066800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object was 10 meters away </a:t>
            </a:r>
            <a:r>
              <a:rPr lang="en-US" sz="3200" u="sng">
                <a:solidFill>
                  <a:srgbClr val="CC0000"/>
                </a:solidFill>
              </a:rPr>
              <a:t>between 0 to 50 s</a:t>
            </a:r>
          </a:p>
        </p:txBody>
      </p:sp>
    </p:spTree>
    <p:extLst>
      <p:ext uri="{BB962C8B-B14F-4D97-AF65-F5344CB8AC3E}">
        <p14:creationId xmlns:p14="http://schemas.microsoft.com/office/powerpoint/2010/main" val="40605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12437 L -0.42083 -0.41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0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0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0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205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05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05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0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4" grpId="0" animBg="1"/>
      <p:bldP spid="20525" grpId="0" animBg="1"/>
      <p:bldP spid="20526" grpId="0" animBg="1"/>
      <p:bldP spid="20527" grpId="0" animBg="1"/>
      <p:bldP spid="20528" grpId="0" animBg="1"/>
      <p:bldP spid="20529" grpId="0" animBg="1"/>
      <p:bldP spid="20534" grpId="0" animBg="1"/>
      <p:bldP spid="20536" grpId="0" animBg="1"/>
      <p:bldP spid="20537" grpId="0" animBg="1"/>
      <p:bldP spid="20538" grpId="0" animBg="1"/>
      <p:bldP spid="20539" grpId="0" animBg="1"/>
      <p:bldP spid="20540" grpId="0" animBg="1"/>
      <p:bldP spid="20541" grpId="0" animBg="1"/>
      <p:bldP spid="20542" grpId="0" animBg="1"/>
      <p:bldP spid="20543" grpId="0" animBg="1"/>
      <p:bldP spid="20544" grpId="0" animBg="1"/>
      <p:bldP spid="20545" grpId="0" animBg="1"/>
      <p:bldP spid="20546" grpId="0" animBg="1"/>
      <p:bldP spid="20547" grpId="0" animBg="1"/>
      <p:bldP spid="205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/>
              <a:t> Why, on some graphs, did the line not start on the coordinates of </a:t>
            </a:r>
            <a:r>
              <a:rPr lang="en-US">
                <a:solidFill>
                  <a:srgbClr val="009900"/>
                </a:solidFill>
              </a:rPr>
              <a:t>0,0?</a:t>
            </a:r>
          </a:p>
          <a:p>
            <a:endParaRPr lang="en-US"/>
          </a:p>
        </p:txBody>
      </p:sp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1524000" y="2514600"/>
          <a:ext cx="5943600" cy="3763964"/>
        </p:xfrm>
        <a:graphic>
          <a:graphicData uri="http://schemas.openxmlformats.org/drawingml/2006/table">
            <a:tbl>
              <a:tblPr/>
              <a:tblGrid>
                <a:gridCol w="1189038"/>
                <a:gridCol w="1187450"/>
                <a:gridCol w="1190625"/>
                <a:gridCol w="1187450"/>
                <a:gridCol w="1189037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609600" y="54102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85800" y="4495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514600" y="63246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4800600" y="62484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30 s</a:t>
            </a: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3581400" y="62484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943600" y="62484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40 s</a:t>
            </a: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7086600" y="62484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50 s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685800" y="3733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 m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685800" y="2895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 m</a:t>
            </a:r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 flipV="1">
            <a:off x="1447800" y="3657600"/>
            <a:ext cx="60198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1371600" y="63246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851525" y="178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 flipH="1">
            <a:off x="1600200" y="1371600"/>
            <a:ext cx="3581400" cy="4800600"/>
          </a:xfrm>
          <a:prstGeom prst="line">
            <a:avLst/>
          </a:prstGeom>
          <a:noFill/>
          <a:ln w="76200" cap="rnd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457200" y="60198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11579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2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Position-Time Graphs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Each type of motion has a characteristic shape on a P-T graph.</a:t>
            </a:r>
          </a:p>
          <a:p>
            <a:pPr lvl="1" eaLnBrk="1" hangingPunct="1"/>
            <a:r>
              <a:rPr lang="en-US" altLang="en-US" dirty="0" smtClean="0"/>
              <a:t>Constant speed</a:t>
            </a:r>
          </a:p>
          <a:p>
            <a:pPr lvl="1" eaLnBrk="1" hangingPunct="1"/>
            <a:r>
              <a:rPr lang="en-US" altLang="en-US" dirty="0" smtClean="0"/>
              <a:t>Zero speed (at rest)</a:t>
            </a:r>
          </a:p>
          <a:p>
            <a:pPr lvl="1" eaLnBrk="1" hangingPunct="1"/>
            <a:r>
              <a:rPr lang="en-US" altLang="en-US" dirty="0" smtClean="0"/>
              <a:t>Accelerating (speeding up)</a:t>
            </a:r>
          </a:p>
          <a:p>
            <a:pPr lvl="1" eaLnBrk="1" hangingPunct="1"/>
            <a:r>
              <a:rPr lang="en-US" altLang="en-US" dirty="0" smtClean="0"/>
              <a:t>Decelerating (slowing down)</a:t>
            </a:r>
          </a:p>
        </p:txBody>
      </p:sp>
    </p:spTree>
    <p:extLst>
      <p:ext uri="{BB962C8B-B14F-4D97-AF65-F5344CB8AC3E}">
        <p14:creationId xmlns:p14="http://schemas.microsoft.com/office/powerpoint/2010/main" val="20133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Position-Time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Constant speed is represented by a straight segment on the P-T graph.</a:t>
            </a:r>
          </a:p>
        </p:txBody>
      </p:sp>
      <p:grpSp>
        <p:nvGrpSpPr>
          <p:cNvPr id="49175" name="Group 23"/>
          <p:cNvGrpSpPr>
            <a:grpSpLocks/>
          </p:cNvGrpSpPr>
          <p:nvPr/>
        </p:nvGrpSpPr>
        <p:grpSpPr bwMode="auto">
          <a:xfrm>
            <a:off x="762000" y="3048000"/>
            <a:ext cx="3352800" cy="2895600"/>
            <a:chOff x="480" y="1920"/>
            <a:chExt cx="2112" cy="1824"/>
          </a:xfrm>
        </p:grpSpPr>
        <p:grpSp>
          <p:nvGrpSpPr>
            <p:cNvPr id="10255" name="Group 21"/>
            <p:cNvGrpSpPr>
              <a:grpSpLocks/>
            </p:cNvGrpSpPr>
            <p:nvPr/>
          </p:nvGrpSpPr>
          <p:grpSpPr bwMode="auto">
            <a:xfrm>
              <a:off x="480" y="1920"/>
              <a:ext cx="2064" cy="1248"/>
              <a:chOff x="480" y="1920"/>
              <a:chExt cx="2064" cy="1248"/>
            </a:xfrm>
          </p:grpSpPr>
          <p:grpSp>
            <p:nvGrpSpPr>
              <p:cNvPr id="10257" name="Group 10"/>
              <p:cNvGrpSpPr>
                <a:grpSpLocks/>
              </p:cNvGrpSpPr>
              <p:nvPr/>
            </p:nvGrpSpPr>
            <p:grpSpPr bwMode="auto">
              <a:xfrm>
                <a:off x="480" y="1920"/>
                <a:ext cx="2064" cy="1248"/>
                <a:chOff x="768" y="2304"/>
                <a:chExt cx="2064" cy="1248"/>
              </a:xfrm>
            </p:grpSpPr>
            <p:grpSp>
              <p:nvGrpSpPr>
                <p:cNvPr id="10259" name="Group 7"/>
                <p:cNvGrpSpPr>
                  <a:grpSpLocks/>
                </p:cNvGrpSpPr>
                <p:nvPr/>
              </p:nvGrpSpPr>
              <p:grpSpPr bwMode="auto">
                <a:xfrm>
                  <a:off x="960" y="2304"/>
                  <a:ext cx="1344" cy="1248"/>
                  <a:chOff x="960" y="2304"/>
                  <a:chExt cx="1344" cy="1248"/>
                </a:xfrm>
              </p:grpSpPr>
              <p:sp>
                <p:nvSpPr>
                  <p:cNvPr id="10262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304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3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92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04" y="2832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/>
                    <a:t>time (s)</a:t>
                  </a:r>
                </a:p>
              </p:txBody>
            </p:sp>
            <p:sp>
              <p:nvSpPr>
                <p:cNvPr id="10261" name="Text Box 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00" y="2856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/>
                    <a:t>pos. (m)</a:t>
                  </a:r>
                </a:p>
              </p:txBody>
            </p:sp>
          </p:grpSp>
          <p:sp>
            <p:nvSpPr>
              <p:cNvPr id="10258" name="Line 11"/>
              <p:cNvSpPr>
                <a:spLocks noChangeShapeType="1"/>
              </p:cNvSpPr>
              <p:nvPr/>
            </p:nvSpPr>
            <p:spPr bwMode="auto">
              <a:xfrm flipV="1">
                <a:off x="672" y="1968"/>
                <a:ext cx="1152" cy="91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6" name="Text Box 19"/>
            <p:cNvSpPr txBox="1">
              <a:spLocks noChangeArrowheads="1"/>
            </p:cNvSpPr>
            <p:nvPr/>
          </p:nvSpPr>
          <p:spPr bwMode="auto">
            <a:xfrm>
              <a:off x="624" y="3340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Constant speed in positive direction.</a:t>
              </a:r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4724400" y="3048000"/>
            <a:ext cx="3352800" cy="2895600"/>
            <a:chOff x="2976" y="1920"/>
            <a:chExt cx="2112" cy="1824"/>
          </a:xfrm>
        </p:grpSpPr>
        <p:grpSp>
          <p:nvGrpSpPr>
            <p:cNvPr id="10246" name="Group 22"/>
            <p:cNvGrpSpPr>
              <a:grpSpLocks/>
            </p:cNvGrpSpPr>
            <p:nvPr/>
          </p:nvGrpSpPr>
          <p:grpSpPr bwMode="auto">
            <a:xfrm>
              <a:off x="2976" y="1920"/>
              <a:ext cx="2064" cy="1248"/>
              <a:chOff x="2976" y="1920"/>
              <a:chExt cx="2064" cy="1248"/>
            </a:xfrm>
          </p:grpSpPr>
          <p:grpSp>
            <p:nvGrpSpPr>
              <p:cNvPr id="10248" name="Group 12"/>
              <p:cNvGrpSpPr>
                <a:grpSpLocks/>
              </p:cNvGrpSpPr>
              <p:nvPr/>
            </p:nvGrpSpPr>
            <p:grpSpPr bwMode="auto">
              <a:xfrm>
                <a:off x="2976" y="1920"/>
                <a:ext cx="2064" cy="1248"/>
                <a:chOff x="768" y="2304"/>
                <a:chExt cx="2064" cy="1248"/>
              </a:xfrm>
            </p:grpSpPr>
            <p:grpSp>
              <p:nvGrpSpPr>
                <p:cNvPr id="10250" name="Group 13"/>
                <p:cNvGrpSpPr>
                  <a:grpSpLocks/>
                </p:cNvGrpSpPr>
                <p:nvPr/>
              </p:nvGrpSpPr>
              <p:grpSpPr bwMode="auto">
                <a:xfrm>
                  <a:off x="960" y="2304"/>
                  <a:ext cx="1344" cy="1248"/>
                  <a:chOff x="960" y="2304"/>
                  <a:chExt cx="1344" cy="1248"/>
                </a:xfrm>
              </p:grpSpPr>
              <p:sp>
                <p:nvSpPr>
                  <p:cNvPr id="1025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304"/>
                    <a:ext cx="0" cy="12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5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928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304" y="2832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/>
                    <a:t>time (s)</a:t>
                  </a:r>
                </a:p>
              </p:txBody>
            </p:sp>
            <p:sp>
              <p:nvSpPr>
                <p:cNvPr id="10252" name="Text Box 1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00" y="2856"/>
                  <a:ext cx="5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80000"/>
                    <a:buFont typeface="Wingding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0000"/>
                    <a:buFont typeface="Wingdings" pitchFamily="2" charset="2"/>
                    <a:buChar char="l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itchFamily="2" charset="2"/>
                    <a:buChar char="l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40000"/>
                    <a:buFont typeface="Wingdings" pitchFamily="2" charset="2"/>
                    <a:buChar char="l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/>
                    <a:t>pos. (m)</a:t>
                  </a:r>
                </a:p>
              </p:txBody>
            </p:sp>
          </p:grpSp>
          <p:sp>
            <p:nvSpPr>
              <p:cNvPr id="10249" name="Line 18"/>
              <p:cNvSpPr>
                <a:spLocks noChangeShapeType="1"/>
              </p:cNvSpPr>
              <p:nvPr/>
            </p:nvSpPr>
            <p:spPr bwMode="auto">
              <a:xfrm>
                <a:off x="3168" y="2208"/>
                <a:ext cx="1152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" name="Text Box 20"/>
            <p:cNvSpPr txBox="1">
              <a:spLocks noChangeArrowheads="1"/>
            </p:cNvSpPr>
            <p:nvPr/>
          </p:nvSpPr>
          <p:spPr bwMode="auto">
            <a:xfrm>
              <a:off x="3120" y="3340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Constant speed in negative direction.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3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Position-Time Graphs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Object at rest</a:t>
            </a:r>
          </a:p>
        </p:txBody>
      </p:sp>
      <p:grpSp>
        <p:nvGrpSpPr>
          <p:cNvPr id="11268" name="Group 14"/>
          <p:cNvGrpSpPr>
            <a:grpSpLocks/>
          </p:cNvGrpSpPr>
          <p:nvPr/>
        </p:nvGrpSpPr>
        <p:grpSpPr bwMode="auto">
          <a:xfrm>
            <a:off x="2590800" y="3048000"/>
            <a:ext cx="3352800" cy="2895600"/>
            <a:chOff x="1632" y="1920"/>
            <a:chExt cx="2112" cy="1824"/>
          </a:xfrm>
        </p:grpSpPr>
        <p:grpSp>
          <p:nvGrpSpPr>
            <p:cNvPr id="11269" name="Group 6"/>
            <p:cNvGrpSpPr>
              <a:grpSpLocks/>
            </p:cNvGrpSpPr>
            <p:nvPr/>
          </p:nvGrpSpPr>
          <p:grpSpPr bwMode="auto">
            <a:xfrm>
              <a:off x="1632" y="1920"/>
              <a:ext cx="2064" cy="1248"/>
              <a:chOff x="768" y="2304"/>
              <a:chExt cx="2064" cy="1248"/>
            </a:xfrm>
          </p:grpSpPr>
          <p:grpSp>
            <p:nvGrpSpPr>
              <p:cNvPr id="11272" name="Group 7"/>
              <p:cNvGrpSpPr>
                <a:grpSpLocks/>
              </p:cNvGrpSpPr>
              <p:nvPr/>
            </p:nvGrpSpPr>
            <p:grpSpPr bwMode="auto">
              <a:xfrm>
                <a:off x="960" y="2304"/>
                <a:ext cx="1344" cy="1248"/>
                <a:chOff x="960" y="2304"/>
                <a:chExt cx="1344" cy="1248"/>
              </a:xfrm>
            </p:grpSpPr>
            <p:sp>
              <p:nvSpPr>
                <p:cNvPr id="11275" name="Line 8"/>
                <p:cNvSpPr>
                  <a:spLocks noChangeShapeType="1"/>
                </p:cNvSpPr>
                <p:nvPr/>
              </p:nvSpPr>
              <p:spPr bwMode="auto">
                <a:xfrm>
                  <a:off x="960" y="2304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6" name="Line 9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3" name="Text Box 10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time (s)</a:t>
                </a:r>
              </a:p>
            </p:txBody>
          </p:sp>
          <p:sp>
            <p:nvSpPr>
              <p:cNvPr id="11274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600" y="2856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pos. (m)</a:t>
                </a:r>
              </a:p>
            </p:txBody>
          </p:sp>
        </p:grpSp>
        <p:sp>
          <p:nvSpPr>
            <p:cNvPr id="11270" name="Line 12"/>
            <p:cNvSpPr>
              <a:spLocks noChangeShapeType="1"/>
            </p:cNvSpPr>
            <p:nvPr/>
          </p:nvSpPr>
          <p:spPr bwMode="auto">
            <a:xfrm flipV="1">
              <a:off x="1824" y="2304"/>
              <a:ext cx="12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Text Box 13"/>
            <p:cNvSpPr txBox="1">
              <a:spLocks noChangeArrowheads="1"/>
            </p:cNvSpPr>
            <p:nvPr/>
          </p:nvSpPr>
          <p:spPr bwMode="auto">
            <a:xfrm>
              <a:off x="1776" y="3340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A horizontal segment means the object is at rest.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0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Position-Time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Curved segments on the P-T graph mean the object’s speed is changing.</a:t>
            </a:r>
          </a:p>
        </p:txBody>
      </p:sp>
      <p:grpSp>
        <p:nvGrpSpPr>
          <p:cNvPr id="51221" name="Group 21"/>
          <p:cNvGrpSpPr>
            <a:grpSpLocks/>
          </p:cNvGrpSpPr>
          <p:nvPr/>
        </p:nvGrpSpPr>
        <p:grpSpPr bwMode="auto">
          <a:xfrm>
            <a:off x="838200" y="3200400"/>
            <a:ext cx="3352800" cy="2895600"/>
            <a:chOff x="528" y="2016"/>
            <a:chExt cx="2112" cy="1824"/>
          </a:xfrm>
        </p:grpSpPr>
        <p:grpSp>
          <p:nvGrpSpPr>
            <p:cNvPr id="12302" name="Group 4"/>
            <p:cNvGrpSpPr>
              <a:grpSpLocks/>
            </p:cNvGrpSpPr>
            <p:nvPr/>
          </p:nvGrpSpPr>
          <p:grpSpPr bwMode="auto">
            <a:xfrm>
              <a:off x="528" y="2016"/>
              <a:ext cx="2064" cy="1248"/>
              <a:chOff x="768" y="2304"/>
              <a:chExt cx="2064" cy="1248"/>
            </a:xfrm>
          </p:grpSpPr>
          <p:grpSp>
            <p:nvGrpSpPr>
              <p:cNvPr id="12305" name="Group 5"/>
              <p:cNvGrpSpPr>
                <a:grpSpLocks/>
              </p:cNvGrpSpPr>
              <p:nvPr/>
            </p:nvGrpSpPr>
            <p:grpSpPr bwMode="auto">
              <a:xfrm>
                <a:off x="960" y="2304"/>
                <a:ext cx="1344" cy="1248"/>
                <a:chOff x="960" y="2304"/>
                <a:chExt cx="1344" cy="1248"/>
              </a:xfrm>
            </p:grpSpPr>
            <p:sp>
              <p:nvSpPr>
                <p:cNvPr id="12308" name="Line 6"/>
                <p:cNvSpPr>
                  <a:spLocks noChangeShapeType="1"/>
                </p:cNvSpPr>
                <p:nvPr/>
              </p:nvSpPr>
              <p:spPr bwMode="auto">
                <a:xfrm>
                  <a:off x="960" y="2304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9" name="Line 7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6" name="Text Box 8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time (s)</a:t>
                </a:r>
              </a:p>
            </p:txBody>
          </p:sp>
          <p:sp>
            <p:nvSpPr>
              <p:cNvPr id="12307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600" y="2856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pos. (m)</a:t>
                </a:r>
              </a:p>
            </p:txBody>
          </p:sp>
        </p:grpSp>
        <p:sp>
          <p:nvSpPr>
            <p:cNvPr id="12303" name="Text Box 11"/>
            <p:cNvSpPr txBox="1">
              <a:spLocks noChangeArrowheads="1"/>
            </p:cNvSpPr>
            <p:nvPr/>
          </p:nvSpPr>
          <p:spPr bwMode="auto">
            <a:xfrm>
              <a:off x="672" y="3436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Speeding up in positive direction.</a:t>
              </a:r>
            </a:p>
          </p:txBody>
        </p:sp>
        <p:sp>
          <p:nvSpPr>
            <p:cNvPr id="12304" name="Freeform 12"/>
            <p:cNvSpPr>
              <a:spLocks/>
            </p:cNvSpPr>
            <p:nvPr/>
          </p:nvSpPr>
          <p:spPr bwMode="auto">
            <a:xfrm>
              <a:off x="720" y="2160"/>
              <a:ext cx="1344" cy="679"/>
            </a:xfrm>
            <a:custGeom>
              <a:avLst/>
              <a:gdLst>
                <a:gd name="T0" fmla="*/ 0 w 1344"/>
                <a:gd name="T1" fmla="*/ 672 h 679"/>
                <a:gd name="T2" fmla="*/ 240 w 1344"/>
                <a:gd name="T3" fmla="*/ 672 h 679"/>
                <a:gd name="T4" fmla="*/ 587 w 1344"/>
                <a:gd name="T5" fmla="*/ 629 h 679"/>
                <a:gd name="T6" fmla="*/ 864 w 1344"/>
                <a:gd name="T7" fmla="*/ 528 h 679"/>
                <a:gd name="T8" fmla="*/ 1104 w 1344"/>
                <a:gd name="T9" fmla="*/ 336 h 679"/>
                <a:gd name="T10" fmla="*/ 1344 w 1344"/>
                <a:gd name="T11" fmla="*/ 0 h 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4" h="679">
                  <a:moveTo>
                    <a:pt x="0" y="672"/>
                  </a:moveTo>
                  <a:cubicBezTo>
                    <a:pt x="76" y="676"/>
                    <a:pt x="142" y="679"/>
                    <a:pt x="240" y="672"/>
                  </a:cubicBezTo>
                  <a:cubicBezTo>
                    <a:pt x="338" y="665"/>
                    <a:pt x="483" y="653"/>
                    <a:pt x="587" y="629"/>
                  </a:cubicBezTo>
                  <a:cubicBezTo>
                    <a:pt x="691" y="605"/>
                    <a:pt x="778" y="577"/>
                    <a:pt x="864" y="528"/>
                  </a:cubicBezTo>
                  <a:cubicBezTo>
                    <a:pt x="950" y="479"/>
                    <a:pt x="1024" y="424"/>
                    <a:pt x="1104" y="336"/>
                  </a:cubicBezTo>
                  <a:cubicBezTo>
                    <a:pt x="1184" y="248"/>
                    <a:pt x="1264" y="124"/>
                    <a:pt x="1344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22" name="Group 22"/>
          <p:cNvGrpSpPr>
            <a:grpSpLocks/>
          </p:cNvGrpSpPr>
          <p:nvPr/>
        </p:nvGrpSpPr>
        <p:grpSpPr bwMode="auto">
          <a:xfrm>
            <a:off x="4419600" y="3200400"/>
            <a:ext cx="3352800" cy="2895600"/>
            <a:chOff x="2784" y="2016"/>
            <a:chExt cx="2112" cy="1824"/>
          </a:xfrm>
        </p:grpSpPr>
        <p:grpSp>
          <p:nvGrpSpPr>
            <p:cNvPr id="12294" name="Group 13"/>
            <p:cNvGrpSpPr>
              <a:grpSpLocks/>
            </p:cNvGrpSpPr>
            <p:nvPr/>
          </p:nvGrpSpPr>
          <p:grpSpPr bwMode="auto">
            <a:xfrm>
              <a:off x="2784" y="2016"/>
              <a:ext cx="2064" cy="1248"/>
              <a:chOff x="768" y="2304"/>
              <a:chExt cx="2064" cy="1248"/>
            </a:xfrm>
          </p:grpSpPr>
          <p:grpSp>
            <p:nvGrpSpPr>
              <p:cNvPr id="12297" name="Group 14"/>
              <p:cNvGrpSpPr>
                <a:grpSpLocks/>
              </p:cNvGrpSpPr>
              <p:nvPr/>
            </p:nvGrpSpPr>
            <p:grpSpPr bwMode="auto">
              <a:xfrm>
                <a:off x="960" y="2304"/>
                <a:ext cx="1344" cy="1248"/>
                <a:chOff x="960" y="2304"/>
                <a:chExt cx="1344" cy="1248"/>
              </a:xfrm>
            </p:grpSpPr>
            <p:sp>
              <p:nvSpPr>
                <p:cNvPr id="12300" name="Line 15"/>
                <p:cNvSpPr>
                  <a:spLocks noChangeShapeType="1"/>
                </p:cNvSpPr>
                <p:nvPr/>
              </p:nvSpPr>
              <p:spPr bwMode="auto">
                <a:xfrm>
                  <a:off x="960" y="2304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" name="Line 16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8" name="Text Box 17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time (s)</a:t>
                </a:r>
              </a:p>
            </p:txBody>
          </p:sp>
          <p:sp>
            <p:nvSpPr>
              <p:cNvPr id="12299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600" y="2856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pos. (m)</a:t>
                </a:r>
              </a:p>
            </p:txBody>
          </p:sp>
        </p:grpSp>
        <p:sp>
          <p:nvSpPr>
            <p:cNvPr id="12295" name="Text Box 19"/>
            <p:cNvSpPr txBox="1">
              <a:spLocks noChangeArrowheads="1"/>
            </p:cNvSpPr>
            <p:nvPr/>
          </p:nvSpPr>
          <p:spPr bwMode="auto">
            <a:xfrm>
              <a:off x="2928" y="3436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Speeding up in negative direction.</a:t>
              </a:r>
            </a:p>
          </p:txBody>
        </p:sp>
        <p:sp>
          <p:nvSpPr>
            <p:cNvPr id="12296" name="Freeform 20"/>
            <p:cNvSpPr>
              <a:spLocks/>
            </p:cNvSpPr>
            <p:nvPr/>
          </p:nvSpPr>
          <p:spPr bwMode="auto">
            <a:xfrm flipV="1">
              <a:off x="2976" y="2160"/>
              <a:ext cx="1344" cy="679"/>
            </a:xfrm>
            <a:custGeom>
              <a:avLst/>
              <a:gdLst>
                <a:gd name="T0" fmla="*/ 0 w 1344"/>
                <a:gd name="T1" fmla="*/ 672 h 679"/>
                <a:gd name="T2" fmla="*/ 240 w 1344"/>
                <a:gd name="T3" fmla="*/ 672 h 679"/>
                <a:gd name="T4" fmla="*/ 587 w 1344"/>
                <a:gd name="T5" fmla="*/ 629 h 679"/>
                <a:gd name="T6" fmla="*/ 864 w 1344"/>
                <a:gd name="T7" fmla="*/ 528 h 679"/>
                <a:gd name="T8" fmla="*/ 1104 w 1344"/>
                <a:gd name="T9" fmla="*/ 336 h 679"/>
                <a:gd name="T10" fmla="*/ 1344 w 1344"/>
                <a:gd name="T11" fmla="*/ 0 h 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4" h="679">
                  <a:moveTo>
                    <a:pt x="0" y="672"/>
                  </a:moveTo>
                  <a:cubicBezTo>
                    <a:pt x="76" y="676"/>
                    <a:pt x="142" y="679"/>
                    <a:pt x="240" y="672"/>
                  </a:cubicBezTo>
                  <a:cubicBezTo>
                    <a:pt x="338" y="665"/>
                    <a:pt x="483" y="653"/>
                    <a:pt x="587" y="629"/>
                  </a:cubicBezTo>
                  <a:cubicBezTo>
                    <a:pt x="691" y="605"/>
                    <a:pt x="778" y="577"/>
                    <a:pt x="864" y="528"/>
                  </a:cubicBezTo>
                  <a:cubicBezTo>
                    <a:pt x="950" y="479"/>
                    <a:pt x="1024" y="424"/>
                    <a:pt x="1104" y="336"/>
                  </a:cubicBezTo>
                  <a:cubicBezTo>
                    <a:pt x="1184" y="248"/>
                    <a:pt x="1264" y="124"/>
                    <a:pt x="1344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9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of the straight line drawn from your initial position to your final position</a:t>
            </a:r>
          </a:p>
          <a:p>
            <a:r>
              <a:rPr lang="en-US" dirty="0" smtClean="0"/>
              <a:t>This is the change in position of object</a:t>
            </a:r>
          </a:p>
          <a:p>
            <a:r>
              <a:rPr lang="en-US" dirty="0" smtClean="0"/>
              <a:t>SI units is meters (m)</a:t>
            </a:r>
          </a:p>
          <a:p>
            <a:r>
              <a:rPr lang="en-US" dirty="0" smtClean="0"/>
              <a:t>Displacement </a:t>
            </a:r>
            <a:r>
              <a:rPr lang="en-US" b="1" u="sng" dirty="0" smtClean="0"/>
              <a:t>DOES NOT </a:t>
            </a:r>
            <a:r>
              <a:rPr lang="en-US" dirty="0" smtClean="0"/>
              <a:t>equal distance traveled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Position-Time Graphs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Curved segments on the P-T graph mean the object’s speed is changing.</a:t>
            </a:r>
          </a:p>
        </p:txBody>
      </p:sp>
      <p:grpSp>
        <p:nvGrpSpPr>
          <p:cNvPr id="52246" name="Group 22"/>
          <p:cNvGrpSpPr>
            <a:grpSpLocks/>
          </p:cNvGrpSpPr>
          <p:nvPr/>
        </p:nvGrpSpPr>
        <p:grpSpPr bwMode="auto">
          <a:xfrm>
            <a:off x="990600" y="3200400"/>
            <a:ext cx="3352800" cy="2895600"/>
            <a:chOff x="624" y="2016"/>
            <a:chExt cx="2112" cy="1824"/>
          </a:xfrm>
        </p:grpSpPr>
        <p:grpSp>
          <p:nvGrpSpPr>
            <p:cNvPr id="13326" name="Group 5"/>
            <p:cNvGrpSpPr>
              <a:grpSpLocks/>
            </p:cNvGrpSpPr>
            <p:nvPr/>
          </p:nvGrpSpPr>
          <p:grpSpPr bwMode="auto">
            <a:xfrm>
              <a:off x="624" y="2016"/>
              <a:ext cx="2064" cy="1248"/>
              <a:chOff x="768" y="2304"/>
              <a:chExt cx="2064" cy="1248"/>
            </a:xfrm>
          </p:grpSpPr>
          <p:grpSp>
            <p:nvGrpSpPr>
              <p:cNvPr id="13329" name="Group 6"/>
              <p:cNvGrpSpPr>
                <a:grpSpLocks/>
              </p:cNvGrpSpPr>
              <p:nvPr/>
            </p:nvGrpSpPr>
            <p:grpSpPr bwMode="auto">
              <a:xfrm>
                <a:off x="960" y="2304"/>
                <a:ext cx="1344" cy="1248"/>
                <a:chOff x="960" y="2304"/>
                <a:chExt cx="1344" cy="1248"/>
              </a:xfrm>
            </p:grpSpPr>
            <p:sp>
              <p:nvSpPr>
                <p:cNvPr id="13332" name="Line 7"/>
                <p:cNvSpPr>
                  <a:spLocks noChangeShapeType="1"/>
                </p:cNvSpPr>
                <p:nvPr/>
              </p:nvSpPr>
              <p:spPr bwMode="auto">
                <a:xfrm>
                  <a:off x="960" y="2304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3" name="Line 8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30" name="Text Box 9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time (s)</a:t>
                </a:r>
              </a:p>
            </p:txBody>
          </p:sp>
          <p:sp>
            <p:nvSpPr>
              <p:cNvPr id="13331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600" y="2856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pos. (m)</a:t>
                </a:r>
              </a:p>
            </p:txBody>
          </p:sp>
        </p:grp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768" y="3436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Traveling in positive direction, but slowing down.</a:t>
              </a:r>
            </a:p>
          </p:txBody>
        </p:sp>
        <p:sp>
          <p:nvSpPr>
            <p:cNvPr id="13328" name="Freeform 13"/>
            <p:cNvSpPr>
              <a:spLocks/>
            </p:cNvSpPr>
            <p:nvPr/>
          </p:nvSpPr>
          <p:spPr bwMode="auto">
            <a:xfrm>
              <a:off x="816" y="2066"/>
              <a:ext cx="1342" cy="862"/>
            </a:xfrm>
            <a:custGeom>
              <a:avLst/>
              <a:gdLst>
                <a:gd name="T0" fmla="*/ 0 w 1342"/>
                <a:gd name="T1" fmla="*/ 862 h 862"/>
                <a:gd name="T2" fmla="*/ 288 w 1342"/>
                <a:gd name="T3" fmla="*/ 478 h 862"/>
                <a:gd name="T4" fmla="*/ 546 w 1342"/>
                <a:gd name="T5" fmla="*/ 238 h 862"/>
                <a:gd name="T6" fmla="*/ 821 w 1342"/>
                <a:gd name="T7" fmla="*/ 92 h 862"/>
                <a:gd name="T8" fmla="*/ 1086 w 1342"/>
                <a:gd name="T9" fmla="*/ 19 h 862"/>
                <a:gd name="T10" fmla="*/ 1342 w 1342"/>
                <a:gd name="T11" fmla="*/ 0 h 8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2" h="862">
                  <a:moveTo>
                    <a:pt x="0" y="862"/>
                  </a:moveTo>
                  <a:cubicBezTo>
                    <a:pt x="96" y="722"/>
                    <a:pt x="197" y="582"/>
                    <a:pt x="288" y="478"/>
                  </a:cubicBezTo>
                  <a:cubicBezTo>
                    <a:pt x="379" y="374"/>
                    <a:pt x="457" y="302"/>
                    <a:pt x="546" y="238"/>
                  </a:cubicBezTo>
                  <a:cubicBezTo>
                    <a:pt x="635" y="174"/>
                    <a:pt x="731" y="128"/>
                    <a:pt x="821" y="92"/>
                  </a:cubicBezTo>
                  <a:cubicBezTo>
                    <a:pt x="911" y="56"/>
                    <a:pt x="999" y="34"/>
                    <a:pt x="1086" y="19"/>
                  </a:cubicBezTo>
                  <a:cubicBezTo>
                    <a:pt x="1173" y="4"/>
                    <a:pt x="1289" y="4"/>
                    <a:pt x="134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47" name="Group 23"/>
          <p:cNvGrpSpPr>
            <a:grpSpLocks/>
          </p:cNvGrpSpPr>
          <p:nvPr/>
        </p:nvGrpSpPr>
        <p:grpSpPr bwMode="auto">
          <a:xfrm>
            <a:off x="4648200" y="3200400"/>
            <a:ext cx="3352800" cy="2895600"/>
            <a:chOff x="2928" y="2016"/>
            <a:chExt cx="2112" cy="1824"/>
          </a:xfrm>
        </p:grpSpPr>
        <p:grpSp>
          <p:nvGrpSpPr>
            <p:cNvPr id="13318" name="Group 14"/>
            <p:cNvGrpSpPr>
              <a:grpSpLocks/>
            </p:cNvGrpSpPr>
            <p:nvPr/>
          </p:nvGrpSpPr>
          <p:grpSpPr bwMode="auto">
            <a:xfrm>
              <a:off x="2928" y="2016"/>
              <a:ext cx="2064" cy="1248"/>
              <a:chOff x="768" y="2304"/>
              <a:chExt cx="2064" cy="1248"/>
            </a:xfrm>
          </p:grpSpPr>
          <p:grpSp>
            <p:nvGrpSpPr>
              <p:cNvPr id="13321" name="Group 15"/>
              <p:cNvGrpSpPr>
                <a:grpSpLocks/>
              </p:cNvGrpSpPr>
              <p:nvPr/>
            </p:nvGrpSpPr>
            <p:grpSpPr bwMode="auto">
              <a:xfrm>
                <a:off x="960" y="2304"/>
                <a:ext cx="1344" cy="1248"/>
                <a:chOff x="960" y="2304"/>
                <a:chExt cx="1344" cy="1248"/>
              </a:xfrm>
            </p:grpSpPr>
            <p:sp>
              <p:nvSpPr>
                <p:cNvPr id="13324" name="Line 16"/>
                <p:cNvSpPr>
                  <a:spLocks noChangeShapeType="1"/>
                </p:cNvSpPr>
                <p:nvPr/>
              </p:nvSpPr>
              <p:spPr bwMode="auto">
                <a:xfrm>
                  <a:off x="960" y="2304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Line 17"/>
                <p:cNvSpPr>
                  <a:spLocks noChangeShapeType="1"/>
                </p:cNvSpPr>
                <p:nvPr/>
              </p:nvSpPr>
              <p:spPr bwMode="auto">
                <a:xfrm>
                  <a:off x="960" y="2928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" name="Text Box 18"/>
              <p:cNvSpPr txBox="1">
                <a:spLocks noChangeArrowheads="1"/>
              </p:cNvSpPr>
              <p:nvPr/>
            </p:nvSpPr>
            <p:spPr bwMode="auto">
              <a:xfrm>
                <a:off x="2304" y="2832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time (s)</a:t>
                </a:r>
              </a:p>
            </p:txBody>
          </p:sp>
          <p:sp>
            <p:nvSpPr>
              <p:cNvPr id="13323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600" y="2856"/>
                <a:ext cx="52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/>
                  <a:t>pos. (m)</a:t>
                </a:r>
              </a:p>
            </p:txBody>
          </p:sp>
        </p:grpSp>
        <p:sp>
          <p:nvSpPr>
            <p:cNvPr id="13319" name="Text Box 20"/>
            <p:cNvSpPr txBox="1">
              <a:spLocks noChangeArrowheads="1"/>
            </p:cNvSpPr>
            <p:nvPr/>
          </p:nvSpPr>
          <p:spPr bwMode="auto">
            <a:xfrm>
              <a:off x="3072" y="3436"/>
              <a:ext cx="19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Traveling in negative direction, but slowing down.</a:t>
              </a:r>
            </a:p>
          </p:txBody>
        </p:sp>
        <p:sp>
          <p:nvSpPr>
            <p:cNvPr id="13320" name="Freeform 21"/>
            <p:cNvSpPr>
              <a:spLocks/>
            </p:cNvSpPr>
            <p:nvPr/>
          </p:nvSpPr>
          <p:spPr bwMode="auto">
            <a:xfrm flipV="1">
              <a:off x="3120" y="2210"/>
              <a:ext cx="1342" cy="862"/>
            </a:xfrm>
            <a:custGeom>
              <a:avLst/>
              <a:gdLst>
                <a:gd name="T0" fmla="*/ 0 w 1342"/>
                <a:gd name="T1" fmla="*/ 862 h 862"/>
                <a:gd name="T2" fmla="*/ 288 w 1342"/>
                <a:gd name="T3" fmla="*/ 478 h 862"/>
                <a:gd name="T4" fmla="*/ 546 w 1342"/>
                <a:gd name="T5" fmla="*/ 238 h 862"/>
                <a:gd name="T6" fmla="*/ 821 w 1342"/>
                <a:gd name="T7" fmla="*/ 92 h 862"/>
                <a:gd name="T8" fmla="*/ 1086 w 1342"/>
                <a:gd name="T9" fmla="*/ 19 h 862"/>
                <a:gd name="T10" fmla="*/ 1342 w 1342"/>
                <a:gd name="T11" fmla="*/ 0 h 8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2" h="862">
                  <a:moveTo>
                    <a:pt x="0" y="862"/>
                  </a:moveTo>
                  <a:cubicBezTo>
                    <a:pt x="96" y="722"/>
                    <a:pt x="197" y="582"/>
                    <a:pt x="288" y="478"/>
                  </a:cubicBezTo>
                  <a:cubicBezTo>
                    <a:pt x="379" y="374"/>
                    <a:pt x="457" y="302"/>
                    <a:pt x="546" y="238"/>
                  </a:cubicBezTo>
                  <a:cubicBezTo>
                    <a:pt x="635" y="174"/>
                    <a:pt x="731" y="128"/>
                    <a:pt x="821" y="92"/>
                  </a:cubicBezTo>
                  <a:cubicBezTo>
                    <a:pt x="911" y="56"/>
                    <a:pt x="999" y="34"/>
                    <a:pt x="1086" y="19"/>
                  </a:cubicBezTo>
                  <a:cubicBezTo>
                    <a:pt x="1173" y="4"/>
                    <a:pt x="1289" y="4"/>
                    <a:pt x="134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2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Position </a:t>
            </a:r>
            <a:r>
              <a:rPr lang="en-US" dirty="0" err="1"/>
              <a:t>vs</a:t>
            </a:r>
            <a:r>
              <a:rPr lang="en-US" dirty="0"/>
              <a:t> time graphs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 an object at rest</a:t>
            </a:r>
          </a:p>
        </p:txBody>
      </p:sp>
    </p:spTree>
    <p:extLst>
      <p:ext uri="{BB962C8B-B14F-4D97-AF65-F5344CB8AC3E}">
        <p14:creationId xmlns:p14="http://schemas.microsoft.com/office/powerpoint/2010/main" val="40678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219200"/>
          </a:xfrm>
          <a:solidFill>
            <a:srgbClr val="FFF5EB"/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Describe what the object is doing at 1 second, 2 seconds, </a:t>
            </a:r>
            <a:br>
              <a:rPr lang="en-US" sz="4000" b="1" dirty="0"/>
            </a:br>
            <a:r>
              <a:rPr lang="en-US" sz="4000" b="1" dirty="0"/>
              <a:t>3 seconds, etc.?</a:t>
            </a:r>
          </a:p>
        </p:txBody>
      </p:sp>
      <p:graphicFrame>
        <p:nvGraphicFramePr>
          <p:cNvPr id="4099" name="Group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19602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7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 flipV="1">
            <a:off x="1447800" y="2438400"/>
            <a:ext cx="52578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4114800" y="2819400"/>
            <a:ext cx="4267200" cy="1554163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At 1 seconds the object is located 4 meters from the origin</a:t>
            </a: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 flipV="1">
            <a:off x="2514600" y="24384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 flipH="1">
            <a:off x="1447800" y="24384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2362200" y="2362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4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1" grpId="0" animBg="1"/>
      <p:bldP spid="4147" grpId="0" animBg="1"/>
      <p:bldP spid="4153" grpId="0" animBg="1"/>
      <p:bldP spid="4157" grpId="0" animBg="1"/>
      <p:bldP spid="4158" grpId="0" animBg="1"/>
      <p:bldP spid="41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5EB"/>
          </a:solidFill>
        </p:spPr>
        <p:txBody>
          <a:bodyPr/>
          <a:lstStyle/>
          <a:p>
            <a:r>
              <a:rPr lang="en-US" sz="4000" b="1" dirty="0"/>
              <a:t>Describe what the object is doing at 1 second, 2 seconds, 3 seconds etc.?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19602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9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7213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7215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7217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V="1">
            <a:off x="1524000" y="2438400"/>
            <a:ext cx="5181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6629400" y="2209800"/>
            <a:ext cx="2514600" cy="3016250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From 0 to 5  seconds the object is located 4 meters from the origin</a:t>
            </a:r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7226" name="Line 58"/>
          <p:cNvSpPr>
            <a:spLocks noChangeShapeType="1"/>
          </p:cNvSpPr>
          <p:nvPr/>
        </p:nvSpPr>
        <p:spPr bwMode="auto">
          <a:xfrm flipV="1">
            <a:off x="4724400" y="25908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7" name="Line 59"/>
          <p:cNvSpPr>
            <a:spLocks noChangeShapeType="1"/>
          </p:cNvSpPr>
          <p:nvPr/>
        </p:nvSpPr>
        <p:spPr bwMode="auto">
          <a:xfrm flipH="1">
            <a:off x="1447800" y="2438400"/>
            <a:ext cx="5257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4648200" y="23622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Line 61"/>
          <p:cNvSpPr>
            <a:spLocks noChangeShapeType="1"/>
          </p:cNvSpPr>
          <p:nvPr/>
        </p:nvSpPr>
        <p:spPr bwMode="auto">
          <a:xfrm flipV="1">
            <a:off x="2438400" y="23622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0" name="Line 62"/>
          <p:cNvSpPr>
            <a:spLocks noChangeShapeType="1"/>
          </p:cNvSpPr>
          <p:nvPr/>
        </p:nvSpPr>
        <p:spPr bwMode="auto">
          <a:xfrm flipV="1">
            <a:off x="1447800" y="24384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1" name="Line 63"/>
          <p:cNvSpPr>
            <a:spLocks noChangeShapeType="1"/>
          </p:cNvSpPr>
          <p:nvPr/>
        </p:nvSpPr>
        <p:spPr bwMode="auto">
          <a:xfrm flipV="1">
            <a:off x="3581400" y="25146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2" name="Line 64"/>
          <p:cNvSpPr>
            <a:spLocks noChangeShapeType="1"/>
          </p:cNvSpPr>
          <p:nvPr/>
        </p:nvSpPr>
        <p:spPr bwMode="auto">
          <a:xfrm flipV="1">
            <a:off x="5638800" y="24384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3" name="Line 65"/>
          <p:cNvSpPr>
            <a:spLocks noChangeShapeType="1"/>
          </p:cNvSpPr>
          <p:nvPr/>
        </p:nvSpPr>
        <p:spPr bwMode="auto">
          <a:xfrm flipV="1">
            <a:off x="6629400" y="2514600"/>
            <a:ext cx="0" cy="3581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3505200" y="23622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5" name="Oval 67"/>
          <p:cNvSpPr>
            <a:spLocks noChangeArrowheads="1"/>
          </p:cNvSpPr>
          <p:nvPr/>
        </p:nvSpPr>
        <p:spPr bwMode="auto">
          <a:xfrm>
            <a:off x="5562600" y="22860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6553200" y="22860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1295400" y="22860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2286000" y="22860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7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" grpId="0" animBg="1"/>
      <p:bldP spid="7223" grpId="0" animBg="1"/>
      <p:bldP spid="7226" grpId="0" animBg="1"/>
      <p:bldP spid="7227" grpId="0" animBg="1"/>
      <p:bldP spid="7228" grpId="0" animBg="1"/>
      <p:bldP spid="7229" grpId="0" animBg="1"/>
      <p:bldP spid="7230" grpId="0" animBg="1"/>
      <p:bldP spid="7231" grpId="0" animBg="1"/>
      <p:bldP spid="7232" grpId="0" animBg="1"/>
      <p:bldP spid="7233" grpId="0" animBg="1"/>
      <p:bldP spid="7234" grpId="0" animBg="1"/>
      <p:bldP spid="7235" grpId="0" animBg="1"/>
      <p:bldP spid="7236" grpId="0" animBg="1"/>
      <p:bldP spid="7237" grpId="0" animBg="1"/>
      <p:bldP spid="72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an object is staying in the same position for a time interval than its…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at rest.</a:t>
            </a:r>
          </a:p>
          <a:p>
            <a:pPr>
              <a:lnSpc>
                <a:spcPct val="90000"/>
              </a:lnSpc>
            </a:pPr>
            <a:r>
              <a:rPr lang="en-US" dirty="0"/>
              <a:t>stopped.</a:t>
            </a:r>
          </a:p>
          <a:p>
            <a:pPr>
              <a:lnSpc>
                <a:spcPct val="90000"/>
              </a:lnSpc>
            </a:pPr>
            <a:r>
              <a:rPr lang="en-US" dirty="0"/>
              <a:t>not moving.</a:t>
            </a:r>
          </a:p>
          <a:p>
            <a:pPr>
              <a:lnSpc>
                <a:spcPct val="90000"/>
              </a:lnSpc>
            </a:pPr>
            <a:r>
              <a:rPr lang="en-US" dirty="0"/>
              <a:t>still.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Represented by a horizontal line on a position </a:t>
            </a:r>
            <a:r>
              <a:rPr lang="en-US" dirty="0" err="1"/>
              <a:t>vs</a:t>
            </a:r>
            <a:r>
              <a:rPr lang="en-US" dirty="0"/>
              <a:t> time graph</a:t>
            </a:r>
          </a:p>
        </p:txBody>
      </p:sp>
    </p:spTree>
    <p:extLst>
      <p:ext uri="{BB962C8B-B14F-4D97-AF65-F5344CB8AC3E}">
        <p14:creationId xmlns:p14="http://schemas.microsoft.com/office/powerpoint/2010/main" val="30996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4572000" cy="2428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Quiz tourself</a:t>
            </a:r>
          </a:p>
          <a:p>
            <a:pPr algn="ctr"/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192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5EB"/>
          </a:solidFill>
        </p:spPr>
        <p:txBody>
          <a:bodyPr/>
          <a:lstStyle/>
          <a:p>
            <a:r>
              <a:rPr lang="en-US" b="1"/>
              <a:t>1) When and where is the object at rest?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19602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7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 m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 m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10m</a:t>
            </a: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 flipV="1">
            <a:off x="1447800" y="3352800"/>
            <a:ext cx="2057400" cy="1752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3505200" y="3352800"/>
            <a:ext cx="2133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8" name="Line 62"/>
          <p:cNvSpPr>
            <a:spLocks noChangeShapeType="1"/>
          </p:cNvSpPr>
          <p:nvPr/>
        </p:nvSpPr>
        <p:spPr bwMode="auto">
          <a:xfrm flipV="1">
            <a:off x="5638800" y="2514600"/>
            <a:ext cx="990600" cy="83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5EB"/>
          </a:solidFill>
        </p:spPr>
        <p:txBody>
          <a:bodyPr/>
          <a:lstStyle/>
          <a:p>
            <a:r>
              <a:rPr lang="en-US" b="1" dirty="0"/>
              <a:t>1) When and where is the object at rest?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19602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9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 s</a:t>
            </a: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3 s</a:t>
            </a: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 m</a:t>
            </a:r>
          </a:p>
        </p:txBody>
      </p:sp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 m</a:t>
            </a: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381000" y="15240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 m</a:t>
            </a:r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V="1">
            <a:off x="1447800" y="3352800"/>
            <a:ext cx="2057400" cy="175260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12345" name="Line 57"/>
          <p:cNvSpPr>
            <a:spLocks noChangeShapeType="1"/>
          </p:cNvSpPr>
          <p:nvPr/>
        </p:nvSpPr>
        <p:spPr bwMode="auto">
          <a:xfrm>
            <a:off x="3505200" y="3352800"/>
            <a:ext cx="2133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6" name="Line 58"/>
          <p:cNvSpPr>
            <a:spLocks noChangeShapeType="1"/>
          </p:cNvSpPr>
          <p:nvPr/>
        </p:nvSpPr>
        <p:spPr bwMode="auto">
          <a:xfrm flipV="1">
            <a:off x="5638800" y="2514600"/>
            <a:ext cx="990600" cy="83820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/>
        </p:nvSpPr>
        <p:spPr bwMode="auto">
          <a:xfrm flipV="1">
            <a:off x="3505200" y="3429000"/>
            <a:ext cx="0" cy="2590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 flipV="1">
            <a:off x="3886200" y="3429000"/>
            <a:ext cx="0" cy="2590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/>
        </p:nvSpPr>
        <p:spPr bwMode="auto">
          <a:xfrm flipV="1">
            <a:off x="4419600" y="3352800"/>
            <a:ext cx="0" cy="2590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/>
        </p:nvSpPr>
        <p:spPr bwMode="auto">
          <a:xfrm flipV="1">
            <a:off x="4800600" y="3429000"/>
            <a:ext cx="0" cy="2590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/>
        </p:nvSpPr>
        <p:spPr bwMode="auto">
          <a:xfrm flipV="1">
            <a:off x="5029200" y="3429000"/>
            <a:ext cx="0" cy="2590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 flipV="1">
            <a:off x="5638800" y="3429000"/>
            <a:ext cx="0" cy="2590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6629400" y="2209800"/>
            <a:ext cx="2514600" cy="3016250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From 2 to 4  seconds the object is located 6 meters from the origin</a:t>
            </a:r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 flipH="1">
            <a:off x="1447800" y="3352800"/>
            <a:ext cx="40386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2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8" grpId="0" animBg="1"/>
      <p:bldP spid="12347" grpId="0" animBg="1"/>
      <p:bldP spid="12348" grpId="0" animBg="1"/>
      <p:bldP spid="12349" grpId="0" animBg="1"/>
      <p:bldP spid="12350" grpId="0" animBg="1"/>
      <p:bldP spid="12351" grpId="0" animBg="1"/>
      <p:bldP spid="12352" grpId="0" animBg="1"/>
      <p:bldP spid="12353" grpId="0" animBg="1"/>
      <p:bldP spid="123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7FEFF"/>
          </a:solidFill>
        </p:spPr>
        <p:txBody>
          <a:bodyPr/>
          <a:lstStyle/>
          <a:p>
            <a:r>
              <a:rPr lang="en-US" b="1" dirty="0"/>
              <a:t>2) When and where is the object not moving?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19602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1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m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 m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 s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6 s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4 s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8 s</a:t>
            </a:r>
          </a:p>
        </p:txBody>
      </p:sp>
      <p:sp>
        <p:nvSpPr>
          <p:cNvPr id="10289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 m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57200" y="24384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 m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 m</a:t>
            </a:r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V="1">
            <a:off x="1447800" y="2438400"/>
            <a:ext cx="22098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04800" y="57912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m</a:t>
            </a:r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3657600" y="2438400"/>
            <a:ext cx="1981200" cy="914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V="1">
            <a:off x="5638800" y="3352800"/>
            <a:ext cx="990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DEF"/>
          </a:solidFill>
        </p:spPr>
        <p:txBody>
          <a:bodyPr/>
          <a:lstStyle/>
          <a:p>
            <a:r>
              <a:rPr lang="en-US" b="1" dirty="0"/>
              <a:t>3) When and where is the object still?</a:t>
            </a:r>
          </a:p>
        </p:txBody>
      </p:sp>
      <p:graphicFrame>
        <p:nvGraphicFramePr>
          <p:cNvPr id="11323" name="Group 59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35477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-1 m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0m</a:t>
            </a:r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15 s</a:t>
            </a:r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25 s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+1 m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381000" y="22860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+2 m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457200" y="15240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+3 m</a:t>
            </a:r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1447800" y="2438400"/>
            <a:ext cx="3124200" cy="26670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304800" y="57912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-2 m</a:t>
            </a:r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1447800" y="426720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4572000" y="5105400"/>
            <a:ext cx="2133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Things with both magnitude (size) and direction (east / west) are called </a:t>
            </a:r>
            <a:r>
              <a:rPr lang="en-US" sz="4000" b="1" dirty="0">
                <a:solidFill>
                  <a:srgbClr val="FF0000"/>
                </a:solidFill>
              </a:rPr>
              <a:t>vectors</a:t>
            </a:r>
          </a:p>
        </p:txBody>
      </p:sp>
      <p:pic>
        <p:nvPicPr>
          <p:cNvPr id="604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112"/>
            <a:ext cx="4038600" cy="1882139"/>
          </a:xfrm>
        </p:spPr>
      </p:pic>
      <p:pic>
        <p:nvPicPr>
          <p:cNvPr id="604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5595" y="2481863"/>
            <a:ext cx="3323810" cy="276263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DEF"/>
          </a:solidFill>
        </p:spPr>
        <p:txBody>
          <a:bodyPr/>
          <a:lstStyle/>
          <a:p>
            <a:r>
              <a:rPr lang="en-US" b="1"/>
              <a:t>3) When and where is the object still?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5257800" cy="4435477"/>
        </p:xfrm>
        <a:graphic>
          <a:graphicData uri="http://schemas.openxmlformats.org/drawingml/2006/table">
            <a:tbl>
              <a:tblPr/>
              <a:tblGrid>
                <a:gridCol w="1050925"/>
                <a:gridCol w="1052513"/>
                <a:gridCol w="1050925"/>
                <a:gridCol w="1052512"/>
                <a:gridCol w="1050925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1" name="Text Box 41"/>
          <p:cNvSpPr txBox="1">
            <a:spLocks noChangeArrowheads="1"/>
          </p:cNvSpPr>
          <p:nvPr/>
        </p:nvSpPr>
        <p:spPr bwMode="auto">
          <a:xfrm rot="-5400000">
            <a:off x="-624681" y="3215481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position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3200400" y="64008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time</a:t>
            </a: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57200" y="4800600"/>
            <a:ext cx="8382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-1 m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533400" y="4038600"/>
            <a:ext cx="7620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0m</a:t>
            </a: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22098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5 s</a:t>
            </a:r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42672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15 s</a:t>
            </a: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32766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10 s</a:t>
            </a:r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5334000" y="60198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20 s</a:t>
            </a:r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6477000" y="60960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25 s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533400" y="32004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+1 m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381000" y="22860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+2 m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457200" y="1524000"/>
            <a:ext cx="9906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+3 m</a:t>
            </a:r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>
            <a:off x="1447800" y="2438400"/>
            <a:ext cx="3124200" cy="266700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1219200" y="6172200"/>
            <a:ext cx="685800" cy="381000"/>
          </a:xfrm>
          <a:prstGeom prst="rect">
            <a:avLst/>
          </a:prstGeom>
          <a:solidFill>
            <a:srgbClr val="FAF0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0 s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304800" y="5791200"/>
            <a:ext cx="1066800" cy="457200"/>
          </a:xfrm>
          <a:prstGeom prst="rect">
            <a:avLst/>
          </a:prstGeom>
          <a:solidFill>
            <a:srgbClr val="EEF7F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-2 m</a:t>
            </a:r>
          </a:p>
        </p:txBody>
      </p:sp>
      <p:sp>
        <p:nvSpPr>
          <p:cNvPr id="15417" name="Line 57"/>
          <p:cNvSpPr>
            <a:spLocks noChangeShapeType="1"/>
          </p:cNvSpPr>
          <p:nvPr/>
        </p:nvSpPr>
        <p:spPr bwMode="auto">
          <a:xfrm>
            <a:off x="1447800" y="426720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18" name="Line 58"/>
          <p:cNvSpPr>
            <a:spLocks noChangeShapeType="1"/>
          </p:cNvSpPr>
          <p:nvPr/>
        </p:nvSpPr>
        <p:spPr bwMode="auto">
          <a:xfrm>
            <a:off x="4572000" y="5105400"/>
            <a:ext cx="2133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19" name="Line 59"/>
          <p:cNvSpPr>
            <a:spLocks noChangeShapeType="1"/>
          </p:cNvSpPr>
          <p:nvPr/>
        </p:nvSpPr>
        <p:spPr bwMode="auto">
          <a:xfrm flipH="1" flipV="1">
            <a:off x="4648200" y="51816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 flipH="1" flipV="1">
            <a:off x="5257800" y="5181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1" name="Line 61"/>
          <p:cNvSpPr>
            <a:spLocks noChangeShapeType="1"/>
          </p:cNvSpPr>
          <p:nvPr/>
        </p:nvSpPr>
        <p:spPr bwMode="auto">
          <a:xfrm flipV="1">
            <a:off x="5791200" y="5181600"/>
            <a:ext cx="0" cy="762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2" name="Line 62"/>
          <p:cNvSpPr>
            <a:spLocks noChangeShapeType="1"/>
          </p:cNvSpPr>
          <p:nvPr/>
        </p:nvSpPr>
        <p:spPr bwMode="auto">
          <a:xfrm flipV="1">
            <a:off x="6705600" y="51054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6629400" y="2209800"/>
            <a:ext cx="2514600" cy="3016250"/>
          </a:xfrm>
          <a:prstGeom prst="rect">
            <a:avLst/>
          </a:prstGeom>
          <a:solidFill>
            <a:srgbClr val="FCF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From 15 to 25  seconds the object is located -1 meters from the origin</a:t>
            </a:r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 flipH="1">
            <a:off x="1447800" y="5181600"/>
            <a:ext cx="5257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4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3" grpId="0" animBg="1"/>
      <p:bldP spid="15419" grpId="0" animBg="1"/>
      <p:bldP spid="15420" grpId="0" animBg="1"/>
      <p:bldP spid="15421" grpId="0" animBg="1"/>
      <p:bldP spid="15422" grpId="0" animBg="1"/>
      <p:bldP spid="15423" grpId="0" animBg="1"/>
      <p:bldP spid="154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Position-Time Graphs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1295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following P-T graph corresponds to an object moving back and forth along a straight path.  Can you describe its movement based on the graph?</a:t>
            </a:r>
          </a:p>
        </p:txBody>
      </p:sp>
      <p:grpSp>
        <p:nvGrpSpPr>
          <p:cNvPr id="15364" name="Group 52"/>
          <p:cNvGrpSpPr>
            <a:grpSpLocks/>
          </p:cNvGrpSpPr>
          <p:nvPr/>
        </p:nvGrpSpPr>
        <p:grpSpPr bwMode="auto">
          <a:xfrm>
            <a:off x="1676400" y="2833688"/>
            <a:ext cx="5562600" cy="3109912"/>
            <a:chOff x="1056" y="1785"/>
            <a:chExt cx="3504" cy="1959"/>
          </a:xfrm>
        </p:grpSpPr>
        <p:grpSp>
          <p:nvGrpSpPr>
            <p:cNvPr id="15365" name="Group 38"/>
            <p:cNvGrpSpPr>
              <a:grpSpLocks/>
            </p:cNvGrpSpPr>
            <p:nvPr/>
          </p:nvGrpSpPr>
          <p:grpSpPr bwMode="auto">
            <a:xfrm>
              <a:off x="1056" y="1785"/>
              <a:ext cx="3504" cy="1959"/>
              <a:chOff x="1008" y="1776"/>
              <a:chExt cx="3504" cy="1959"/>
            </a:xfrm>
          </p:grpSpPr>
          <p:sp>
            <p:nvSpPr>
              <p:cNvPr id="15375" name="Line 6"/>
              <p:cNvSpPr>
                <a:spLocks noChangeShapeType="1"/>
              </p:cNvSpPr>
              <p:nvPr/>
            </p:nvSpPr>
            <p:spPr bwMode="auto">
              <a:xfrm>
                <a:off x="1296" y="1920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Line 7"/>
              <p:cNvSpPr>
                <a:spLocks noChangeShapeType="1"/>
              </p:cNvSpPr>
              <p:nvPr/>
            </p:nvSpPr>
            <p:spPr bwMode="auto">
              <a:xfrm>
                <a:off x="1296" y="2736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Line 8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9"/>
              <p:cNvSpPr>
                <a:spLocks noChangeShapeType="1"/>
              </p:cNvSpPr>
              <p:nvPr/>
            </p:nvSpPr>
            <p:spPr bwMode="auto">
              <a:xfrm>
                <a:off x="1248" y="254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0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1"/>
              <p:cNvSpPr>
                <a:spLocks noChangeShapeType="1"/>
              </p:cNvSpPr>
              <p:nvPr/>
            </p:nvSpPr>
            <p:spPr bwMode="auto">
              <a:xfrm>
                <a:off x="1248" y="235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12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13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Line 14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Line 16"/>
              <p:cNvSpPr>
                <a:spLocks noChangeShapeType="1"/>
              </p:cNvSpPr>
              <p:nvPr/>
            </p:nvSpPr>
            <p:spPr bwMode="auto">
              <a:xfrm>
                <a:off x="1248" y="34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17"/>
              <p:cNvSpPr>
                <a:spLocks noChangeShapeType="1"/>
              </p:cNvSpPr>
              <p:nvPr/>
            </p:nvSpPr>
            <p:spPr bwMode="auto">
              <a:xfrm>
                <a:off x="1248" y="331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8"/>
              <p:cNvSpPr>
                <a:spLocks noChangeShapeType="1"/>
              </p:cNvSpPr>
              <p:nvPr/>
            </p:nvSpPr>
            <p:spPr bwMode="auto">
              <a:xfrm>
                <a:off x="1248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19"/>
              <p:cNvSpPr>
                <a:spLocks noChangeShapeType="1"/>
              </p:cNvSpPr>
              <p:nvPr/>
            </p:nvSpPr>
            <p:spPr bwMode="auto">
              <a:xfrm>
                <a:off x="1248" y="31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20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1"/>
              <p:cNvSpPr>
                <a:spLocks noChangeShapeType="1"/>
              </p:cNvSpPr>
              <p:nvPr/>
            </p:nvSpPr>
            <p:spPr bwMode="auto">
              <a:xfrm>
                <a:off x="1248" y="29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22"/>
              <p:cNvSpPr>
                <a:spLocks noChangeShapeType="1"/>
              </p:cNvSpPr>
              <p:nvPr/>
            </p:nvSpPr>
            <p:spPr bwMode="auto">
              <a:xfrm>
                <a:off x="1248" y="283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3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24"/>
              <p:cNvSpPr>
                <a:spLocks noChangeShapeType="1"/>
              </p:cNvSpPr>
              <p:nvPr/>
            </p:nvSpPr>
            <p:spPr bwMode="auto">
              <a:xfrm>
                <a:off x="177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25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6"/>
              <p:cNvSpPr>
                <a:spLocks noChangeShapeType="1"/>
              </p:cNvSpPr>
              <p:nvPr/>
            </p:nvSpPr>
            <p:spPr bwMode="auto">
              <a:xfrm>
                <a:off x="225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7"/>
              <p:cNvSpPr>
                <a:spLocks noChangeShapeType="1"/>
              </p:cNvSpPr>
              <p:nvPr/>
            </p:nvSpPr>
            <p:spPr bwMode="auto">
              <a:xfrm>
                <a:off x="249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28"/>
              <p:cNvSpPr>
                <a:spLocks noChangeShapeType="1"/>
              </p:cNvSpPr>
              <p:nvPr/>
            </p:nvSpPr>
            <p:spPr bwMode="auto">
              <a:xfrm>
                <a:off x="273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29"/>
              <p:cNvSpPr>
                <a:spLocks noChangeShapeType="1"/>
              </p:cNvSpPr>
              <p:nvPr/>
            </p:nvSpPr>
            <p:spPr bwMode="auto">
              <a:xfrm>
                <a:off x="297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30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31"/>
              <p:cNvSpPr>
                <a:spLocks noChangeShapeType="1"/>
              </p:cNvSpPr>
              <p:nvPr/>
            </p:nvSpPr>
            <p:spPr bwMode="auto">
              <a:xfrm>
                <a:off x="345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32"/>
              <p:cNvSpPr>
                <a:spLocks noChangeShapeType="1"/>
              </p:cNvSpPr>
              <p:nvPr/>
            </p:nvSpPr>
            <p:spPr bwMode="auto">
              <a:xfrm>
                <a:off x="369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Text Box 33"/>
              <p:cNvSpPr txBox="1">
                <a:spLocks noChangeArrowheads="1"/>
              </p:cNvSpPr>
              <p:nvPr/>
            </p:nvSpPr>
            <p:spPr bwMode="auto">
              <a:xfrm>
                <a:off x="3936" y="2620"/>
                <a:ext cx="5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/>
                  <a:t>time (s)</a:t>
                </a:r>
              </a:p>
            </p:txBody>
          </p:sp>
          <p:sp>
            <p:nvSpPr>
              <p:cNvPr id="15402" name="Text Box 34"/>
              <p:cNvSpPr txBox="1">
                <a:spLocks noChangeArrowheads="1"/>
              </p:cNvSpPr>
              <p:nvPr/>
            </p:nvSpPr>
            <p:spPr bwMode="auto">
              <a:xfrm rot="-5400000">
                <a:off x="658" y="2606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/>
                  <a:t>position (m)</a:t>
                </a:r>
              </a:p>
            </p:txBody>
          </p:sp>
          <p:sp>
            <p:nvSpPr>
              <p:cNvPr id="15403" name="Text Box 35"/>
              <p:cNvSpPr txBox="1">
                <a:spLocks noChangeArrowheads="1"/>
              </p:cNvSpPr>
              <p:nvPr/>
            </p:nvSpPr>
            <p:spPr bwMode="auto">
              <a:xfrm>
                <a:off x="1056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  <p:sp>
            <p:nvSpPr>
              <p:cNvPr id="15404" name="Text Box 37"/>
              <p:cNvSpPr txBox="1">
                <a:spLocks noChangeArrowheads="1"/>
              </p:cNvSpPr>
              <p:nvPr/>
            </p:nvSpPr>
            <p:spPr bwMode="auto">
              <a:xfrm>
                <a:off x="1056" y="350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S</a:t>
                </a:r>
              </a:p>
            </p:txBody>
          </p:sp>
        </p:grpSp>
        <p:sp>
          <p:nvSpPr>
            <p:cNvPr id="15366" name="Line 39"/>
            <p:cNvSpPr>
              <a:spLocks noChangeShapeType="1"/>
            </p:cNvSpPr>
            <p:nvPr/>
          </p:nvSpPr>
          <p:spPr bwMode="auto">
            <a:xfrm flipV="1">
              <a:off x="1344" y="235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40"/>
            <p:cNvSpPr>
              <a:spLocks noChangeShapeType="1"/>
            </p:cNvSpPr>
            <p:nvPr/>
          </p:nvSpPr>
          <p:spPr bwMode="auto">
            <a:xfrm flipV="1">
              <a:off x="2304" y="2098"/>
              <a:ext cx="0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42"/>
            <p:cNvSpPr>
              <a:spLocks noChangeShapeType="1"/>
            </p:cNvSpPr>
            <p:nvPr/>
          </p:nvSpPr>
          <p:spPr bwMode="auto">
            <a:xfrm>
              <a:off x="1776" y="23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46"/>
            <p:cNvSpPr>
              <a:spLocks/>
            </p:cNvSpPr>
            <p:nvPr/>
          </p:nvSpPr>
          <p:spPr bwMode="auto">
            <a:xfrm>
              <a:off x="1821" y="2163"/>
              <a:ext cx="480" cy="189"/>
            </a:xfrm>
            <a:custGeom>
              <a:avLst/>
              <a:gdLst>
                <a:gd name="T0" fmla="*/ 0 w 480"/>
                <a:gd name="T1" fmla="*/ 189 h 189"/>
                <a:gd name="T2" fmla="*/ 105 w 480"/>
                <a:gd name="T3" fmla="*/ 111 h 189"/>
                <a:gd name="T4" fmla="*/ 183 w 480"/>
                <a:gd name="T5" fmla="*/ 63 h 189"/>
                <a:gd name="T6" fmla="*/ 261 w 480"/>
                <a:gd name="T7" fmla="*/ 30 h 189"/>
                <a:gd name="T8" fmla="*/ 372 w 480"/>
                <a:gd name="T9" fmla="*/ 9 h 189"/>
                <a:gd name="T10" fmla="*/ 480 w 480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0" h="189">
                  <a:moveTo>
                    <a:pt x="0" y="189"/>
                  </a:moveTo>
                  <a:cubicBezTo>
                    <a:pt x="17" y="176"/>
                    <a:pt x="75" y="132"/>
                    <a:pt x="105" y="111"/>
                  </a:cubicBezTo>
                  <a:cubicBezTo>
                    <a:pt x="135" y="90"/>
                    <a:pt x="157" y="76"/>
                    <a:pt x="183" y="63"/>
                  </a:cubicBezTo>
                  <a:cubicBezTo>
                    <a:pt x="209" y="50"/>
                    <a:pt x="230" y="39"/>
                    <a:pt x="261" y="30"/>
                  </a:cubicBezTo>
                  <a:cubicBezTo>
                    <a:pt x="292" y="21"/>
                    <a:pt x="336" y="14"/>
                    <a:pt x="372" y="9"/>
                  </a:cubicBezTo>
                  <a:cubicBezTo>
                    <a:pt x="408" y="4"/>
                    <a:pt x="458" y="2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47"/>
            <p:cNvSpPr>
              <a:spLocks noChangeShapeType="1"/>
            </p:cNvSpPr>
            <p:nvPr/>
          </p:nvSpPr>
          <p:spPr bwMode="auto">
            <a:xfrm>
              <a:off x="2304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48"/>
            <p:cNvSpPr>
              <a:spLocks noChangeShapeType="1"/>
            </p:cNvSpPr>
            <p:nvPr/>
          </p:nvSpPr>
          <p:spPr bwMode="auto">
            <a:xfrm>
              <a:off x="2784" y="2160"/>
              <a:ext cx="48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49"/>
            <p:cNvSpPr>
              <a:spLocks noChangeShapeType="1"/>
            </p:cNvSpPr>
            <p:nvPr/>
          </p:nvSpPr>
          <p:spPr bwMode="auto">
            <a:xfrm>
              <a:off x="3264" y="33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50"/>
            <p:cNvSpPr>
              <a:spLocks/>
            </p:cNvSpPr>
            <p:nvPr/>
          </p:nvSpPr>
          <p:spPr bwMode="auto">
            <a:xfrm>
              <a:off x="3456" y="3216"/>
              <a:ext cx="432" cy="152"/>
            </a:xfrm>
            <a:custGeom>
              <a:avLst/>
              <a:gdLst>
                <a:gd name="T0" fmla="*/ 0 w 432"/>
                <a:gd name="T1" fmla="*/ 144 h 152"/>
                <a:gd name="T2" fmla="*/ 144 w 432"/>
                <a:gd name="T3" fmla="*/ 144 h 152"/>
                <a:gd name="T4" fmla="*/ 336 w 432"/>
                <a:gd name="T5" fmla="*/ 96 h 152"/>
                <a:gd name="T6" fmla="*/ 432 w 432"/>
                <a:gd name="T7" fmla="*/ 0 h 1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2" h="152">
                  <a:moveTo>
                    <a:pt x="0" y="144"/>
                  </a:moveTo>
                  <a:cubicBezTo>
                    <a:pt x="44" y="148"/>
                    <a:pt x="88" y="152"/>
                    <a:pt x="144" y="144"/>
                  </a:cubicBezTo>
                  <a:cubicBezTo>
                    <a:pt x="200" y="136"/>
                    <a:pt x="288" y="120"/>
                    <a:pt x="336" y="96"/>
                  </a:cubicBezTo>
                  <a:cubicBezTo>
                    <a:pt x="384" y="72"/>
                    <a:pt x="408" y="36"/>
                    <a:pt x="43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1"/>
            <p:cNvSpPr>
              <a:spLocks noChangeShapeType="1"/>
            </p:cNvSpPr>
            <p:nvPr/>
          </p:nvSpPr>
          <p:spPr bwMode="auto">
            <a:xfrm>
              <a:off x="3504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54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smtClean="0">
                <a:sym typeface="Symbol"/>
              </a:rPr>
              <a:t></a:t>
            </a:r>
            <a:r>
              <a:rPr lang="en-US" dirty="0" smtClean="0"/>
              <a:t>t becomes smaller, the average velocity becomes closer and closer to the instantaneous velocity at that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Velocity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895600"/>
          </a:xfrm>
        </p:spPr>
        <p:txBody>
          <a:bodyPr/>
          <a:lstStyle/>
          <a:p>
            <a:r>
              <a:rPr lang="en-US" dirty="0"/>
              <a:t>The velocity at that exact moment in time</a:t>
            </a:r>
          </a:p>
          <a:p>
            <a:r>
              <a:rPr lang="en-US" dirty="0"/>
              <a:t>To determine we would draw a straight line that is tangent to the curve at that point, the slope of that tangent then, is the instantaneous velocity</a:t>
            </a:r>
          </a:p>
        </p:txBody>
      </p:sp>
      <p:pic>
        <p:nvPicPr>
          <p:cNvPr id="66566" name="Picture 6" descr="speed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7875"/>
            <a:ext cx="2590800" cy="227012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2-2</a:t>
            </a:r>
            <a:endParaRPr lang="en-US" sz="6000" b="1" dirty="0"/>
          </a:p>
        </p:txBody>
      </p:sp>
      <p:pic>
        <p:nvPicPr>
          <p:cNvPr id="69634" name="Picture 2" descr="C:\Users\farmera\AppData\Local\Microsoft\Windows\Temporary Internet Files\Content.IE5\6LKK526G\car-accelerati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780037" cy="10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C:\Users\farmera\AppData\Local\Microsoft\Windows\Temporary Internet Files\Content.IE5\25FADPSF\Acceleration_Triangle_C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6272"/>
            <a:ext cx="2133600" cy="18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2-2 Learning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Acceleration</a:t>
            </a:r>
          </a:p>
          <a:p>
            <a:r>
              <a:rPr lang="en-US" dirty="0"/>
              <a:t>Interpret velocity-time graphs</a:t>
            </a:r>
          </a:p>
          <a:p>
            <a:r>
              <a:rPr lang="en-US" dirty="0"/>
              <a:t>Apply kinematic equations to calculate distance, time, or velocity under constant acceleration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cs typeface="Arial" charset="0"/>
              </a:rPr>
              <a:t>A= </a:t>
            </a:r>
            <a:r>
              <a:rPr lang="el-GR" b="1" u="sng" dirty="0" smtClean="0">
                <a:cs typeface="Arial" charset="0"/>
              </a:rPr>
              <a:t>Δ</a:t>
            </a:r>
            <a:r>
              <a:rPr lang="en-US" b="1" u="sng" dirty="0" smtClean="0">
                <a:cs typeface="Arial" charset="0"/>
              </a:rPr>
              <a:t>V </a:t>
            </a:r>
            <a:r>
              <a:rPr lang="en-US" b="1" dirty="0" smtClean="0">
                <a:cs typeface="Arial" charset="0"/>
              </a:rPr>
              <a:t>= </a:t>
            </a:r>
            <a:r>
              <a:rPr lang="en-US" b="1" u="sng" dirty="0" smtClean="0">
                <a:cs typeface="Arial" charset="0"/>
              </a:rPr>
              <a:t>(v</a:t>
            </a:r>
            <a:r>
              <a:rPr lang="en-US" b="1" u="sng" baseline="-25000" dirty="0" smtClean="0">
                <a:cs typeface="Arial" charset="0"/>
              </a:rPr>
              <a:t>f</a:t>
            </a:r>
            <a:r>
              <a:rPr lang="en-US" b="1" u="sng" dirty="0" smtClean="0">
                <a:cs typeface="Arial" charset="0"/>
              </a:rPr>
              <a:t>-v</a:t>
            </a:r>
            <a:r>
              <a:rPr lang="en-US" b="1" u="sng" baseline="-25000" dirty="0" smtClean="0">
                <a:cs typeface="Arial" charset="0"/>
              </a:rPr>
              <a:t>i</a:t>
            </a:r>
            <a:r>
              <a:rPr lang="en-US" b="1" u="sng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cs typeface="Arial" charset="0"/>
              </a:rPr>
              <a:t>	   </a:t>
            </a:r>
            <a:r>
              <a:rPr lang="el-GR" b="1" dirty="0" smtClean="0">
                <a:cs typeface="Arial" charset="0"/>
              </a:rPr>
              <a:t>Δ</a:t>
            </a:r>
            <a:r>
              <a:rPr lang="en-US" b="1" dirty="0" smtClean="0">
                <a:cs typeface="Arial" charset="0"/>
              </a:rPr>
              <a:t>T   ( </a:t>
            </a:r>
            <a:r>
              <a:rPr lang="en-US" b="1" dirty="0" err="1" smtClean="0">
                <a:cs typeface="Arial" charset="0"/>
              </a:rPr>
              <a:t>t</a:t>
            </a:r>
            <a:r>
              <a:rPr lang="en-US" b="1" baseline="-25000" dirty="0" err="1" smtClean="0">
                <a:cs typeface="Arial" charset="0"/>
              </a:rPr>
              <a:t>f</a:t>
            </a:r>
            <a:r>
              <a:rPr lang="en-US" b="1" dirty="0" smtClean="0">
                <a:cs typeface="Arial" charset="0"/>
              </a:rPr>
              <a:t>-t</a:t>
            </a:r>
            <a:r>
              <a:rPr lang="en-US" b="1" baseline="-25000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cs typeface="Arial" charset="0"/>
              </a:rPr>
              <a:t>Velocity units = m/s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cs typeface="Arial" charset="0"/>
              </a:rPr>
              <a:t>Time units= 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cs typeface="Arial" charset="0"/>
              </a:rPr>
              <a:t>Acceleration units= m/s</a:t>
            </a:r>
            <a:r>
              <a:rPr lang="en-US" baseline="30000" dirty="0" smtClean="0">
                <a:cs typeface="Arial" charset="0"/>
              </a:rPr>
              <a:t>2</a:t>
            </a:r>
          </a:p>
          <a:p>
            <a:r>
              <a:rPr lang="en-US" dirty="0" smtClean="0"/>
              <a:t>P. 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Acceleration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ratio between the change in velocity and the change in time</a:t>
            </a:r>
          </a:p>
          <a:p>
            <a:r>
              <a:rPr lang="en-US" dirty="0"/>
              <a:t>If the number is large, then the change is great</a:t>
            </a:r>
          </a:p>
          <a:p>
            <a:r>
              <a:rPr lang="en-US" dirty="0"/>
              <a:t>Acceleration has magnitude and </a:t>
            </a:r>
            <a:r>
              <a:rPr lang="en-US" dirty="0" smtClean="0"/>
              <a:t>direction</a:t>
            </a:r>
          </a:p>
          <a:p>
            <a:r>
              <a:rPr lang="en-US" dirty="0" smtClean="0"/>
              <a:t>SI units = m/s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and Acceleration p. 49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i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Motion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Speeding up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Speeding up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Slowing down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Slowing</a:t>
                      </a:r>
                      <a:r>
                        <a:rPr lang="en-US" baseline="0" dirty="0" smtClean="0"/>
                        <a:t> down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or+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 velocity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or</a:t>
                      </a:r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Speeding up from rest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Remaining at rest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Velocity can be interpreted graphically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Velocity can be found from position-time </a:t>
            </a:r>
            <a:r>
              <a:rPr lang="en-US" dirty="0" smtClean="0"/>
              <a:t>graph</a:t>
            </a:r>
          </a:p>
          <a:p>
            <a:r>
              <a:rPr lang="en-US" b="1" dirty="0" smtClean="0"/>
              <a:t>Slope of the line </a:t>
            </a:r>
            <a:r>
              <a:rPr lang="en-US" b="1" dirty="0" smtClean="0">
                <a:sym typeface="Symbol"/>
              </a:rPr>
              <a:t></a:t>
            </a:r>
            <a:r>
              <a:rPr lang="en-US" b="1" dirty="0" smtClean="0"/>
              <a:t>x/</a:t>
            </a:r>
            <a:r>
              <a:rPr lang="en-US" b="1" dirty="0" smtClean="0">
                <a:sym typeface="Symbol"/>
              </a:rPr>
              <a:t></a:t>
            </a:r>
            <a:r>
              <a:rPr lang="en-US" b="1" dirty="0" smtClean="0"/>
              <a:t>t  (position-time graph) </a:t>
            </a:r>
            <a:r>
              <a:rPr lang="en-US" dirty="0" smtClean="0"/>
              <a:t>is equal to the average velocity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Calculated</a:t>
            </a:r>
            <a:r>
              <a:rPr lang="en-US" sz="28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		</a:t>
            </a:r>
            <a:r>
              <a:rPr lang="el-GR" sz="2800" dirty="0" smtClean="0">
                <a:cs typeface="Arial" charset="0"/>
              </a:rPr>
              <a:t>Δ</a:t>
            </a:r>
            <a:r>
              <a:rPr lang="en-US" sz="2800" dirty="0" smtClean="0">
                <a:cs typeface="Arial" charset="0"/>
              </a:rPr>
              <a:t>x=x</a:t>
            </a:r>
            <a:r>
              <a:rPr lang="en-US" sz="2800" baseline="-25000" dirty="0" smtClean="0">
                <a:cs typeface="Arial" charset="0"/>
              </a:rPr>
              <a:t>f</a:t>
            </a:r>
            <a:r>
              <a:rPr lang="en-US" sz="2800" dirty="0" smtClean="0">
                <a:cs typeface="Arial" charset="0"/>
              </a:rPr>
              <a:t>– x</a:t>
            </a:r>
            <a:r>
              <a:rPr lang="en-US" sz="2800" baseline="-25000" dirty="0" smtClean="0">
                <a:cs typeface="Arial" charset="0"/>
              </a:rPr>
              <a:t>i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Displacement = change in position= final position –initial position</a:t>
            </a:r>
            <a:endParaRPr lang="en-US" sz="2000" baseline="-25000" dirty="0"/>
          </a:p>
          <a:p>
            <a:r>
              <a:rPr lang="en-US" sz="2800" dirty="0"/>
              <a:t>It is </a:t>
            </a:r>
            <a:r>
              <a:rPr lang="en-US" sz="2800" dirty="0" smtClean="0"/>
              <a:t>a </a:t>
            </a:r>
            <a:r>
              <a:rPr lang="en-US" sz="2800" dirty="0"/>
              <a:t>vector so it has both magnitude and direction</a:t>
            </a:r>
          </a:p>
        </p:txBody>
      </p:sp>
      <p:pic>
        <p:nvPicPr>
          <p:cNvPr id="22533" name="Picture 5" descr="tri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47900" y="4346575"/>
            <a:ext cx="4648200" cy="137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Position-Time Graphs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slope of a P-T graph is equal to the object’s velocity in that segment.</a:t>
            </a: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928688" y="3124200"/>
            <a:ext cx="4252912" cy="2881313"/>
            <a:chOff x="1065" y="1824"/>
            <a:chExt cx="2679" cy="1815"/>
          </a:xfrm>
        </p:grpSpPr>
        <p:sp>
          <p:nvSpPr>
            <p:cNvPr id="14371" name="Line 4"/>
            <p:cNvSpPr>
              <a:spLocks noChangeShapeType="1"/>
            </p:cNvSpPr>
            <p:nvPr/>
          </p:nvSpPr>
          <p:spPr bwMode="auto">
            <a:xfrm>
              <a:off x="1584" y="1824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5"/>
            <p:cNvSpPr>
              <a:spLocks noChangeShapeType="1"/>
            </p:cNvSpPr>
            <p:nvPr/>
          </p:nvSpPr>
          <p:spPr bwMode="auto">
            <a:xfrm>
              <a:off x="1584" y="3168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6"/>
            <p:cNvSpPr>
              <a:spLocks noChangeShapeType="1"/>
            </p:cNvSpPr>
            <p:nvPr/>
          </p:nvSpPr>
          <p:spPr bwMode="auto">
            <a:xfrm>
              <a:off x="206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7"/>
            <p:cNvSpPr>
              <a:spLocks noChangeShapeType="1"/>
            </p:cNvSpPr>
            <p:nvPr/>
          </p:nvSpPr>
          <p:spPr bwMode="auto">
            <a:xfrm>
              <a:off x="254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8"/>
            <p:cNvSpPr>
              <a:spLocks noChangeShapeType="1"/>
            </p:cNvSpPr>
            <p:nvPr/>
          </p:nvSpPr>
          <p:spPr bwMode="auto">
            <a:xfrm>
              <a:off x="302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9"/>
            <p:cNvSpPr>
              <a:spLocks noChangeShapeType="1"/>
            </p:cNvSpPr>
            <p:nvPr/>
          </p:nvSpPr>
          <p:spPr bwMode="auto">
            <a:xfrm>
              <a:off x="350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0"/>
            <p:cNvSpPr>
              <a:spLocks noChangeShapeType="1"/>
            </p:cNvSpPr>
            <p:nvPr/>
          </p:nvSpPr>
          <p:spPr bwMode="auto">
            <a:xfrm>
              <a:off x="1536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11"/>
            <p:cNvSpPr>
              <a:spLocks noChangeShapeType="1"/>
            </p:cNvSpPr>
            <p:nvPr/>
          </p:nvSpPr>
          <p:spPr bwMode="auto">
            <a:xfrm>
              <a:off x="1536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2"/>
            <p:cNvSpPr>
              <a:spLocks noChangeShapeType="1"/>
            </p:cNvSpPr>
            <p:nvPr/>
          </p:nvSpPr>
          <p:spPr bwMode="auto">
            <a:xfrm>
              <a:off x="1536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13"/>
            <p:cNvSpPr>
              <a:spLocks noChangeShapeType="1"/>
            </p:cNvSpPr>
            <p:nvPr/>
          </p:nvSpPr>
          <p:spPr bwMode="auto">
            <a:xfrm>
              <a:off x="1536" y="22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14"/>
            <p:cNvSpPr>
              <a:spLocks noChangeShapeType="1"/>
            </p:cNvSpPr>
            <p:nvPr/>
          </p:nvSpPr>
          <p:spPr bwMode="auto">
            <a:xfrm>
              <a:off x="1536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Text Box 15"/>
            <p:cNvSpPr txBox="1">
              <a:spLocks noChangeArrowheads="1"/>
            </p:cNvSpPr>
            <p:nvPr/>
          </p:nvSpPr>
          <p:spPr bwMode="auto">
            <a:xfrm>
              <a:off x="2352" y="3408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time (s)</a:t>
              </a:r>
            </a:p>
          </p:txBody>
        </p:sp>
        <p:sp>
          <p:nvSpPr>
            <p:cNvPr id="14383" name="Text Box 16"/>
            <p:cNvSpPr txBox="1">
              <a:spLocks noChangeArrowheads="1"/>
            </p:cNvSpPr>
            <p:nvPr/>
          </p:nvSpPr>
          <p:spPr bwMode="auto">
            <a:xfrm rot="-5400000">
              <a:off x="725" y="235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position (m)</a:t>
              </a:r>
            </a:p>
          </p:txBody>
        </p:sp>
        <p:sp>
          <p:nvSpPr>
            <p:cNvPr id="14384" name="Text Box 17"/>
            <p:cNvSpPr txBox="1">
              <a:spLocks noChangeArrowheads="1"/>
            </p:cNvSpPr>
            <p:nvPr/>
          </p:nvSpPr>
          <p:spPr bwMode="auto">
            <a:xfrm>
              <a:off x="192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10</a:t>
              </a:r>
            </a:p>
          </p:txBody>
        </p:sp>
        <p:sp>
          <p:nvSpPr>
            <p:cNvPr id="14385" name="Text Box 18"/>
            <p:cNvSpPr txBox="1">
              <a:spLocks noChangeArrowheads="1"/>
            </p:cNvSpPr>
            <p:nvPr/>
          </p:nvSpPr>
          <p:spPr bwMode="auto">
            <a:xfrm>
              <a:off x="240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20</a:t>
              </a:r>
            </a:p>
          </p:txBody>
        </p:sp>
        <p:sp>
          <p:nvSpPr>
            <p:cNvPr id="14386" name="Text Box 19"/>
            <p:cNvSpPr txBox="1">
              <a:spLocks noChangeArrowheads="1"/>
            </p:cNvSpPr>
            <p:nvPr/>
          </p:nvSpPr>
          <p:spPr bwMode="auto">
            <a:xfrm>
              <a:off x="288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30</a:t>
              </a:r>
            </a:p>
          </p:txBody>
        </p:sp>
        <p:sp>
          <p:nvSpPr>
            <p:cNvPr id="14387" name="Text Box 20"/>
            <p:cNvSpPr txBox="1">
              <a:spLocks noChangeArrowheads="1"/>
            </p:cNvSpPr>
            <p:nvPr/>
          </p:nvSpPr>
          <p:spPr bwMode="auto">
            <a:xfrm>
              <a:off x="3360" y="3216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40</a:t>
              </a:r>
            </a:p>
          </p:txBody>
        </p:sp>
        <p:sp>
          <p:nvSpPr>
            <p:cNvPr id="14388" name="Text Box 21"/>
            <p:cNvSpPr txBox="1">
              <a:spLocks noChangeArrowheads="1"/>
            </p:cNvSpPr>
            <p:nvPr/>
          </p:nvSpPr>
          <p:spPr bwMode="auto">
            <a:xfrm>
              <a:off x="1296" y="283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10</a:t>
              </a:r>
            </a:p>
          </p:txBody>
        </p:sp>
        <p:sp>
          <p:nvSpPr>
            <p:cNvPr id="14389" name="Text Box 22"/>
            <p:cNvSpPr txBox="1">
              <a:spLocks noChangeArrowheads="1"/>
            </p:cNvSpPr>
            <p:nvPr/>
          </p:nvSpPr>
          <p:spPr bwMode="auto">
            <a:xfrm>
              <a:off x="1296" y="259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20</a:t>
              </a:r>
            </a:p>
          </p:txBody>
        </p:sp>
        <p:sp>
          <p:nvSpPr>
            <p:cNvPr id="14390" name="Text Box 23"/>
            <p:cNvSpPr txBox="1">
              <a:spLocks noChangeArrowheads="1"/>
            </p:cNvSpPr>
            <p:nvPr/>
          </p:nvSpPr>
          <p:spPr bwMode="auto">
            <a:xfrm>
              <a:off x="1296" y="235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30</a:t>
              </a:r>
            </a:p>
          </p:txBody>
        </p:sp>
        <p:sp>
          <p:nvSpPr>
            <p:cNvPr id="14391" name="Text Box 24"/>
            <p:cNvSpPr txBox="1">
              <a:spLocks noChangeArrowheads="1"/>
            </p:cNvSpPr>
            <p:nvPr/>
          </p:nvSpPr>
          <p:spPr bwMode="auto">
            <a:xfrm>
              <a:off x="1296" y="211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40</a:t>
              </a:r>
            </a:p>
          </p:txBody>
        </p:sp>
        <p:sp>
          <p:nvSpPr>
            <p:cNvPr id="14392" name="Text Box 25"/>
            <p:cNvSpPr txBox="1">
              <a:spLocks noChangeArrowheads="1"/>
            </p:cNvSpPr>
            <p:nvPr/>
          </p:nvSpPr>
          <p:spPr bwMode="auto">
            <a:xfrm>
              <a:off x="1296" y="1872"/>
              <a:ext cx="2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/>
                <a:t>50</a:t>
              </a:r>
            </a:p>
          </p:txBody>
        </p:sp>
      </p:grpSp>
      <p:grpSp>
        <p:nvGrpSpPr>
          <p:cNvPr id="14341" name="Group 31"/>
          <p:cNvGrpSpPr>
            <a:grpSpLocks/>
          </p:cNvGrpSpPr>
          <p:nvPr/>
        </p:nvGrpSpPr>
        <p:grpSpPr bwMode="auto">
          <a:xfrm>
            <a:off x="2514600" y="3124200"/>
            <a:ext cx="2286000" cy="2133600"/>
            <a:chOff x="1728" y="1920"/>
            <a:chExt cx="1440" cy="1344"/>
          </a:xfrm>
        </p:grpSpPr>
        <p:sp>
          <p:nvSpPr>
            <p:cNvPr id="14367" name="Line 27"/>
            <p:cNvSpPr>
              <a:spLocks noChangeShapeType="1"/>
            </p:cNvSpPr>
            <p:nvPr/>
          </p:nvSpPr>
          <p:spPr bwMode="auto">
            <a:xfrm flipV="1">
              <a:off x="172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28"/>
            <p:cNvSpPr>
              <a:spLocks noChangeShapeType="1"/>
            </p:cNvSpPr>
            <p:nvPr/>
          </p:nvSpPr>
          <p:spPr bwMode="auto">
            <a:xfrm flipV="1">
              <a:off x="220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29"/>
            <p:cNvSpPr>
              <a:spLocks noChangeShapeType="1"/>
            </p:cNvSpPr>
            <p:nvPr/>
          </p:nvSpPr>
          <p:spPr bwMode="auto">
            <a:xfrm flipV="1">
              <a:off x="268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30"/>
            <p:cNvSpPr>
              <a:spLocks noChangeShapeType="1"/>
            </p:cNvSpPr>
            <p:nvPr/>
          </p:nvSpPr>
          <p:spPr bwMode="auto">
            <a:xfrm flipV="1">
              <a:off x="3168" y="1920"/>
              <a:ext cx="0" cy="1344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2" name="Group 37"/>
          <p:cNvGrpSpPr>
            <a:grpSpLocks/>
          </p:cNvGrpSpPr>
          <p:nvPr/>
        </p:nvGrpSpPr>
        <p:grpSpPr bwMode="auto">
          <a:xfrm>
            <a:off x="1752600" y="3352800"/>
            <a:ext cx="3505200" cy="1524000"/>
            <a:chOff x="1248" y="2064"/>
            <a:chExt cx="2064" cy="960"/>
          </a:xfrm>
        </p:grpSpPr>
        <p:sp>
          <p:nvSpPr>
            <p:cNvPr id="14362" name="Line 32"/>
            <p:cNvSpPr>
              <a:spLocks noChangeShapeType="1"/>
            </p:cNvSpPr>
            <p:nvPr/>
          </p:nvSpPr>
          <p:spPr bwMode="auto">
            <a:xfrm>
              <a:off x="1296" y="206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33"/>
            <p:cNvSpPr>
              <a:spLocks noChangeShapeType="1"/>
            </p:cNvSpPr>
            <p:nvPr/>
          </p:nvSpPr>
          <p:spPr bwMode="auto">
            <a:xfrm>
              <a:off x="1248" y="230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34"/>
            <p:cNvSpPr>
              <a:spLocks noChangeShapeType="1"/>
            </p:cNvSpPr>
            <p:nvPr/>
          </p:nvSpPr>
          <p:spPr bwMode="auto">
            <a:xfrm>
              <a:off x="1248" y="254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35"/>
            <p:cNvSpPr>
              <a:spLocks noChangeShapeType="1"/>
            </p:cNvSpPr>
            <p:nvPr/>
          </p:nvSpPr>
          <p:spPr bwMode="auto">
            <a:xfrm>
              <a:off x="1248" y="278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36"/>
            <p:cNvSpPr>
              <a:spLocks noChangeShapeType="1"/>
            </p:cNvSpPr>
            <p:nvPr/>
          </p:nvSpPr>
          <p:spPr bwMode="auto">
            <a:xfrm>
              <a:off x="1248" y="3024"/>
              <a:ext cx="2016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Line 38"/>
          <p:cNvSpPr>
            <a:spLocks noChangeShapeType="1"/>
          </p:cNvSpPr>
          <p:nvPr/>
        </p:nvSpPr>
        <p:spPr bwMode="auto">
          <a:xfrm flipV="1">
            <a:off x="1752600" y="3733800"/>
            <a:ext cx="3505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>
            <a:off x="16764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3289" name="Oval 41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53304" name="Group 56"/>
          <p:cNvGrpSpPr>
            <a:grpSpLocks/>
          </p:cNvGrpSpPr>
          <p:nvPr/>
        </p:nvGrpSpPr>
        <p:grpSpPr bwMode="auto">
          <a:xfrm>
            <a:off x="5638800" y="2819400"/>
            <a:ext cx="2667000" cy="747713"/>
            <a:chOff x="3552" y="1920"/>
            <a:chExt cx="1680" cy="471"/>
          </a:xfrm>
        </p:grpSpPr>
        <p:sp>
          <p:nvSpPr>
            <p:cNvPr id="14358" name="Text Box 42"/>
            <p:cNvSpPr txBox="1">
              <a:spLocks noChangeArrowheads="1"/>
            </p:cNvSpPr>
            <p:nvPr/>
          </p:nvSpPr>
          <p:spPr bwMode="auto">
            <a:xfrm>
              <a:off x="3552" y="206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slope = </a:t>
              </a:r>
            </a:p>
          </p:txBody>
        </p:sp>
        <p:sp>
          <p:nvSpPr>
            <p:cNvPr id="14359" name="Line 43"/>
            <p:cNvSpPr>
              <a:spLocks noChangeShapeType="1"/>
            </p:cNvSpPr>
            <p:nvPr/>
          </p:nvSpPr>
          <p:spPr bwMode="auto">
            <a:xfrm>
              <a:off x="4176" y="216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Text Box 44"/>
            <p:cNvSpPr txBox="1">
              <a:spLocks noChangeArrowheads="1"/>
            </p:cNvSpPr>
            <p:nvPr/>
          </p:nvSpPr>
          <p:spPr bwMode="auto">
            <a:xfrm>
              <a:off x="4272" y="192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change in y</a:t>
              </a:r>
            </a:p>
          </p:txBody>
        </p:sp>
        <p:sp>
          <p:nvSpPr>
            <p:cNvPr id="14361" name="Text Box 45"/>
            <p:cNvSpPr txBox="1">
              <a:spLocks noChangeArrowheads="1"/>
            </p:cNvSpPr>
            <p:nvPr/>
          </p:nvSpPr>
          <p:spPr bwMode="auto">
            <a:xfrm>
              <a:off x="4272" y="2160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change in x</a:t>
              </a:r>
            </a:p>
          </p:txBody>
        </p:sp>
      </p:grpSp>
      <p:grpSp>
        <p:nvGrpSpPr>
          <p:cNvPr id="53303" name="Group 55"/>
          <p:cNvGrpSpPr>
            <a:grpSpLocks/>
          </p:cNvGrpSpPr>
          <p:nvPr/>
        </p:nvGrpSpPr>
        <p:grpSpPr bwMode="auto">
          <a:xfrm>
            <a:off x="5638800" y="3733800"/>
            <a:ext cx="2743200" cy="747713"/>
            <a:chOff x="3552" y="2496"/>
            <a:chExt cx="1728" cy="471"/>
          </a:xfrm>
        </p:grpSpPr>
        <p:sp>
          <p:nvSpPr>
            <p:cNvPr id="14354" name="Text Box 46"/>
            <p:cNvSpPr txBox="1">
              <a:spLocks noChangeArrowheads="1"/>
            </p:cNvSpPr>
            <p:nvPr/>
          </p:nvSpPr>
          <p:spPr bwMode="auto">
            <a:xfrm>
              <a:off x="3552" y="2640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slope = </a:t>
              </a:r>
            </a:p>
          </p:txBody>
        </p:sp>
        <p:sp>
          <p:nvSpPr>
            <p:cNvPr id="14355" name="Line 47"/>
            <p:cNvSpPr>
              <a:spLocks noChangeShapeType="1"/>
            </p:cNvSpPr>
            <p:nvPr/>
          </p:nvSpPr>
          <p:spPr bwMode="auto">
            <a:xfrm>
              <a:off x="4176" y="273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Text Box 48"/>
            <p:cNvSpPr txBox="1">
              <a:spLocks noChangeArrowheads="1"/>
            </p:cNvSpPr>
            <p:nvPr/>
          </p:nvSpPr>
          <p:spPr bwMode="auto">
            <a:xfrm>
              <a:off x="4176" y="2496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(30 m – 10 m)</a:t>
              </a:r>
            </a:p>
          </p:txBody>
        </p:sp>
        <p:sp>
          <p:nvSpPr>
            <p:cNvPr id="14357" name="Text Box 49"/>
            <p:cNvSpPr txBox="1">
              <a:spLocks noChangeArrowheads="1"/>
            </p:cNvSpPr>
            <p:nvPr/>
          </p:nvSpPr>
          <p:spPr bwMode="auto">
            <a:xfrm>
              <a:off x="4272" y="273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(30 s – 0 s)</a:t>
              </a:r>
            </a:p>
          </p:txBody>
        </p:sp>
      </p:grpSp>
      <p:grpSp>
        <p:nvGrpSpPr>
          <p:cNvPr id="53302" name="Group 54"/>
          <p:cNvGrpSpPr>
            <a:grpSpLocks/>
          </p:cNvGrpSpPr>
          <p:nvPr/>
        </p:nvGrpSpPr>
        <p:grpSpPr bwMode="auto">
          <a:xfrm>
            <a:off x="5943600" y="4648200"/>
            <a:ext cx="1981200" cy="747713"/>
            <a:chOff x="3552" y="3072"/>
            <a:chExt cx="1248" cy="471"/>
          </a:xfrm>
        </p:grpSpPr>
        <p:sp>
          <p:nvSpPr>
            <p:cNvPr id="14350" name="Text Box 50"/>
            <p:cNvSpPr txBox="1">
              <a:spLocks noChangeArrowheads="1"/>
            </p:cNvSpPr>
            <p:nvPr/>
          </p:nvSpPr>
          <p:spPr bwMode="auto">
            <a:xfrm>
              <a:off x="3552" y="321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slope = </a:t>
              </a:r>
            </a:p>
          </p:txBody>
        </p:sp>
        <p:sp>
          <p:nvSpPr>
            <p:cNvPr id="14351" name="Line 51"/>
            <p:cNvSpPr>
              <a:spLocks noChangeShapeType="1"/>
            </p:cNvSpPr>
            <p:nvPr/>
          </p:nvSpPr>
          <p:spPr bwMode="auto">
            <a:xfrm>
              <a:off x="4176" y="33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Text Box 52"/>
            <p:cNvSpPr txBox="1">
              <a:spLocks noChangeArrowheads="1"/>
            </p:cNvSpPr>
            <p:nvPr/>
          </p:nvSpPr>
          <p:spPr bwMode="auto">
            <a:xfrm>
              <a:off x="4224" y="307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(20 m)</a:t>
              </a:r>
            </a:p>
          </p:txBody>
        </p:sp>
        <p:sp>
          <p:nvSpPr>
            <p:cNvPr id="14353" name="Text Box 53"/>
            <p:cNvSpPr txBox="1">
              <a:spLocks noChangeArrowheads="1"/>
            </p:cNvSpPr>
            <p:nvPr/>
          </p:nvSpPr>
          <p:spPr bwMode="auto">
            <a:xfrm>
              <a:off x="4224" y="331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(30 s)</a:t>
              </a:r>
            </a:p>
          </p:txBody>
        </p:sp>
      </p:grpSp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6019800" y="5638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slope = 0.67 m/s</a:t>
            </a:r>
          </a:p>
        </p:txBody>
      </p:sp>
    </p:spTree>
    <p:extLst>
      <p:ext uri="{BB962C8B-B14F-4D97-AF65-F5344CB8AC3E}">
        <p14:creationId xmlns:p14="http://schemas.microsoft.com/office/powerpoint/2010/main" val="8987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8" grpId="0" animBg="1"/>
      <p:bldP spid="53289" grpId="0" animBg="1"/>
      <p:bldP spid="5330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28600"/>
            <a:ext cx="29718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Tangent Lines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33400" y="1752600"/>
            <a:ext cx="792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2286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458200" y="14478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charset="0"/>
              </a:rPr>
              <a:t>t</a:t>
            </a:r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541338" y="727075"/>
            <a:ext cx="7405687" cy="2060575"/>
          </a:xfrm>
          <a:custGeom>
            <a:avLst/>
            <a:gdLst>
              <a:gd name="T0" fmla="*/ 0 w 4665"/>
              <a:gd name="T1" fmla="*/ 2147483647 h 1298"/>
              <a:gd name="T2" fmla="*/ 2147483647 w 4665"/>
              <a:gd name="T3" fmla="*/ 2147483647 h 1298"/>
              <a:gd name="T4" fmla="*/ 2147483647 w 4665"/>
              <a:gd name="T5" fmla="*/ 2147483647 h 1298"/>
              <a:gd name="T6" fmla="*/ 2147483647 w 4665"/>
              <a:gd name="T7" fmla="*/ 2147483647 h 1298"/>
              <a:gd name="T8" fmla="*/ 2147483647 w 4665"/>
              <a:gd name="T9" fmla="*/ 2147483647 h 1298"/>
              <a:gd name="T10" fmla="*/ 2147483647 w 4665"/>
              <a:gd name="T11" fmla="*/ 2147483647 h 1298"/>
              <a:gd name="T12" fmla="*/ 2147483647 w 4665"/>
              <a:gd name="T13" fmla="*/ 2147483647 h 1298"/>
              <a:gd name="T14" fmla="*/ 2147483647 w 4665"/>
              <a:gd name="T15" fmla="*/ 2147483647 h 1298"/>
              <a:gd name="T16" fmla="*/ 2147483647 w 4665"/>
              <a:gd name="T17" fmla="*/ 2147483647 h 1298"/>
              <a:gd name="T18" fmla="*/ 2147483647 w 4665"/>
              <a:gd name="T19" fmla="*/ 2147483647 h 1298"/>
              <a:gd name="T20" fmla="*/ 2147483647 w 4665"/>
              <a:gd name="T21" fmla="*/ 2147483647 h 1298"/>
              <a:gd name="T22" fmla="*/ 2147483647 w 4665"/>
              <a:gd name="T23" fmla="*/ 2147483647 h 1298"/>
              <a:gd name="T24" fmla="*/ 2147483647 w 4665"/>
              <a:gd name="T25" fmla="*/ 2147483647 h 1298"/>
              <a:gd name="T26" fmla="*/ 2147483647 w 4665"/>
              <a:gd name="T27" fmla="*/ 2147483647 h 1298"/>
              <a:gd name="T28" fmla="*/ 2147483647 w 4665"/>
              <a:gd name="T29" fmla="*/ 0 h 1298"/>
              <a:gd name="T30" fmla="*/ 2147483647 w 4665"/>
              <a:gd name="T31" fmla="*/ 2147483647 h 1298"/>
              <a:gd name="T32" fmla="*/ 2147483647 w 4665"/>
              <a:gd name="T33" fmla="*/ 2147483647 h 1298"/>
              <a:gd name="T34" fmla="*/ 2147483647 w 4665"/>
              <a:gd name="T35" fmla="*/ 2147483647 h 1298"/>
              <a:gd name="T36" fmla="*/ 2147483647 w 4665"/>
              <a:gd name="T37" fmla="*/ 2147483647 h 1298"/>
              <a:gd name="T38" fmla="*/ 2147483647 w 4665"/>
              <a:gd name="T39" fmla="*/ 2147483647 h 1298"/>
              <a:gd name="T40" fmla="*/ 2147483647 w 4665"/>
              <a:gd name="T41" fmla="*/ 2147483647 h 1298"/>
              <a:gd name="T42" fmla="*/ 2147483647 w 4665"/>
              <a:gd name="T43" fmla="*/ 2147483647 h 1298"/>
              <a:gd name="T44" fmla="*/ 2147483647 w 4665"/>
              <a:gd name="T45" fmla="*/ 2147483647 h 1298"/>
              <a:gd name="T46" fmla="*/ 2147483647 w 4665"/>
              <a:gd name="T47" fmla="*/ 2147483647 h 1298"/>
              <a:gd name="T48" fmla="*/ 2147483647 w 4665"/>
              <a:gd name="T49" fmla="*/ 2147483647 h 1298"/>
              <a:gd name="T50" fmla="*/ 2147483647 w 4665"/>
              <a:gd name="T51" fmla="*/ 2147483647 h 1298"/>
              <a:gd name="T52" fmla="*/ 2147483647 w 4665"/>
              <a:gd name="T53" fmla="*/ 2147483647 h 1298"/>
              <a:gd name="T54" fmla="*/ 2147483647 w 4665"/>
              <a:gd name="T55" fmla="*/ 2147483647 h 1298"/>
              <a:gd name="T56" fmla="*/ 2147483647 w 4665"/>
              <a:gd name="T57" fmla="*/ 2147483647 h 1298"/>
              <a:gd name="T58" fmla="*/ 2147483647 w 4665"/>
              <a:gd name="T59" fmla="*/ 2147483647 h 1298"/>
              <a:gd name="T60" fmla="*/ 2147483647 w 4665"/>
              <a:gd name="T61" fmla="*/ 2147483647 h 1298"/>
              <a:gd name="T62" fmla="*/ 2147483647 w 4665"/>
              <a:gd name="T63" fmla="*/ 2147483647 h 1298"/>
              <a:gd name="T64" fmla="*/ 2147483647 w 4665"/>
              <a:gd name="T65" fmla="*/ 2147483647 h 1298"/>
              <a:gd name="T66" fmla="*/ 2147483647 w 4665"/>
              <a:gd name="T67" fmla="*/ 2147483647 h 1298"/>
              <a:gd name="T68" fmla="*/ 2147483647 w 4665"/>
              <a:gd name="T69" fmla="*/ 2147483647 h 1298"/>
              <a:gd name="T70" fmla="*/ 2147483647 w 4665"/>
              <a:gd name="T71" fmla="*/ 2147483647 h 1298"/>
              <a:gd name="T72" fmla="*/ 2147483647 w 4665"/>
              <a:gd name="T73" fmla="*/ 2147483647 h 1298"/>
              <a:gd name="T74" fmla="*/ 2147483647 w 4665"/>
              <a:gd name="T75" fmla="*/ 2147483647 h 1298"/>
              <a:gd name="T76" fmla="*/ 2147483647 w 4665"/>
              <a:gd name="T77" fmla="*/ 2147483647 h 129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65" h="1298">
                <a:moveTo>
                  <a:pt x="0" y="1152"/>
                </a:moveTo>
                <a:cubicBezTo>
                  <a:pt x="115" y="1136"/>
                  <a:pt x="233" y="1135"/>
                  <a:pt x="349" y="1127"/>
                </a:cubicBezTo>
                <a:cubicBezTo>
                  <a:pt x="440" y="1114"/>
                  <a:pt x="526" y="1086"/>
                  <a:pt x="616" y="1071"/>
                </a:cubicBezTo>
                <a:cubicBezTo>
                  <a:pt x="645" y="1042"/>
                  <a:pt x="686" y="1034"/>
                  <a:pt x="722" y="1014"/>
                </a:cubicBezTo>
                <a:cubicBezTo>
                  <a:pt x="788" y="978"/>
                  <a:pt x="844" y="916"/>
                  <a:pt x="916" y="892"/>
                </a:cubicBezTo>
                <a:cubicBezTo>
                  <a:pt x="969" y="817"/>
                  <a:pt x="895" y="915"/>
                  <a:pt x="957" y="852"/>
                </a:cubicBezTo>
                <a:cubicBezTo>
                  <a:pt x="964" y="845"/>
                  <a:pt x="966" y="834"/>
                  <a:pt x="973" y="827"/>
                </a:cubicBezTo>
                <a:cubicBezTo>
                  <a:pt x="980" y="820"/>
                  <a:pt x="990" y="817"/>
                  <a:pt x="998" y="811"/>
                </a:cubicBezTo>
                <a:cubicBezTo>
                  <a:pt x="1045" y="772"/>
                  <a:pt x="1091" y="731"/>
                  <a:pt x="1136" y="689"/>
                </a:cubicBezTo>
                <a:cubicBezTo>
                  <a:pt x="1161" y="639"/>
                  <a:pt x="1193" y="603"/>
                  <a:pt x="1225" y="559"/>
                </a:cubicBezTo>
                <a:cubicBezTo>
                  <a:pt x="1253" y="522"/>
                  <a:pt x="1273" y="487"/>
                  <a:pt x="1306" y="454"/>
                </a:cubicBezTo>
                <a:cubicBezTo>
                  <a:pt x="1359" y="329"/>
                  <a:pt x="1482" y="219"/>
                  <a:pt x="1598" y="154"/>
                </a:cubicBezTo>
                <a:cubicBezTo>
                  <a:pt x="1634" y="134"/>
                  <a:pt x="1657" y="110"/>
                  <a:pt x="1695" y="97"/>
                </a:cubicBezTo>
                <a:cubicBezTo>
                  <a:pt x="1723" y="71"/>
                  <a:pt x="1758" y="67"/>
                  <a:pt x="1793" y="56"/>
                </a:cubicBezTo>
                <a:cubicBezTo>
                  <a:pt x="1858" y="36"/>
                  <a:pt x="1920" y="11"/>
                  <a:pt x="1987" y="0"/>
                </a:cubicBezTo>
                <a:cubicBezTo>
                  <a:pt x="2071" y="3"/>
                  <a:pt x="2155" y="3"/>
                  <a:pt x="2239" y="8"/>
                </a:cubicBezTo>
                <a:cubicBezTo>
                  <a:pt x="2296" y="11"/>
                  <a:pt x="2348" y="50"/>
                  <a:pt x="2401" y="65"/>
                </a:cubicBezTo>
                <a:cubicBezTo>
                  <a:pt x="2415" y="75"/>
                  <a:pt x="2427" y="88"/>
                  <a:pt x="2442" y="97"/>
                </a:cubicBezTo>
                <a:cubicBezTo>
                  <a:pt x="2496" y="129"/>
                  <a:pt x="2435" y="77"/>
                  <a:pt x="2490" y="121"/>
                </a:cubicBezTo>
                <a:cubicBezTo>
                  <a:pt x="2512" y="139"/>
                  <a:pt x="2533" y="160"/>
                  <a:pt x="2555" y="178"/>
                </a:cubicBezTo>
                <a:cubicBezTo>
                  <a:pt x="2569" y="189"/>
                  <a:pt x="2582" y="200"/>
                  <a:pt x="2596" y="211"/>
                </a:cubicBezTo>
                <a:cubicBezTo>
                  <a:pt x="2611" y="223"/>
                  <a:pt x="2644" y="243"/>
                  <a:pt x="2644" y="243"/>
                </a:cubicBezTo>
                <a:cubicBezTo>
                  <a:pt x="2678" y="290"/>
                  <a:pt x="2717" y="332"/>
                  <a:pt x="2766" y="365"/>
                </a:cubicBezTo>
                <a:cubicBezTo>
                  <a:pt x="2786" y="424"/>
                  <a:pt x="2757" y="351"/>
                  <a:pt x="2799" y="413"/>
                </a:cubicBezTo>
                <a:cubicBezTo>
                  <a:pt x="2832" y="462"/>
                  <a:pt x="2776" y="417"/>
                  <a:pt x="2831" y="454"/>
                </a:cubicBezTo>
                <a:cubicBezTo>
                  <a:pt x="2841" y="469"/>
                  <a:pt x="2855" y="480"/>
                  <a:pt x="2864" y="495"/>
                </a:cubicBezTo>
                <a:cubicBezTo>
                  <a:pt x="2868" y="502"/>
                  <a:pt x="2868" y="512"/>
                  <a:pt x="2872" y="519"/>
                </a:cubicBezTo>
                <a:cubicBezTo>
                  <a:pt x="2879" y="531"/>
                  <a:pt x="2888" y="540"/>
                  <a:pt x="2896" y="551"/>
                </a:cubicBezTo>
                <a:cubicBezTo>
                  <a:pt x="2905" y="578"/>
                  <a:pt x="2937" y="624"/>
                  <a:pt x="2937" y="624"/>
                </a:cubicBezTo>
                <a:cubicBezTo>
                  <a:pt x="2948" y="659"/>
                  <a:pt x="2968" y="687"/>
                  <a:pt x="2993" y="714"/>
                </a:cubicBezTo>
                <a:cubicBezTo>
                  <a:pt x="3004" y="747"/>
                  <a:pt x="3029" y="776"/>
                  <a:pt x="3058" y="795"/>
                </a:cubicBezTo>
                <a:cubicBezTo>
                  <a:pt x="3094" y="849"/>
                  <a:pt x="3150" y="913"/>
                  <a:pt x="3204" y="949"/>
                </a:cubicBezTo>
                <a:cubicBezTo>
                  <a:pt x="3220" y="973"/>
                  <a:pt x="3242" y="994"/>
                  <a:pt x="3269" y="1006"/>
                </a:cubicBezTo>
                <a:cubicBezTo>
                  <a:pt x="3285" y="1013"/>
                  <a:pt x="3318" y="1022"/>
                  <a:pt x="3318" y="1022"/>
                </a:cubicBezTo>
                <a:cubicBezTo>
                  <a:pt x="3391" y="1071"/>
                  <a:pt x="3509" y="1092"/>
                  <a:pt x="3594" y="1119"/>
                </a:cubicBezTo>
                <a:cubicBezTo>
                  <a:pt x="3635" y="1146"/>
                  <a:pt x="3686" y="1153"/>
                  <a:pt x="3732" y="1168"/>
                </a:cubicBezTo>
                <a:cubicBezTo>
                  <a:pt x="3859" y="1210"/>
                  <a:pt x="3988" y="1231"/>
                  <a:pt x="4121" y="1241"/>
                </a:cubicBezTo>
                <a:cubicBezTo>
                  <a:pt x="4238" y="1260"/>
                  <a:pt x="4350" y="1261"/>
                  <a:pt x="4470" y="1265"/>
                </a:cubicBezTo>
                <a:cubicBezTo>
                  <a:pt x="4537" y="1273"/>
                  <a:pt x="4597" y="1298"/>
                  <a:pt x="4665" y="1298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708900" y="2565400"/>
            <a:ext cx="304800" cy="228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236663" y="1524000"/>
            <a:ext cx="1658937" cy="1141413"/>
          </a:xfrm>
          <a:prstGeom prst="line">
            <a:avLst/>
          </a:prstGeom>
          <a:noFill/>
          <a:ln w="22225">
            <a:solidFill>
              <a:srgbClr val="00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082925" y="708025"/>
            <a:ext cx="1731963" cy="9525"/>
          </a:xfrm>
          <a:prstGeom prst="line">
            <a:avLst/>
          </a:prstGeom>
          <a:noFill/>
          <a:ln w="22225">
            <a:solidFill>
              <a:srgbClr val="00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014913" y="1963738"/>
            <a:ext cx="1784350" cy="903287"/>
          </a:xfrm>
          <a:prstGeom prst="line">
            <a:avLst/>
          </a:prstGeom>
          <a:noFill/>
          <a:ln w="22225">
            <a:solidFill>
              <a:srgbClr val="00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5611" name="Group 11"/>
          <p:cNvGraphicFramePr>
            <a:graphicFrameLocks noGrp="1"/>
          </p:cNvGraphicFramePr>
          <p:nvPr/>
        </p:nvGraphicFramePr>
        <p:xfrm>
          <a:off x="228600" y="3657600"/>
          <a:ext cx="4343400" cy="2778126"/>
        </p:xfrm>
        <a:graphic>
          <a:graphicData uri="http://schemas.openxmlformats.org/drawingml/2006/table">
            <a:tbl>
              <a:tblPr/>
              <a:tblGrid>
                <a:gridCol w="2171700"/>
                <a:gridCol w="2171700"/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28" name="Group 28"/>
          <p:cNvGraphicFramePr>
            <a:graphicFrameLocks noGrp="1"/>
          </p:cNvGraphicFramePr>
          <p:nvPr/>
        </p:nvGraphicFramePr>
        <p:xfrm>
          <a:off x="5029200" y="3657600"/>
          <a:ext cx="3962400" cy="2778126"/>
        </p:xfrm>
        <a:graphic>
          <a:graphicData uri="http://schemas.openxmlformats.org/drawingml/2006/table">
            <a:tbl>
              <a:tblPr/>
              <a:tblGrid>
                <a:gridCol w="1943100"/>
                <a:gridCol w="2019300"/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SLOPE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Gentle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0" y="228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 x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2438400" y="3124200"/>
            <a:ext cx="430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FF00"/>
                </a:solidFill>
                <a:latin typeface="Times New Roman" charset="0"/>
              </a:rPr>
              <a:t>On a position vs. time graph:</a:t>
            </a:r>
          </a:p>
        </p:txBody>
      </p:sp>
    </p:spTree>
    <p:extLst>
      <p:ext uri="{BB962C8B-B14F-4D97-AF65-F5344CB8AC3E}">
        <p14:creationId xmlns:p14="http://schemas.microsoft.com/office/powerpoint/2010/main" val="184538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Velocity VS. Time </a:t>
            </a:r>
            <a:r>
              <a:rPr lang="en-US" sz="36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Graph</a:t>
            </a:r>
            <a:endParaRPr lang="en-US" sz="36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80105"/>
              </p:ext>
            </p:extLst>
          </p:nvPr>
        </p:nvGraphicFramePr>
        <p:xfrm>
          <a:off x="2286000" y="1143000"/>
          <a:ext cx="42481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0" name="Bitmap Image" r:id="rId3" imgW="4247619" imgH="2190476" progId="PBrush">
                  <p:embed/>
                </p:oleObj>
              </mc:Choice>
              <mc:Fallback>
                <p:oleObj name="Bitmap Image" r:id="rId3" imgW="4247619" imgH="219047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143000"/>
                        <a:ext cx="42481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66800" y="3233738"/>
            <a:ext cx="75438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 velocity-time (V-T) graph shows an object’s velocity as a function of </a:t>
            </a:r>
            <a:r>
              <a:rPr lang="en-US" altLang="en-US" dirty="0" smtClean="0"/>
              <a:t>time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slope of the velocity versus time graph is the acceleration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This only works if the acceleration is Constant!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4718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3048000" y="4716463"/>
          <a:ext cx="39624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1" r:id="rId5" imgW="2197100" imgH="393700" progId="Equation.3">
                  <p:embed/>
                </p:oleObj>
              </mc:Choice>
              <mc:Fallback>
                <p:oleObj r:id="rId5" imgW="21971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16463"/>
                        <a:ext cx="396240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143000" y="5715000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The area under the velocity versus time graph is the displacement.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P-T graph to Velocity </a:t>
            </a:r>
            <a:r>
              <a:rPr lang="en-US" dirty="0"/>
              <a:t>Time Graphs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tool that can be used to describe motion with either constant or changing velocity</a:t>
            </a:r>
          </a:p>
          <a:p>
            <a:r>
              <a:rPr lang="en-US" dirty="0"/>
              <a:t>A constant velocity from a position time graph, becomes a horizontal line on the velocity time graph</a:t>
            </a:r>
          </a:p>
        </p:txBody>
      </p:sp>
      <p:pic>
        <p:nvPicPr>
          <p:cNvPr id="67594" name="Picture 10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2962275" cy="1247775"/>
          </a:xfrm>
          <a:prstGeom prst="rect">
            <a:avLst/>
          </a:prstGeom>
          <a:noFill/>
        </p:spPr>
      </p:pic>
      <p:pic>
        <p:nvPicPr>
          <p:cNvPr id="67596" name="Picture 12" descr="position vs. time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291465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horizontal line on the V-T graph means constant velocity. (No acceleration)</a:t>
            </a:r>
          </a:p>
        </p:txBody>
      </p:sp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09600" y="2819400"/>
            <a:ext cx="5562600" cy="3109913"/>
            <a:chOff x="1008" y="1776"/>
            <a:chExt cx="3504" cy="1959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296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296" y="273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24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1248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24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248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124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124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124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1248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124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124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12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>
              <a:off x="1248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124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24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15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17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20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22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24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>
              <a:off x="27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>
              <a:off x="29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>
              <a:off x="32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34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>
              <a:off x="36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3936" y="26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19490" name="Text Box 34"/>
            <p:cNvSpPr txBox="1">
              <a:spLocks noChangeArrowheads="1"/>
            </p:cNvSpPr>
            <p:nvPr/>
          </p:nvSpPr>
          <p:spPr bwMode="auto">
            <a:xfrm rot="-5400000">
              <a:off x="658" y="260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105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</a:t>
              </a:r>
            </a:p>
          </p:txBody>
        </p:sp>
        <p:sp>
          <p:nvSpPr>
            <p:cNvPr id="19492" name="Text Box 36"/>
            <p:cNvSpPr txBox="1">
              <a:spLocks noChangeArrowheads="1"/>
            </p:cNvSpPr>
            <p:nvPr/>
          </p:nvSpPr>
          <p:spPr bwMode="auto">
            <a:xfrm>
              <a:off x="1056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</p:grpSp>
      <p:sp>
        <p:nvSpPr>
          <p:cNvPr id="19461" name="Line 46"/>
          <p:cNvSpPr>
            <a:spLocks noChangeShapeType="1"/>
          </p:cNvSpPr>
          <p:nvPr/>
        </p:nvSpPr>
        <p:spPr bwMode="auto">
          <a:xfrm>
            <a:off x="1066800" y="38862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47"/>
          <p:cNvSpPr txBox="1">
            <a:spLocks noChangeArrowheads="1"/>
          </p:cNvSpPr>
          <p:nvPr/>
        </p:nvSpPr>
        <p:spPr bwMode="auto">
          <a:xfrm>
            <a:off x="6477000" y="3579813"/>
            <a:ext cx="2133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Object is moving at a constant velocity North.</a:t>
            </a:r>
          </a:p>
        </p:txBody>
      </p:sp>
    </p:spTree>
    <p:extLst>
      <p:ext uri="{BB962C8B-B14F-4D97-AF65-F5344CB8AC3E}">
        <p14:creationId xmlns:p14="http://schemas.microsoft.com/office/powerpoint/2010/main" val="33639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horizontal line on the V-T graph means constant velocity. (No acceleration)</a:t>
            </a:r>
          </a:p>
        </p:txBody>
      </p:sp>
      <p:grpSp>
        <p:nvGrpSpPr>
          <p:cNvPr id="20484" name="Group 45"/>
          <p:cNvGrpSpPr>
            <a:grpSpLocks/>
          </p:cNvGrpSpPr>
          <p:nvPr/>
        </p:nvGrpSpPr>
        <p:grpSpPr bwMode="auto">
          <a:xfrm>
            <a:off x="762000" y="2971800"/>
            <a:ext cx="5562600" cy="3109913"/>
            <a:chOff x="1008" y="1776"/>
            <a:chExt cx="3504" cy="1959"/>
          </a:xfrm>
        </p:grpSpPr>
        <p:sp>
          <p:nvSpPr>
            <p:cNvPr id="20487" name="Line 46"/>
            <p:cNvSpPr>
              <a:spLocks noChangeShapeType="1"/>
            </p:cNvSpPr>
            <p:nvPr/>
          </p:nvSpPr>
          <p:spPr bwMode="auto">
            <a:xfrm>
              <a:off x="1296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47"/>
            <p:cNvSpPr>
              <a:spLocks noChangeShapeType="1"/>
            </p:cNvSpPr>
            <p:nvPr/>
          </p:nvSpPr>
          <p:spPr bwMode="auto">
            <a:xfrm>
              <a:off x="1296" y="273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48"/>
            <p:cNvSpPr>
              <a:spLocks noChangeShapeType="1"/>
            </p:cNvSpPr>
            <p:nvPr/>
          </p:nvSpPr>
          <p:spPr bwMode="auto">
            <a:xfrm>
              <a:off x="124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49"/>
            <p:cNvSpPr>
              <a:spLocks noChangeShapeType="1"/>
            </p:cNvSpPr>
            <p:nvPr/>
          </p:nvSpPr>
          <p:spPr bwMode="auto">
            <a:xfrm>
              <a:off x="1248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50"/>
            <p:cNvSpPr>
              <a:spLocks noChangeShapeType="1"/>
            </p:cNvSpPr>
            <p:nvPr/>
          </p:nvSpPr>
          <p:spPr bwMode="auto">
            <a:xfrm>
              <a:off x="124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51"/>
            <p:cNvSpPr>
              <a:spLocks noChangeShapeType="1"/>
            </p:cNvSpPr>
            <p:nvPr/>
          </p:nvSpPr>
          <p:spPr bwMode="auto">
            <a:xfrm>
              <a:off x="1248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52"/>
            <p:cNvSpPr>
              <a:spLocks noChangeShapeType="1"/>
            </p:cNvSpPr>
            <p:nvPr/>
          </p:nvSpPr>
          <p:spPr bwMode="auto">
            <a:xfrm>
              <a:off x="124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53"/>
            <p:cNvSpPr>
              <a:spLocks noChangeShapeType="1"/>
            </p:cNvSpPr>
            <p:nvPr/>
          </p:nvSpPr>
          <p:spPr bwMode="auto">
            <a:xfrm>
              <a:off x="124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54"/>
            <p:cNvSpPr>
              <a:spLocks noChangeShapeType="1"/>
            </p:cNvSpPr>
            <p:nvPr/>
          </p:nvSpPr>
          <p:spPr bwMode="auto">
            <a:xfrm>
              <a:off x="124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>
              <a:off x="1248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>
              <a:off x="124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57"/>
            <p:cNvSpPr>
              <a:spLocks noChangeShapeType="1"/>
            </p:cNvSpPr>
            <p:nvPr/>
          </p:nvSpPr>
          <p:spPr bwMode="auto">
            <a:xfrm>
              <a:off x="124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58"/>
            <p:cNvSpPr>
              <a:spLocks noChangeShapeType="1"/>
            </p:cNvSpPr>
            <p:nvPr/>
          </p:nvSpPr>
          <p:spPr bwMode="auto">
            <a:xfrm>
              <a:off x="12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59"/>
            <p:cNvSpPr>
              <a:spLocks noChangeShapeType="1"/>
            </p:cNvSpPr>
            <p:nvPr/>
          </p:nvSpPr>
          <p:spPr bwMode="auto">
            <a:xfrm>
              <a:off x="1248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60"/>
            <p:cNvSpPr>
              <a:spLocks noChangeShapeType="1"/>
            </p:cNvSpPr>
            <p:nvPr/>
          </p:nvSpPr>
          <p:spPr bwMode="auto">
            <a:xfrm>
              <a:off x="124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61"/>
            <p:cNvSpPr>
              <a:spLocks noChangeShapeType="1"/>
            </p:cNvSpPr>
            <p:nvPr/>
          </p:nvSpPr>
          <p:spPr bwMode="auto">
            <a:xfrm>
              <a:off x="124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62"/>
            <p:cNvSpPr>
              <a:spLocks noChangeShapeType="1"/>
            </p:cNvSpPr>
            <p:nvPr/>
          </p:nvSpPr>
          <p:spPr bwMode="auto">
            <a:xfrm>
              <a:off x="15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63"/>
            <p:cNvSpPr>
              <a:spLocks noChangeShapeType="1"/>
            </p:cNvSpPr>
            <p:nvPr/>
          </p:nvSpPr>
          <p:spPr bwMode="auto">
            <a:xfrm>
              <a:off x="17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64"/>
            <p:cNvSpPr>
              <a:spLocks noChangeShapeType="1"/>
            </p:cNvSpPr>
            <p:nvPr/>
          </p:nvSpPr>
          <p:spPr bwMode="auto">
            <a:xfrm>
              <a:off x="20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65"/>
            <p:cNvSpPr>
              <a:spLocks noChangeShapeType="1"/>
            </p:cNvSpPr>
            <p:nvPr/>
          </p:nvSpPr>
          <p:spPr bwMode="auto">
            <a:xfrm>
              <a:off x="22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66"/>
            <p:cNvSpPr>
              <a:spLocks noChangeShapeType="1"/>
            </p:cNvSpPr>
            <p:nvPr/>
          </p:nvSpPr>
          <p:spPr bwMode="auto">
            <a:xfrm>
              <a:off x="24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67"/>
            <p:cNvSpPr>
              <a:spLocks noChangeShapeType="1"/>
            </p:cNvSpPr>
            <p:nvPr/>
          </p:nvSpPr>
          <p:spPr bwMode="auto">
            <a:xfrm>
              <a:off x="27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68"/>
            <p:cNvSpPr>
              <a:spLocks noChangeShapeType="1"/>
            </p:cNvSpPr>
            <p:nvPr/>
          </p:nvSpPr>
          <p:spPr bwMode="auto">
            <a:xfrm>
              <a:off x="29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69"/>
            <p:cNvSpPr>
              <a:spLocks noChangeShapeType="1"/>
            </p:cNvSpPr>
            <p:nvPr/>
          </p:nvSpPr>
          <p:spPr bwMode="auto">
            <a:xfrm>
              <a:off x="32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70"/>
            <p:cNvSpPr>
              <a:spLocks noChangeShapeType="1"/>
            </p:cNvSpPr>
            <p:nvPr/>
          </p:nvSpPr>
          <p:spPr bwMode="auto">
            <a:xfrm>
              <a:off x="34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71"/>
            <p:cNvSpPr>
              <a:spLocks noChangeShapeType="1"/>
            </p:cNvSpPr>
            <p:nvPr/>
          </p:nvSpPr>
          <p:spPr bwMode="auto">
            <a:xfrm>
              <a:off x="36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Text Box 72"/>
            <p:cNvSpPr txBox="1">
              <a:spLocks noChangeArrowheads="1"/>
            </p:cNvSpPr>
            <p:nvPr/>
          </p:nvSpPr>
          <p:spPr bwMode="auto">
            <a:xfrm>
              <a:off x="3936" y="26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0514" name="Text Box 73"/>
            <p:cNvSpPr txBox="1">
              <a:spLocks noChangeArrowheads="1"/>
            </p:cNvSpPr>
            <p:nvPr/>
          </p:nvSpPr>
          <p:spPr bwMode="auto">
            <a:xfrm rot="-5400000">
              <a:off x="658" y="260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0515" name="Text Box 74"/>
            <p:cNvSpPr txBox="1">
              <a:spLocks noChangeArrowheads="1"/>
            </p:cNvSpPr>
            <p:nvPr/>
          </p:nvSpPr>
          <p:spPr bwMode="auto">
            <a:xfrm>
              <a:off x="105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</a:t>
              </a:r>
            </a:p>
          </p:txBody>
        </p:sp>
        <p:sp>
          <p:nvSpPr>
            <p:cNvPr id="20516" name="Text Box 75"/>
            <p:cNvSpPr txBox="1">
              <a:spLocks noChangeArrowheads="1"/>
            </p:cNvSpPr>
            <p:nvPr/>
          </p:nvSpPr>
          <p:spPr bwMode="auto">
            <a:xfrm>
              <a:off x="1056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</p:grpSp>
      <p:sp>
        <p:nvSpPr>
          <p:cNvPr id="20485" name="Line 76"/>
          <p:cNvSpPr>
            <a:spLocks noChangeShapeType="1"/>
          </p:cNvSpPr>
          <p:nvPr/>
        </p:nvSpPr>
        <p:spPr bwMode="auto">
          <a:xfrm>
            <a:off x="1219200" y="49530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77"/>
          <p:cNvSpPr txBox="1">
            <a:spLocks noChangeArrowheads="1"/>
          </p:cNvSpPr>
          <p:nvPr/>
        </p:nvSpPr>
        <p:spPr bwMode="auto">
          <a:xfrm>
            <a:off x="6553200" y="3732213"/>
            <a:ext cx="2133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Object is moving at a constant velocity South.</a:t>
            </a:r>
          </a:p>
        </p:txBody>
      </p:sp>
    </p:spTree>
    <p:extLst>
      <p:ext uri="{BB962C8B-B14F-4D97-AF65-F5344CB8AC3E}">
        <p14:creationId xmlns:p14="http://schemas.microsoft.com/office/powerpoint/2010/main" val="2063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an object isn’t moving, its velocity is zero.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914400" y="3124200"/>
            <a:ext cx="5562600" cy="3109913"/>
            <a:chOff x="1008" y="1776"/>
            <a:chExt cx="3504" cy="1959"/>
          </a:xfrm>
        </p:grpSpPr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1296" y="19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>
              <a:off x="1296" y="2736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>
              <a:off x="1248" y="26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>
              <a:off x="1248" y="254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>
              <a:off x="1248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>
              <a:off x="1248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>
              <a:off x="124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>
              <a:off x="1248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>
              <a:off x="1248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>
              <a:off x="1248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>
              <a:off x="124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>
              <a:off x="1248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8"/>
            <p:cNvSpPr>
              <a:spLocks noChangeShapeType="1"/>
            </p:cNvSpPr>
            <p:nvPr/>
          </p:nvSpPr>
          <p:spPr bwMode="auto">
            <a:xfrm>
              <a:off x="1248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9"/>
            <p:cNvSpPr>
              <a:spLocks noChangeShapeType="1"/>
            </p:cNvSpPr>
            <p:nvPr/>
          </p:nvSpPr>
          <p:spPr bwMode="auto">
            <a:xfrm>
              <a:off x="1248" y="2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0"/>
            <p:cNvSpPr>
              <a:spLocks noChangeShapeType="1"/>
            </p:cNvSpPr>
            <p:nvPr/>
          </p:nvSpPr>
          <p:spPr bwMode="auto">
            <a:xfrm>
              <a:off x="1248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1"/>
            <p:cNvSpPr>
              <a:spLocks noChangeShapeType="1"/>
            </p:cNvSpPr>
            <p:nvPr/>
          </p:nvSpPr>
          <p:spPr bwMode="auto">
            <a:xfrm>
              <a:off x="15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2"/>
            <p:cNvSpPr>
              <a:spLocks noChangeShapeType="1"/>
            </p:cNvSpPr>
            <p:nvPr/>
          </p:nvSpPr>
          <p:spPr bwMode="auto">
            <a:xfrm>
              <a:off x="17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3"/>
            <p:cNvSpPr>
              <a:spLocks noChangeShapeType="1"/>
            </p:cNvSpPr>
            <p:nvPr/>
          </p:nvSpPr>
          <p:spPr bwMode="auto">
            <a:xfrm>
              <a:off x="20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4"/>
            <p:cNvSpPr>
              <a:spLocks noChangeShapeType="1"/>
            </p:cNvSpPr>
            <p:nvPr/>
          </p:nvSpPr>
          <p:spPr bwMode="auto">
            <a:xfrm>
              <a:off x="22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>
              <a:off x="24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6"/>
            <p:cNvSpPr>
              <a:spLocks noChangeShapeType="1"/>
            </p:cNvSpPr>
            <p:nvPr/>
          </p:nvSpPr>
          <p:spPr bwMode="auto">
            <a:xfrm>
              <a:off x="273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>
              <a:off x="297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8"/>
            <p:cNvSpPr>
              <a:spLocks noChangeShapeType="1"/>
            </p:cNvSpPr>
            <p:nvPr/>
          </p:nvSpPr>
          <p:spPr bwMode="auto">
            <a:xfrm>
              <a:off x="321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29"/>
            <p:cNvSpPr>
              <a:spLocks noChangeShapeType="1"/>
            </p:cNvSpPr>
            <p:nvPr/>
          </p:nvSpPr>
          <p:spPr bwMode="auto">
            <a:xfrm>
              <a:off x="345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0"/>
            <p:cNvSpPr>
              <a:spLocks noChangeShapeType="1"/>
            </p:cNvSpPr>
            <p:nvPr/>
          </p:nvSpPr>
          <p:spPr bwMode="auto">
            <a:xfrm>
              <a:off x="3696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Text Box 31"/>
            <p:cNvSpPr txBox="1">
              <a:spLocks noChangeArrowheads="1"/>
            </p:cNvSpPr>
            <p:nvPr/>
          </p:nvSpPr>
          <p:spPr bwMode="auto">
            <a:xfrm>
              <a:off x="3936" y="2620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1538" name="Text Box 32"/>
            <p:cNvSpPr txBox="1">
              <a:spLocks noChangeArrowheads="1"/>
            </p:cNvSpPr>
            <p:nvPr/>
          </p:nvSpPr>
          <p:spPr bwMode="auto">
            <a:xfrm rot="-5400000">
              <a:off x="658" y="2606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1539" name="Text Box 33"/>
            <p:cNvSpPr txBox="1">
              <a:spLocks noChangeArrowheads="1"/>
            </p:cNvSpPr>
            <p:nvPr/>
          </p:nvSpPr>
          <p:spPr bwMode="auto">
            <a:xfrm>
              <a:off x="1056" y="177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</a:t>
              </a:r>
            </a:p>
          </p:txBody>
        </p:sp>
        <p:sp>
          <p:nvSpPr>
            <p:cNvPr id="21540" name="Text Box 34"/>
            <p:cNvSpPr txBox="1">
              <a:spLocks noChangeArrowheads="1"/>
            </p:cNvSpPr>
            <p:nvPr/>
          </p:nvSpPr>
          <p:spPr bwMode="auto">
            <a:xfrm>
              <a:off x="1056" y="35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</p:grpSp>
      <p:sp>
        <p:nvSpPr>
          <p:cNvPr id="21509" name="Line 35"/>
          <p:cNvSpPr>
            <a:spLocks noChangeShapeType="1"/>
          </p:cNvSpPr>
          <p:nvPr/>
        </p:nvSpPr>
        <p:spPr bwMode="auto">
          <a:xfrm>
            <a:off x="1371600" y="46482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36"/>
          <p:cNvSpPr txBox="1">
            <a:spLocks noChangeArrowheads="1"/>
          </p:cNvSpPr>
          <p:nvPr/>
        </p:nvSpPr>
        <p:spPr bwMode="auto">
          <a:xfrm>
            <a:off x="6705600" y="38846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Object is at rest</a:t>
            </a:r>
          </a:p>
        </p:txBody>
      </p:sp>
    </p:spTree>
    <p:extLst>
      <p:ext uri="{BB962C8B-B14F-4D97-AF65-F5344CB8AC3E}">
        <p14:creationId xmlns:p14="http://schemas.microsoft.com/office/powerpoint/2010/main" val="37171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Positive slope = positive </a:t>
            </a:r>
            <a:r>
              <a:rPr lang="en-US" altLang="en-US" dirty="0" smtClean="0"/>
              <a:t>constant acceleration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Not necessarily speeding up!</a:t>
            </a:r>
          </a:p>
          <a:p>
            <a:pPr lvl="1" eaLnBrk="1" hangingPunct="1"/>
            <a:r>
              <a:rPr lang="en-US" altLang="en-US" dirty="0" smtClean="0"/>
              <a:t>If v is positive also, object is speeding up.</a:t>
            </a:r>
          </a:p>
          <a:p>
            <a:pPr lvl="1" eaLnBrk="1" hangingPunct="1"/>
            <a:r>
              <a:rPr lang="en-US" altLang="en-US" dirty="0" smtClean="0"/>
              <a:t>If v is negative, object is slowing down.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3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5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V-T graph has positive slope.</a:t>
            </a:r>
          </a:p>
        </p:txBody>
      </p:sp>
      <p:grpSp>
        <p:nvGrpSpPr>
          <p:cNvPr id="60487" name="Group 71"/>
          <p:cNvGrpSpPr>
            <a:grpSpLocks/>
          </p:cNvGrpSpPr>
          <p:nvPr/>
        </p:nvGrpSpPr>
        <p:grpSpPr bwMode="auto">
          <a:xfrm>
            <a:off x="685800" y="2452688"/>
            <a:ext cx="3810000" cy="3644900"/>
            <a:chOff x="432" y="1545"/>
            <a:chExt cx="2400" cy="2296"/>
          </a:xfrm>
        </p:grpSpPr>
        <p:sp>
          <p:nvSpPr>
            <p:cNvPr id="23591" name="Line 5"/>
            <p:cNvSpPr>
              <a:spLocks noChangeShapeType="1"/>
            </p:cNvSpPr>
            <p:nvPr/>
          </p:nvSpPr>
          <p:spPr bwMode="auto">
            <a:xfrm>
              <a:off x="720" y="1689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7"/>
            <p:cNvSpPr>
              <a:spLocks noChangeShapeType="1"/>
            </p:cNvSpPr>
            <p:nvPr/>
          </p:nvSpPr>
          <p:spPr bwMode="auto">
            <a:xfrm>
              <a:off x="672" y="240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8"/>
            <p:cNvSpPr>
              <a:spLocks noChangeShapeType="1"/>
            </p:cNvSpPr>
            <p:nvPr/>
          </p:nvSpPr>
          <p:spPr bwMode="auto">
            <a:xfrm>
              <a:off x="672" y="231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9"/>
            <p:cNvSpPr>
              <a:spLocks noChangeShapeType="1"/>
            </p:cNvSpPr>
            <p:nvPr/>
          </p:nvSpPr>
          <p:spPr bwMode="auto">
            <a:xfrm>
              <a:off x="672" y="221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10"/>
            <p:cNvSpPr>
              <a:spLocks noChangeShapeType="1"/>
            </p:cNvSpPr>
            <p:nvPr/>
          </p:nvSpPr>
          <p:spPr bwMode="auto">
            <a:xfrm>
              <a:off x="672" y="212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11"/>
            <p:cNvSpPr>
              <a:spLocks noChangeShapeType="1"/>
            </p:cNvSpPr>
            <p:nvPr/>
          </p:nvSpPr>
          <p:spPr bwMode="auto">
            <a:xfrm>
              <a:off x="672" y="202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12"/>
            <p:cNvSpPr>
              <a:spLocks noChangeShapeType="1"/>
            </p:cNvSpPr>
            <p:nvPr/>
          </p:nvSpPr>
          <p:spPr bwMode="auto">
            <a:xfrm>
              <a:off x="672" y="192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13"/>
            <p:cNvSpPr>
              <a:spLocks noChangeShapeType="1"/>
            </p:cNvSpPr>
            <p:nvPr/>
          </p:nvSpPr>
          <p:spPr bwMode="auto">
            <a:xfrm>
              <a:off x="672" y="183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14"/>
            <p:cNvSpPr>
              <a:spLocks noChangeShapeType="1"/>
            </p:cNvSpPr>
            <p:nvPr/>
          </p:nvSpPr>
          <p:spPr bwMode="auto">
            <a:xfrm>
              <a:off x="672" y="317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15"/>
            <p:cNvSpPr>
              <a:spLocks noChangeShapeType="1"/>
            </p:cNvSpPr>
            <p:nvPr/>
          </p:nvSpPr>
          <p:spPr bwMode="auto">
            <a:xfrm>
              <a:off x="672" y="308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16"/>
            <p:cNvSpPr>
              <a:spLocks noChangeShapeType="1"/>
            </p:cNvSpPr>
            <p:nvPr/>
          </p:nvSpPr>
          <p:spPr bwMode="auto">
            <a:xfrm>
              <a:off x="672" y="298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17"/>
            <p:cNvSpPr>
              <a:spLocks noChangeShapeType="1"/>
            </p:cNvSpPr>
            <p:nvPr/>
          </p:nvSpPr>
          <p:spPr bwMode="auto">
            <a:xfrm>
              <a:off x="672" y="288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18"/>
            <p:cNvSpPr>
              <a:spLocks noChangeShapeType="1"/>
            </p:cNvSpPr>
            <p:nvPr/>
          </p:nvSpPr>
          <p:spPr bwMode="auto">
            <a:xfrm>
              <a:off x="672" y="279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19"/>
            <p:cNvSpPr>
              <a:spLocks noChangeShapeType="1"/>
            </p:cNvSpPr>
            <p:nvPr/>
          </p:nvSpPr>
          <p:spPr bwMode="auto">
            <a:xfrm>
              <a:off x="672" y="26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20"/>
            <p:cNvSpPr>
              <a:spLocks noChangeShapeType="1"/>
            </p:cNvSpPr>
            <p:nvPr/>
          </p:nvSpPr>
          <p:spPr bwMode="auto">
            <a:xfrm>
              <a:off x="672" y="260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06" name="Group 37"/>
            <p:cNvGrpSpPr>
              <a:grpSpLocks/>
            </p:cNvGrpSpPr>
            <p:nvPr/>
          </p:nvGrpSpPr>
          <p:grpSpPr bwMode="auto">
            <a:xfrm>
              <a:off x="720" y="2457"/>
              <a:ext cx="1296" cy="96"/>
              <a:chOff x="960" y="2976"/>
              <a:chExt cx="2640" cy="96"/>
            </a:xfrm>
          </p:grpSpPr>
          <p:sp>
            <p:nvSpPr>
              <p:cNvPr id="23613" name="Line 6"/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1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Line 22"/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3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Line 24"/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25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Line 26"/>
              <p:cNvSpPr>
                <a:spLocks noChangeShapeType="1"/>
              </p:cNvSpPr>
              <p:nvPr/>
            </p:nvSpPr>
            <p:spPr bwMode="auto">
              <a:xfrm>
                <a:off x="24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Line 27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Line 28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Line 29"/>
              <p:cNvSpPr>
                <a:spLocks noChangeShapeType="1"/>
              </p:cNvSpPr>
              <p:nvPr/>
            </p:nvSpPr>
            <p:spPr bwMode="auto">
              <a:xfrm>
                <a:off x="31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Line 30"/>
              <p:cNvSpPr>
                <a:spLocks noChangeShapeType="1"/>
              </p:cNvSpPr>
              <p:nvPr/>
            </p:nvSpPr>
            <p:spPr bwMode="auto">
              <a:xfrm>
                <a:off x="33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07" name="Text Box 31"/>
            <p:cNvSpPr txBox="1">
              <a:spLocks noChangeArrowheads="1"/>
            </p:cNvSpPr>
            <p:nvPr/>
          </p:nvSpPr>
          <p:spPr bwMode="auto">
            <a:xfrm>
              <a:off x="2016" y="2409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3608" name="Text Box 32"/>
            <p:cNvSpPr txBox="1">
              <a:spLocks noChangeArrowheads="1"/>
            </p:cNvSpPr>
            <p:nvPr/>
          </p:nvSpPr>
          <p:spPr bwMode="auto">
            <a:xfrm rot="-5400000">
              <a:off x="82" y="2375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3609" name="Text Box 33"/>
            <p:cNvSpPr txBox="1">
              <a:spLocks noChangeArrowheads="1"/>
            </p:cNvSpPr>
            <p:nvPr/>
          </p:nvSpPr>
          <p:spPr bwMode="auto">
            <a:xfrm>
              <a:off x="480" y="1545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</a:t>
              </a:r>
            </a:p>
          </p:txBody>
        </p:sp>
        <p:sp>
          <p:nvSpPr>
            <p:cNvPr id="23610" name="Text Box 34"/>
            <p:cNvSpPr txBox="1">
              <a:spLocks noChangeArrowheads="1"/>
            </p:cNvSpPr>
            <p:nvPr/>
          </p:nvSpPr>
          <p:spPr bwMode="auto">
            <a:xfrm>
              <a:off x="480" y="327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3611" name="Line 35"/>
            <p:cNvSpPr>
              <a:spLocks noChangeShapeType="1"/>
            </p:cNvSpPr>
            <p:nvPr/>
          </p:nvSpPr>
          <p:spPr bwMode="auto">
            <a:xfrm flipV="1">
              <a:off x="720" y="1881"/>
              <a:ext cx="124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Text Box 36"/>
            <p:cNvSpPr txBox="1">
              <a:spLocks noChangeArrowheads="1"/>
            </p:cNvSpPr>
            <p:nvPr/>
          </p:nvSpPr>
          <p:spPr bwMode="auto">
            <a:xfrm>
              <a:off x="912" y="3264"/>
              <a:ext cx="192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Positive velocity and positive acceleration: object is speeding up!</a:t>
              </a:r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4572000" y="2451100"/>
            <a:ext cx="3886200" cy="3644900"/>
            <a:chOff x="2880" y="1544"/>
            <a:chExt cx="2448" cy="2296"/>
          </a:xfrm>
        </p:grpSpPr>
        <p:sp>
          <p:nvSpPr>
            <p:cNvPr id="23558" name="Line 38"/>
            <p:cNvSpPr>
              <a:spLocks noChangeShapeType="1"/>
            </p:cNvSpPr>
            <p:nvPr/>
          </p:nvSpPr>
          <p:spPr bwMode="auto">
            <a:xfrm>
              <a:off x="3168" y="1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Line 39"/>
            <p:cNvSpPr>
              <a:spLocks noChangeShapeType="1"/>
            </p:cNvSpPr>
            <p:nvPr/>
          </p:nvSpPr>
          <p:spPr bwMode="auto">
            <a:xfrm>
              <a:off x="3120" y="2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Line 40"/>
            <p:cNvSpPr>
              <a:spLocks noChangeShapeType="1"/>
            </p:cNvSpPr>
            <p:nvPr/>
          </p:nvSpPr>
          <p:spPr bwMode="auto">
            <a:xfrm>
              <a:off x="3120" y="2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41"/>
            <p:cNvSpPr>
              <a:spLocks noChangeShapeType="1"/>
            </p:cNvSpPr>
            <p:nvPr/>
          </p:nvSpPr>
          <p:spPr bwMode="auto">
            <a:xfrm>
              <a:off x="3120" y="2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42"/>
            <p:cNvSpPr>
              <a:spLocks noChangeShapeType="1"/>
            </p:cNvSpPr>
            <p:nvPr/>
          </p:nvSpPr>
          <p:spPr bwMode="auto">
            <a:xfrm>
              <a:off x="3120" y="2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43"/>
            <p:cNvSpPr>
              <a:spLocks noChangeShapeType="1"/>
            </p:cNvSpPr>
            <p:nvPr/>
          </p:nvSpPr>
          <p:spPr bwMode="auto">
            <a:xfrm>
              <a:off x="3120" y="2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44"/>
            <p:cNvSpPr>
              <a:spLocks noChangeShapeType="1"/>
            </p:cNvSpPr>
            <p:nvPr/>
          </p:nvSpPr>
          <p:spPr bwMode="auto">
            <a:xfrm>
              <a:off x="3120" y="1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45"/>
            <p:cNvSpPr>
              <a:spLocks noChangeShapeType="1"/>
            </p:cNvSpPr>
            <p:nvPr/>
          </p:nvSpPr>
          <p:spPr bwMode="auto">
            <a:xfrm>
              <a:off x="3120" y="1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46"/>
            <p:cNvSpPr>
              <a:spLocks noChangeShapeType="1"/>
            </p:cNvSpPr>
            <p:nvPr/>
          </p:nvSpPr>
          <p:spPr bwMode="auto">
            <a:xfrm>
              <a:off x="3120" y="31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47"/>
            <p:cNvSpPr>
              <a:spLocks noChangeShapeType="1"/>
            </p:cNvSpPr>
            <p:nvPr/>
          </p:nvSpPr>
          <p:spPr bwMode="auto">
            <a:xfrm>
              <a:off x="3120" y="30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48"/>
            <p:cNvSpPr>
              <a:spLocks noChangeShapeType="1"/>
            </p:cNvSpPr>
            <p:nvPr/>
          </p:nvSpPr>
          <p:spPr bwMode="auto">
            <a:xfrm>
              <a:off x="3120" y="29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49"/>
            <p:cNvSpPr>
              <a:spLocks noChangeShapeType="1"/>
            </p:cNvSpPr>
            <p:nvPr/>
          </p:nvSpPr>
          <p:spPr bwMode="auto">
            <a:xfrm>
              <a:off x="3120" y="2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50"/>
            <p:cNvSpPr>
              <a:spLocks noChangeShapeType="1"/>
            </p:cNvSpPr>
            <p:nvPr/>
          </p:nvSpPr>
          <p:spPr bwMode="auto">
            <a:xfrm>
              <a:off x="3120" y="2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51"/>
            <p:cNvSpPr>
              <a:spLocks noChangeShapeType="1"/>
            </p:cNvSpPr>
            <p:nvPr/>
          </p:nvSpPr>
          <p:spPr bwMode="auto">
            <a:xfrm>
              <a:off x="3120" y="2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52"/>
            <p:cNvSpPr>
              <a:spLocks noChangeShapeType="1"/>
            </p:cNvSpPr>
            <p:nvPr/>
          </p:nvSpPr>
          <p:spPr bwMode="auto">
            <a:xfrm>
              <a:off x="3120" y="2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73" name="Group 53"/>
            <p:cNvGrpSpPr>
              <a:grpSpLocks/>
            </p:cNvGrpSpPr>
            <p:nvPr/>
          </p:nvGrpSpPr>
          <p:grpSpPr bwMode="auto">
            <a:xfrm>
              <a:off x="3168" y="2456"/>
              <a:ext cx="1296" cy="96"/>
              <a:chOff x="960" y="2976"/>
              <a:chExt cx="2640" cy="96"/>
            </a:xfrm>
          </p:grpSpPr>
          <p:sp>
            <p:nvSpPr>
              <p:cNvPr id="23580" name="Line 54"/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Line 55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56"/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57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58"/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59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60"/>
              <p:cNvSpPr>
                <a:spLocks noChangeShapeType="1"/>
              </p:cNvSpPr>
              <p:nvPr/>
            </p:nvSpPr>
            <p:spPr bwMode="auto">
              <a:xfrm>
                <a:off x="24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61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62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63"/>
              <p:cNvSpPr>
                <a:spLocks noChangeShapeType="1"/>
              </p:cNvSpPr>
              <p:nvPr/>
            </p:nvSpPr>
            <p:spPr bwMode="auto">
              <a:xfrm>
                <a:off x="31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Line 64"/>
              <p:cNvSpPr>
                <a:spLocks noChangeShapeType="1"/>
              </p:cNvSpPr>
              <p:nvPr/>
            </p:nvSpPr>
            <p:spPr bwMode="auto">
              <a:xfrm>
                <a:off x="33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4" name="Text Box 65"/>
            <p:cNvSpPr txBox="1">
              <a:spLocks noChangeArrowheads="1"/>
            </p:cNvSpPr>
            <p:nvPr/>
          </p:nvSpPr>
          <p:spPr bwMode="auto">
            <a:xfrm>
              <a:off x="4464" y="2408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3575" name="Text Box 66"/>
            <p:cNvSpPr txBox="1">
              <a:spLocks noChangeArrowheads="1"/>
            </p:cNvSpPr>
            <p:nvPr/>
          </p:nvSpPr>
          <p:spPr bwMode="auto">
            <a:xfrm rot="-5400000">
              <a:off x="2530" y="2374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3576" name="Text Box 67"/>
            <p:cNvSpPr txBox="1">
              <a:spLocks noChangeArrowheads="1"/>
            </p:cNvSpPr>
            <p:nvPr/>
          </p:nvSpPr>
          <p:spPr bwMode="auto">
            <a:xfrm>
              <a:off x="2928" y="154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</a:t>
              </a:r>
            </a:p>
          </p:txBody>
        </p:sp>
        <p:sp>
          <p:nvSpPr>
            <p:cNvPr id="23577" name="Text Box 68"/>
            <p:cNvSpPr txBox="1">
              <a:spLocks noChangeArrowheads="1"/>
            </p:cNvSpPr>
            <p:nvPr/>
          </p:nvSpPr>
          <p:spPr bwMode="auto">
            <a:xfrm>
              <a:off x="2928" y="327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3578" name="Line 69"/>
            <p:cNvSpPr>
              <a:spLocks noChangeShapeType="1"/>
            </p:cNvSpPr>
            <p:nvPr/>
          </p:nvSpPr>
          <p:spPr bwMode="auto">
            <a:xfrm flipV="1">
              <a:off x="3168" y="2640"/>
              <a:ext cx="124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Text Box 70"/>
            <p:cNvSpPr txBox="1">
              <a:spLocks noChangeArrowheads="1"/>
            </p:cNvSpPr>
            <p:nvPr/>
          </p:nvSpPr>
          <p:spPr bwMode="auto">
            <a:xfrm>
              <a:off x="3408" y="3263"/>
              <a:ext cx="192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Negative velocity and positive acceleration: object is slowing down.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5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Negative slope = negative </a:t>
            </a:r>
            <a:r>
              <a:rPr lang="en-US" altLang="en-US" dirty="0" smtClean="0"/>
              <a:t>constant acceleration</a:t>
            </a:r>
            <a:r>
              <a:rPr lang="en-US" altLang="en-US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Not necessarily slowing down!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If v is positive, the object is slowing down.</a:t>
            </a:r>
          </a:p>
          <a:p>
            <a:pPr lvl="1" eaLnBrk="1" hangingPunct="1"/>
            <a:r>
              <a:rPr lang="en-US" altLang="en-US" dirty="0" smtClean="0"/>
              <a:t>If v is negative also, the object is speeding up.</a:t>
            </a:r>
          </a:p>
        </p:txBody>
      </p:sp>
    </p:spTree>
    <p:extLst>
      <p:ext uri="{BB962C8B-B14F-4D97-AF65-F5344CB8AC3E}">
        <p14:creationId xmlns:p14="http://schemas.microsoft.com/office/powerpoint/2010/main" val="19002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positive (right and up)</a:t>
            </a:r>
          </a:p>
          <a:p>
            <a:r>
              <a:rPr lang="en-US" dirty="0" smtClean="0"/>
              <a:t>Negative (left and down)</a:t>
            </a:r>
          </a:p>
          <a:p>
            <a:r>
              <a:rPr lang="en-US" dirty="0" smtClean="0"/>
              <a:t>Known as </a:t>
            </a:r>
            <a:r>
              <a:rPr lang="en-US" u="sng" dirty="0" smtClean="0"/>
              <a:t>convention </a:t>
            </a:r>
          </a:p>
          <a:p>
            <a:pPr lvl="1"/>
            <a:r>
              <a:rPr lang="en-US" dirty="0" smtClean="0"/>
              <a:t>System that is chosen for convenience and consistency</a:t>
            </a:r>
          </a:p>
          <a:p>
            <a:r>
              <a:rPr lang="en-US" dirty="0" smtClean="0"/>
              <a:t>If the object does not move, there is no displacement</a:t>
            </a:r>
          </a:p>
          <a:p>
            <a:r>
              <a:rPr lang="en-US" dirty="0" smtClean="0"/>
              <a:t>If object returns to original starting point, there is no displacement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Velocity-Time Graphs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V-T graph has negative slope.</a:t>
            </a:r>
          </a:p>
        </p:txBody>
      </p:sp>
      <p:grpSp>
        <p:nvGrpSpPr>
          <p:cNvPr id="62538" name="Group 74"/>
          <p:cNvGrpSpPr>
            <a:grpSpLocks/>
          </p:cNvGrpSpPr>
          <p:nvPr/>
        </p:nvGrpSpPr>
        <p:grpSpPr bwMode="auto">
          <a:xfrm>
            <a:off x="685800" y="2452688"/>
            <a:ext cx="3810000" cy="3644900"/>
            <a:chOff x="432" y="1545"/>
            <a:chExt cx="2400" cy="2296"/>
          </a:xfrm>
        </p:grpSpPr>
        <p:grpSp>
          <p:nvGrpSpPr>
            <p:cNvPr id="25639" name="Group 72"/>
            <p:cNvGrpSpPr>
              <a:grpSpLocks/>
            </p:cNvGrpSpPr>
            <p:nvPr/>
          </p:nvGrpSpPr>
          <p:grpSpPr bwMode="auto">
            <a:xfrm>
              <a:off x="432" y="1545"/>
              <a:ext cx="2160" cy="1959"/>
              <a:chOff x="432" y="1545"/>
              <a:chExt cx="2160" cy="1959"/>
            </a:xfrm>
          </p:grpSpPr>
          <p:sp>
            <p:nvSpPr>
              <p:cNvPr id="25641" name="Line 5"/>
              <p:cNvSpPr>
                <a:spLocks noChangeShapeType="1"/>
              </p:cNvSpPr>
              <p:nvPr/>
            </p:nvSpPr>
            <p:spPr bwMode="auto">
              <a:xfrm>
                <a:off x="720" y="1689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Line 6"/>
              <p:cNvSpPr>
                <a:spLocks noChangeShapeType="1"/>
              </p:cNvSpPr>
              <p:nvPr/>
            </p:nvSpPr>
            <p:spPr bwMode="auto">
              <a:xfrm>
                <a:off x="672" y="240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Line 7"/>
              <p:cNvSpPr>
                <a:spLocks noChangeShapeType="1"/>
              </p:cNvSpPr>
              <p:nvPr/>
            </p:nvSpPr>
            <p:spPr bwMode="auto">
              <a:xfrm>
                <a:off x="672" y="231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Line 8"/>
              <p:cNvSpPr>
                <a:spLocks noChangeShapeType="1"/>
              </p:cNvSpPr>
              <p:nvPr/>
            </p:nvSpPr>
            <p:spPr bwMode="auto">
              <a:xfrm>
                <a:off x="672" y="221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Line 9"/>
              <p:cNvSpPr>
                <a:spLocks noChangeShapeType="1"/>
              </p:cNvSpPr>
              <p:nvPr/>
            </p:nvSpPr>
            <p:spPr bwMode="auto">
              <a:xfrm>
                <a:off x="672" y="212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Line 10"/>
              <p:cNvSpPr>
                <a:spLocks noChangeShapeType="1"/>
              </p:cNvSpPr>
              <p:nvPr/>
            </p:nvSpPr>
            <p:spPr bwMode="auto">
              <a:xfrm>
                <a:off x="672" y="202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Line 11"/>
              <p:cNvSpPr>
                <a:spLocks noChangeShapeType="1"/>
              </p:cNvSpPr>
              <p:nvPr/>
            </p:nvSpPr>
            <p:spPr bwMode="auto">
              <a:xfrm>
                <a:off x="672" y="192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Line 12"/>
              <p:cNvSpPr>
                <a:spLocks noChangeShapeType="1"/>
              </p:cNvSpPr>
              <p:nvPr/>
            </p:nvSpPr>
            <p:spPr bwMode="auto">
              <a:xfrm>
                <a:off x="672" y="183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Line 13"/>
              <p:cNvSpPr>
                <a:spLocks noChangeShapeType="1"/>
              </p:cNvSpPr>
              <p:nvPr/>
            </p:nvSpPr>
            <p:spPr bwMode="auto">
              <a:xfrm>
                <a:off x="672" y="317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Line 14"/>
              <p:cNvSpPr>
                <a:spLocks noChangeShapeType="1"/>
              </p:cNvSpPr>
              <p:nvPr/>
            </p:nvSpPr>
            <p:spPr bwMode="auto">
              <a:xfrm>
                <a:off x="672" y="308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Line 15"/>
              <p:cNvSpPr>
                <a:spLocks noChangeShapeType="1"/>
              </p:cNvSpPr>
              <p:nvPr/>
            </p:nvSpPr>
            <p:spPr bwMode="auto">
              <a:xfrm>
                <a:off x="672" y="298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Line 16"/>
              <p:cNvSpPr>
                <a:spLocks noChangeShapeType="1"/>
              </p:cNvSpPr>
              <p:nvPr/>
            </p:nvSpPr>
            <p:spPr bwMode="auto">
              <a:xfrm>
                <a:off x="672" y="2889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Line 17"/>
              <p:cNvSpPr>
                <a:spLocks noChangeShapeType="1"/>
              </p:cNvSpPr>
              <p:nvPr/>
            </p:nvSpPr>
            <p:spPr bwMode="auto">
              <a:xfrm>
                <a:off x="672" y="2793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Line 18"/>
              <p:cNvSpPr>
                <a:spLocks noChangeShapeType="1"/>
              </p:cNvSpPr>
              <p:nvPr/>
            </p:nvSpPr>
            <p:spPr bwMode="auto">
              <a:xfrm>
                <a:off x="672" y="2697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Line 19"/>
              <p:cNvSpPr>
                <a:spLocks noChangeShapeType="1"/>
              </p:cNvSpPr>
              <p:nvPr/>
            </p:nvSpPr>
            <p:spPr bwMode="auto">
              <a:xfrm>
                <a:off x="672" y="260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56" name="Group 20"/>
              <p:cNvGrpSpPr>
                <a:grpSpLocks/>
              </p:cNvGrpSpPr>
              <p:nvPr/>
            </p:nvGrpSpPr>
            <p:grpSpPr bwMode="auto">
              <a:xfrm>
                <a:off x="720" y="2457"/>
                <a:ext cx="1296" cy="96"/>
                <a:chOff x="960" y="2976"/>
                <a:chExt cx="2640" cy="96"/>
              </a:xfrm>
            </p:grpSpPr>
            <p:sp>
              <p:nvSpPr>
                <p:cNvPr id="25662" name="Line 21"/>
                <p:cNvSpPr>
                  <a:spLocks noChangeShapeType="1"/>
                </p:cNvSpPr>
                <p:nvPr/>
              </p:nvSpPr>
              <p:spPr bwMode="auto">
                <a:xfrm>
                  <a:off x="960" y="3024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3" name="Line 22"/>
                <p:cNvSpPr>
                  <a:spLocks noChangeShapeType="1"/>
                </p:cNvSpPr>
                <p:nvPr/>
              </p:nvSpPr>
              <p:spPr bwMode="auto">
                <a:xfrm>
                  <a:off x="120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4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5" name="Line 24"/>
                <p:cNvSpPr>
                  <a:spLocks noChangeShapeType="1"/>
                </p:cNvSpPr>
                <p:nvPr/>
              </p:nvSpPr>
              <p:spPr bwMode="auto">
                <a:xfrm>
                  <a:off x="168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6" name="Line 25"/>
                <p:cNvSpPr>
                  <a:spLocks noChangeShapeType="1"/>
                </p:cNvSpPr>
                <p:nvPr/>
              </p:nvSpPr>
              <p:spPr bwMode="auto">
                <a:xfrm>
                  <a:off x="192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7" name="Line 26"/>
                <p:cNvSpPr>
                  <a:spLocks noChangeShapeType="1"/>
                </p:cNvSpPr>
                <p:nvPr/>
              </p:nvSpPr>
              <p:spPr bwMode="auto">
                <a:xfrm>
                  <a:off x="216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8" name="Line 27"/>
                <p:cNvSpPr>
                  <a:spLocks noChangeShapeType="1"/>
                </p:cNvSpPr>
                <p:nvPr/>
              </p:nvSpPr>
              <p:spPr bwMode="auto">
                <a:xfrm>
                  <a:off x="240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9" name="Line 28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0" name="Line 29"/>
                <p:cNvSpPr>
                  <a:spLocks noChangeShapeType="1"/>
                </p:cNvSpPr>
                <p:nvPr/>
              </p:nvSpPr>
              <p:spPr bwMode="auto">
                <a:xfrm>
                  <a:off x="288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1" name="Line 30"/>
                <p:cNvSpPr>
                  <a:spLocks noChangeShapeType="1"/>
                </p:cNvSpPr>
                <p:nvPr/>
              </p:nvSpPr>
              <p:spPr bwMode="auto">
                <a:xfrm>
                  <a:off x="312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2" name="Line 31"/>
                <p:cNvSpPr>
                  <a:spLocks noChangeShapeType="1"/>
                </p:cNvSpPr>
                <p:nvPr/>
              </p:nvSpPr>
              <p:spPr bwMode="auto">
                <a:xfrm>
                  <a:off x="3360" y="297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57" name="Text Box 32"/>
              <p:cNvSpPr txBox="1">
                <a:spLocks noChangeArrowheads="1"/>
              </p:cNvSpPr>
              <p:nvPr/>
            </p:nvSpPr>
            <p:spPr bwMode="auto">
              <a:xfrm>
                <a:off x="2016" y="2409"/>
                <a:ext cx="5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/>
                  <a:t>time (s)</a:t>
                </a:r>
              </a:p>
            </p:txBody>
          </p:sp>
          <p:sp>
            <p:nvSpPr>
              <p:cNvPr id="25658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82" y="2375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600"/>
                  <a:t>velocity (m/s)</a:t>
                </a:r>
              </a:p>
            </p:txBody>
          </p:sp>
          <p:sp>
            <p:nvSpPr>
              <p:cNvPr id="25659" name="Text Box 34"/>
              <p:cNvSpPr txBox="1">
                <a:spLocks noChangeArrowheads="1"/>
              </p:cNvSpPr>
              <p:nvPr/>
            </p:nvSpPr>
            <p:spPr bwMode="auto">
              <a:xfrm>
                <a:off x="480" y="154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  <p:sp>
            <p:nvSpPr>
              <p:cNvPr id="25660" name="Text Box 35"/>
              <p:cNvSpPr txBox="1">
                <a:spLocks noChangeArrowheads="1"/>
              </p:cNvSpPr>
              <p:nvPr/>
            </p:nvSpPr>
            <p:spPr bwMode="auto">
              <a:xfrm>
                <a:off x="480" y="327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itchFamily="2" charset="2"/>
                  <a:buChar char="l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S</a:t>
                </a:r>
              </a:p>
            </p:txBody>
          </p:sp>
          <p:sp>
            <p:nvSpPr>
              <p:cNvPr id="25661" name="Line 36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120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0" name="Text Box 37"/>
            <p:cNvSpPr txBox="1">
              <a:spLocks noChangeArrowheads="1"/>
            </p:cNvSpPr>
            <p:nvPr/>
          </p:nvSpPr>
          <p:spPr bwMode="auto">
            <a:xfrm>
              <a:off x="912" y="3264"/>
              <a:ext cx="192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Positive velocity and negative acceleration: object is slowing down,</a:t>
              </a:r>
            </a:p>
          </p:txBody>
        </p:sp>
      </p:grpSp>
      <p:grpSp>
        <p:nvGrpSpPr>
          <p:cNvPr id="62537" name="Group 73"/>
          <p:cNvGrpSpPr>
            <a:grpSpLocks/>
          </p:cNvGrpSpPr>
          <p:nvPr/>
        </p:nvGrpSpPr>
        <p:grpSpPr bwMode="auto">
          <a:xfrm>
            <a:off x="4572000" y="2451100"/>
            <a:ext cx="3886200" cy="3768725"/>
            <a:chOff x="2880" y="1544"/>
            <a:chExt cx="2448" cy="2374"/>
          </a:xfrm>
        </p:grpSpPr>
        <p:sp>
          <p:nvSpPr>
            <p:cNvPr id="25606" name="Line 39"/>
            <p:cNvSpPr>
              <a:spLocks noChangeShapeType="1"/>
            </p:cNvSpPr>
            <p:nvPr/>
          </p:nvSpPr>
          <p:spPr bwMode="auto">
            <a:xfrm>
              <a:off x="3168" y="1688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40"/>
            <p:cNvSpPr>
              <a:spLocks noChangeShapeType="1"/>
            </p:cNvSpPr>
            <p:nvPr/>
          </p:nvSpPr>
          <p:spPr bwMode="auto">
            <a:xfrm>
              <a:off x="3120" y="2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41"/>
            <p:cNvSpPr>
              <a:spLocks noChangeShapeType="1"/>
            </p:cNvSpPr>
            <p:nvPr/>
          </p:nvSpPr>
          <p:spPr bwMode="auto">
            <a:xfrm>
              <a:off x="3120" y="2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42"/>
            <p:cNvSpPr>
              <a:spLocks noChangeShapeType="1"/>
            </p:cNvSpPr>
            <p:nvPr/>
          </p:nvSpPr>
          <p:spPr bwMode="auto">
            <a:xfrm>
              <a:off x="3120" y="2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43"/>
            <p:cNvSpPr>
              <a:spLocks noChangeShapeType="1"/>
            </p:cNvSpPr>
            <p:nvPr/>
          </p:nvSpPr>
          <p:spPr bwMode="auto">
            <a:xfrm>
              <a:off x="3120" y="2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44"/>
            <p:cNvSpPr>
              <a:spLocks noChangeShapeType="1"/>
            </p:cNvSpPr>
            <p:nvPr/>
          </p:nvSpPr>
          <p:spPr bwMode="auto">
            <a:xfrm>
              <a:off x="3120" y="2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45"/>
            <p:cNvSpPr>
              <a:spLocks noChangeShapeType="1"/>
            </p:cNvSpPr>
            <p:nvPr/>
          </p:nvSpPr>
          <p:spPr bwMode="auto">
            <a:xfrm>
              <a:off x="3120" y="19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3120" y="1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47"/>
            <p:cNvSpPr>
              <a:spLocks noChangeShapeType="1"/>
            </p:cNvSpPr>
            <p:nvPr/>
          </p:nvSpPr>
          <p:spPr bwMode="auto">
            <a:xfrm>
              <a:off x="3120" y="31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48"/>
            <p:cNvSpPr>
              <a:spLocks noChangeShapeType="1"/>
            </p:cNvSpPr>
            <p:nvPr/>
          </p:nvSpPr>
          <p:spPr bwMode="auto">
            <a:xfrm>
              <a:off x="3120" y="30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49"/>
            <p:cNvSpPr>
              <a:spLocks noChangeShapeType="1"/>
            </p:cNvSpPr>
            <p:nvPr/>
          </p:nvSpPr>
          <p:spPr bwMode="auto">
            <a:xfrm>
              <a:off x="3120" y="29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50"/>
            <p:cNvSpPr>
              <a:spLocks noChangeShapeType="1"/>
            </p:cNvSpPr>
            <p:nvPr/>
          </p:nvSpPr>
          <p:spPr bwMode="auto">
            <a:xfrm>
              <a:off x="3120" y="2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51"/>
            <p:cNvSpPr>
              <a:spLocks noChangeShapeType="1"/>
            </p:cNvSpPr>
            <p:nvPr/>
          </p:nvSpPr>
          <p:spPr bwMode="auto">
            <a:xfrm>
              <a:off x="3120" y="2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52"/>
            <p:cNvSpPr>
              <a:spLocks noChangeShapeType="1"/>
            </p:cNvSpPr>
            <p:nvPr/>
          </p:nvSpPr>
          <p:spPr bwMode="auto">
            <a:xfrm>
              <a:off x="3120" y="2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53"/>
            <p:cNvSpPr>
              <a:spLocks noChangeShapeType="1"/>
            </p:cNvSpPr>
            <p:nvPr/>
          </p:nvSpPr>
          <p:spPr bwMode="auto">
            <a:xfrm>
              <a:off x="3120" y="2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21" name="Group 54"/>
            <p:cNvGrpSpPr>
              <a:grpSpLocks/>
            </p:cNvGrpSpPr>
            <p:nvPr/>
          </p:nvGrpSpPr>
          <p:grpSpPr bwMode="auto">
            <a:xfrm>
              <a:off x="3168" y="2456"/>
              <a:ext cx="1296" cy="96"/>
              <a:chOff x="960" y="2976"/>
              <a:chExt cx="2640" cy="96"/>
            </a:xfrm>
          </p:grpSpPr>
          <p:sp>
            <p:nvSpPr>
              <p:cNvPr id="25628" name="Line 55"/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26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Line 56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Line 57"/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Line 58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Line 59"/>
              <p:cNvSpPr>
                <a:spLocks noChangeShapeType="1"/>
              </p:cNvSpPr>
              <p:nvPr/>
            </p:nvSpPr>
            <p:spPr bwMode="auto">
              <a:xfrm>
                <a:off x="19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Line 60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Line 61"/>
              <p:cNvSpPr>
                <a:spLocks noChangeShapeType="1"/>
              </p:cNvSpPr>
              <p:nvPr/>
            </p:nvSpPr>
            <p:spPr bwMode="auto">
              <a:xfrm>
                <a:off x="240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Line 62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63"/>
              <p:cNvSpPr>
                <a:spLocks noChangeShapeType="1"/>
              </p:cNvSpPr>
              <p:nvPr/>
            </p:nvSpPr>
            <p:spPr bwMode="auto">
              <a:xfrm>
                <a:off x="288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Line 64"/>
              <p:cNvSpPr>
                <a:spLocks noChangeShapeType="1"/>
              </p:cNvSpPr>
              <p:nvPr/>
            </p:nvSpPr>
            <p:spPr bwMode="auto">
              <a:xfrm>
                <a:off x="312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Line 65"/>
              <p:cNvSpPr>
                <a:spLocks noChangeShapeType="1"/>
              </p:cNvSpPr>
              <p:nvPr/>
            </p:nvSpPr>
            <p:spPr bwMode="auto">
              <a:xfrm>
                <a:off x="3360" y="297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2" name="Text Box 66"/>
            <p:cNvSpPr txBox="1">
              <a:spLocks noChangeArrowheads="1"/>
            </p:cNvSpPr>
            <p:nvPr/>
          </p:nvSpPr>
          <p:spPr bwMode="auto">
            <a:xfrm>
              <a:off x="4464" y="2408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time (s)</a:t>
              </a:r>
            </a:p>
          </p:txBody>
        </p:sp>
        <p:sp>
          <p:nvSpPr>
            <p:cNvPr id="25623" name="Text Box 67"/>
            <p:cNvSpPr txBox="1">
              <a:spLocks noChangeArrowheads="1"/>
            </p:cNvSpPr>
            <p:nvPr/>
          </p:nvSpPr>
          <p:spPr bwMode="auto">
            <a:xfrm rot="-5400000">
              <a:off x="2530" y="2374"/>
              <a:ext cx="9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velocity (m/s)</a:t>
              </a:r>
            </a:p>
          </p:txBody>
        </p:sp>
        <p:sp>
          <p:nvSpPr>
            <p:cNvPr id="25624" name="Text Box 68"/>
            <p:cNvSpPr txBox="1">
              <a:spLocks noChangeArrowheads="1"/>
            </p:cNvSpPr>
            <p:nvPr/>
          </p:nvSpPr>
          <p:spPr bwMode="auto">
            <a:xfrm>
              <a:off x="2928" y="154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</a:t>
              </a:r>
            </a:p>
          </p:txBody>
        </p:sp>
        <p:sp>
          <p:nvSpPr>
            <p:cNvPr id="25625" name="Text Box 69"/>
            <p:cNvSpPr txBox="1">
              <a:spLocks noChangeArrowheads="1"/>
            </p:cNvSpPr>
            <p:nvPr/>
          </p:nvSpPr>
          <p:spPr bwMode="auto">
            <a:xfrm>
              <a:off x="2928" y="3272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5626" name="Line 70"/>
            <p:cNvSpPr>
              <a:spLocks noChangeShapeType="1"/>
            </p:cNvSpPr>
            <p:nvPr/>
          </p:nvSpPr>
          <p:spPr bwMode="auto">
            <a:xfrm>
              <a:off x="3168" y="2688"/>
              <a:ext cx="124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Text Box 71"/>
            <p:cNvSpPr txBox="1">
              <a:spLocks noChangeArrowheads="1"/>
            </p:cNvSpPr>
            <p:nvPr/>
          </p:nvSpPr>
          <p:spPr bwMode="auto">
            <a:xfrm>
              <a:off x="3408" y="3168"/>
              <a:ext cx="192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itchFamily="2" charset="2"/>
                <a:buChar char="l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/>
                <a:t>Negative velocity and negative acceleration: object is speeding up! (in negative direction)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8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how someone can have positive position, but negative velocity.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</a:t>
            </a:r>
            <a:r>
              <a:rPr lang="en-US" dirty="0" smtClean="0"/>
              <a:t>west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www.physicsclassroom.com/Physics-Interactives/1-D-Kinematics/Name-That-Motion/Name-That-Motion-Interactive</a:t>
            </a:r>
            <a:endParaRPr lang="en-US" dirty="0" smtClean="0"/>
          </a:p>
          <a:p>
            <a:r>
              <a:rPr lang="en-US" smtClean="0"/>
              <a:t>Ticker tape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locity - Time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21876"/>
            <a:ext cx="7810500" cy="469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with constant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velocity increases the object travels a greater distance during a set time interval</a:t>
            </a:r>
          </a:p>
          <a:p>
            <a:r>
              <a:rPr lang="en-US" dirty="0" smtClean="0"/>
              <a:t>Because the acceleration is constant the velocity increases by the same amount during the time interval</a:t>
            </a:r>
          </a:p>
          <a:p>
            <a:r>
              <a:rPr lang="en-US" dirty="0" smtClean="0"/>
              <a:t>Because the velocity increases by the same amount in each interval the displacement for each time interval increases by the same amount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If acceleration is constant, then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avg</a:t>
            </a:r>
            <a:r>
              <a:rPr lang="en-US" dirty="0" smtClean="0"/>
              <a:t>= </a:t>
            </a:r>
            <a:r>
              <a:rPr lang="en-US" u="sng" dirty="0" smtClean="0"/>
              <a:t>V</a:t>
            </a:r>
            <a:r>
              <a:rPr lang="en-US" u="sng" baseline="-25000" dirty="0" smtClean="0"/>
              <a:t>i</a:t>
            </a:r>
            <a:r>
              <a:rPr lang="en-US" u="sng" dirty="0" smtClean="0"/>
              <a:t> + V</a:t>
            </a:r>
            <a:r>
              <a:rPr lang="en-US" u="sng" baseline="-25000" dirty="0" smtClean="0"/>
              <a:t>f</a:t>
            </a:r>
            <a:r>
              <a:rPr lang="en-US" u="sng" dirty="0" smtClean="0"/>
              <a:t> </a:t>
            </a:r>
            <a:r>
              <a:rPr lang="en-US" dirty="0" smtClean="0"/>
              <a:t>and V</a:t>
            </a:r>
            <a:r>
              <a:rPr lang="en-US" baseline="-25000" dirty="0" smtClean="0"/>
              <a:t>avg</a:t>
            </a:r>
            <a:r>
              <a:rPr lang="en-US" dirty="0" smtClean="0"/>
              <a:t> = </a:t>
            </a:r>
            <a:r>
              <a:rPr lang="el-GR" u="sng" dirty="0" smtClean="0"/>
              <a:t>Δ</a:t>
            </a:r>
            <a:r>
              <a:rPr lang="en-US" u="sng" dirty="0" smtClean="0"/>
              <a:t>x</a:t>
            </a:r>
          </a:p>
          <a:p>
            <a:pPr>
              <a:buNone/>
            </a:pPr>
            <a:r>
              <a:rPr lang="en-US" dirty="0" smtClean="0"/>
              <a:t>              2                      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n-US" dirty="0" smtClean="0"/>
              <a:t> then </a:t>
            </a:r>
            <a:r>
              <a:rPr lang="en-US" u="sng" dirty="0" smtClean="0"/>
              <a:t>V</a:t>
            </a:r>
            <a:r>
              <a:rPr lang="en-US" u="sng" baseline="-25000" dirty="0" smtClean="0"/>
              <a:t>i</a:t>
            </a:r>
            <a:r>
              <a:rPr lang="en-US" u="sng" dirty="0" smtClean="0"/>
              <a:t> + V</a:t>
            </a:r>
            <a:r>
              <a:rPr lang="en-US" u="sng" baseline="-25000" dirty="0" smtClean="0"/>
              <a:t>f</a:t>
            </a:r>
            <a:r>
              <a:rPr lang="en-US" u="sng" dirty="0" smtClean="0"/>
              <a:t> </a:t>
            </a:r>
            <a:r>
              <a:rPr lang="en-US" dirty="0" smtClean="0"/>
              <a:t> = </a:t>
            </a:r>
            <a:r>
              <a:rPr lang="el-GR" u="sng" dirty="0" smtClean="0"/>
              <a:t>Δ</a:t>
            </a:r>
            <a:r>
              <a:rPr lang="en-US" u="sng" dirty="0" smtClean="0"/>
              <a:t>x</a:t>
            </a:r>
          </a:p>
          <a:p>
            <a:pPr>
              <a:buNone/>
            </a:pPr>
            <a:r>
              <a:rPr lang="en-US" dirty="0" smtClean="0"/>
              <a:t>         2            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n-US" dirty="0" smtClean="0"/>
              <a:t>Then </a:t>
            </a:r>
            <a:r>
              <a:rPr lang="el-GR" b="1" dirty="0" smtClean="0"/>
              <a:t>Δ</a:t>
            </a:r>
            <a:r>
              <a:rPr lang="en-US" b="1" dirty="0" smtClean="0"/>
              <a:t>x= ½ (V</a:t>
            </a:r>
            <a:r>
              <a:rPr lang="en-US" b="1" baseline="-25000" dirty="0" smtClean="0"/>
              <a:t>i</a:t>
            </a:r>
            <a:r>
              <a:rPr lang="en-US" b="1" dirty="0" smtClean="0"/>
              <a:t> + V</a:t>
            </a:r>
            <a:r>
              <a:rPr lang="en-US" b="1" baseline="-25000" dirty="0" smtClean="0"/>
              <a:t>f</a:t>
            </a:r>
            <a:r>
              <a:rPr lang="en-US" b="1" dirty="0" smtClean="0"/>
              <a:t>) </a:t>
            </a:r>
            <a:r>
              <a:rPr lang="el-GR" b="1" dirty="0" smtClean="0"/>
              <a:t>Δ</a:t>
            </a:r>
            <a:r>
              <a:rPr lang="en-US" b="1" dirty="0" smtClean="0"/>
              <a:t>t</a:t>
            </a:r>
          </a:p>
          <a:p>
            <a:pPr>
              <a:buNone/>
            </a:pPr>
            <a:r>
              <a:rPr lang="en-US" sz="2400" b="1" dirty="0" smtClean="0"/>
              <a:t>Displacement = ½ (initial v + final v) (time interval)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352800"/>
            <a:ext cx="7696200" cy="1447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229600" cy="5897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 velocity depends on initial velocity, acceleration and time</a:t>
            </a:r>
          </a:p>
          <a:p>
            <a:r>
              <a:rPr lang="en-US" dirty="0" smtClean="0"/>
              <a:t>If we want to calculate displacement but do not know V</a:t>
            </a:r>
            <a:r>
              <a:rPr lang="en-US" baseline="-25000" dirty="0" smtClean="0"/>
              <a:t>f</a:t>
            </a:r>
            <a:r>
              <a:rPr lang="en-US" dirty="0" smtClean="0"/>
              <a:t> how to we do it?</a:t>
            </a:r>
          </a:p>
          <a:p>
            <a:r>
              <a:rPr lang="en-US" dirty="0" smtClean="0"/>
              <a:t>If we know V</a:t>
            </a:r>
            <a:r>
              <a:rPr lang="en-US" baseline="-25000" dirty="0" smtClean="0"/>
              <a:t>i</a:t>
            </a:r>
            <a:r>
              <a:rPr lang="en-US" dirty="0" smtClean="0"/>
              <a:t>, A</a:t>
            </a:r>
            <a:r>
              <a:rPr lang="en-US" baseline="-25000" dirty="0" smtClean="0"/>
              <a:t>avg</a:t>
            </a:r>
            <a:r>
              <a:rPr lang="en-US" dirty="0" smtClean="0"/>
              <a:t>, </a:t>
            </a:r>
            <a:r>
              <a:rPr lang="el-GR" dirty="0" smtClean="0"/>
              <a:t>Δ</a:t>
            </a:r>
            <a:r>
              <a:rPr lang="en-US" dirty="0" smtClean="0"/>
              <a:t>t then we can calculate V</a:t>
            </a:r>
            <a:r>
              <a:rPr lang="en-US" baseline="-25000" dirty="0" smtClean="0"/>
              <a:t>f</a:t>
            </a:r>
            <a:r>
              <a:rPr lang="en-US" dirty="0" smtClean="0"/>
              <a:t> and use this to calculate 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n-US" dirty="0" smtClean="0"/>
              <a:t>a=</a:t>
            </a:r>
            <a:r>
              <a:rPr lang="el-GR" u="sng" dirty="0" smtClean="0"/>
              <a:t> Δ</a:t>
            </a:r>
            <a:r>
              <a:rPr lang="en-US" u="sng" dirty="0" smtClean="0"/>
              <a:t> V</a:t>
            </a:r>
            <a:r>
              <a:rPr lang="en-US" dirty="0" smtClean="0"/>
              <a:t> =</a:t>
            </a:r>
            <a:r>
              <a:rPr lang="en-US" u="sng" dirty="0" smtClean="0"/>
              <a:t>V</a:t>
            </a:r>
            <a:r>
              <a:rPr lang="en-US" u="sng" baseline="-25000" dirty="0" smtClean="0"/>
              <a:t>f</a:t>
            </a:r>
            <a:r>
              <a:rPr lang="en-US" u="sng" dirty="0" smtClean="0"/>
              <a:t> - V</a:t>
            </a:r>
            <a:r>
              <a:rPr lang="en-US" u="sng" baseline="-25000" dirty="0" smtClean="0"/>
              <a:t>i</a:t>
            </a:r>
            <a:r>
              <a:rPr lang="en-US" u="sng" dirty="0" smtClean="0"/>
              <a:t> </a:t>
            </a:r>
            <a:r>
              <a:rPr lang="en-US" dirty="0" smtClean="0"/>
              <a:t> =</a:t>
            </a:r>
            <a:r>
              <a:rPr lang="en-US" u="sng" dirty="0" smtClean="0"/>
              <a:t> V</a:t>
            </a:r>
            <a:r>
              <a:rPr lang="en-US" u="sng" baseline="-25000" dirty="0" smtClean="0"/>
              <a:t>f</a:t>
            </a:r>
            <a:r>
              <a:rPr lang="en-US" u="sng" dirty="0" smtClean="0"/>
              <a:t> - V</a:t>
            </a:r>
            <a:r>
              <a:rPr lang="en-US" u="sng" baseline="-25000" dirty="0" smtClean="0"/>
              <a:t>i</a:t>
            </a:r>
            <a:r>
              <a:rPr lang="en-US" u="sng" dirty="0" smtClean="0"/>
              <a:t> </a:t>
            </a:r>
            <a:r>
              <a:rPr lang="en-US" dirty="0" smtClean="0"/>
              <a:t>   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      </a:t>
            </a:r>
            <a:r>
              <a:rPr lang="el-GR" dirty="0" smtClean="0"/>
              <a:t>Δ</a:t>
            </a:r>
            <a:r>
              <a:rPr lang="en-US" dirty="0" smtClean="0"/>
              <a:t>t     t</a:t>
            </a:r>
            <a:r>
              <a:rPr lang="en-US" baseline="-25000" dirty="0" smtClean="0"/>
              <a:t>f</a:t>
            </a:r>
            <a:r>
              <a:rPr lang="en-US" dirty="0" smtClean="0"/>
              <a:t> -t</a:t>
            </a:r>
            <a:r>
              <a:rPr lang="en-US" baseline="-25000" dirty="0" smtClean="0"/>
              <a:t>i</a:t>
            </a:r>
            <a:r>
              <a:rPr lang="en-US" dirty="0" smtClean="0"/>
              <a:t> 	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-V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baseline="-25000" dirty="0" smtClean="0"/>
              <a:t>Velocity with constant acceleration</a:t>
            </a:r>
          </a:p>
          <a:p>
            <a:r>
              <a:rPr lang="en-US" dirty="0" smtClean="0"/>
              <a:t> </a:t>
            </a:r>
            <a:r>
              <a:rPr lang="en-US" b="1" dirty="0" err="1"/>
              <a:t>V</a:t>
            </a:r>
            <a:r>
              <a:rPr lang="en-US" b="1" baseline="-25000" dirty="0" err="1"/>
              <a:t>f</a:t>
            </a:r>
            <a:r>
              <a:rPr lang="en-US" b="1" dirty="0"/>
              <a:t>= a</a:t>
            </a:r>
            <a:r>
              <a:rPr lang="el-GR" b="1" dirty="0"/>
              <a:t>Δ</a:t>
            </a:r>
            <a:r>
              <a:rPr lang="en-US" b="1" dirty="0"/>
              <a:t>t + V</a:t>
            </a:r>
            <a:r>
              <a:rPr lang="en-US" b="1" baseline="-25000" dirty="0"/>
              <a:t>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52400" y="4800600"/>
            <a:ext cx="4953000" cy="1295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  <a:ln>
            <a:noFill/>
          </a:ln>
        </p:spPr>
        <p:txBody>
          <a:bodyPr/>
          <a:lstStyle/>
          <a:p>
            <a:r>
              <a:rPr lang="en-US" dirty="0" smtClean="0"/>
              <a:t>If we want to know displacement with constant acceleration and we are not given V</a:t>
            </a:r>
            <a:r>
              <a:rPr lang="en-US" baseline="-25000" dirty="0" smtClean="0"/>
              <a:t>f</a:t>
            </a:r>
            <a:r>
              <a:rPr lang="en-US" dirty="0" smtClean="0"/>
              <a:t> the n we can substitute the earlier equation into the equation for 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x= ½ (V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x= ½ (V</a:t>
            </a:r>
            <a:r>
              <a:rPr lang="en-US" baseline="-25000" dirty="0" smtClean="0"/>
              <a:t>i</a:t>
            </a:r>
            <a:r>
              <a:rPr lang="en-US" dirty="0" smtClean="0"/>
              <a:t> +a</a:t>
            </a:r>
            <a:r>
              <a:rPr lang="el-GR" dirty="0" smtClean="0"/>
              <a:t>Δ</a:t>
            </a:r>
            <a:r>
              <a:rPr lang="en-US" dirty="0" smtClean="0"/>
              <a:t>t + V</a:t>
            </a:r>
            <a:r>
              <a:rPr lang="en-US" baseline="-25000" dirty="0" smtClean="0"/>
              <a:t>i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x= ½ [2V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t +a (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pPr>
              <a:buNone/>
            </a:pPr>
            <a:r>
              <a:rPr lang="el-GR" b="1" dirty="0" smtClean="0"/>
              <a:t>Δ</a:t>
            </a:r>
            <a:r>
              <a:rPr lang="en-US" b="1" dirty="0" smtClean="0"/>
              <a:t>x= V</a:t>
            </a:r>
            <a:r>
              <a:rPr lang="en-US" b="1" baseline="-25000" dirty="0" smtClean="0"/>
              <a:t>i</a:t>
            </a:r>
            <a:r>
              <a:rPr lang="en-US" b="1" dirty="0" smtClean="0"/>
              <a:t> </a:t>
            </a:r>
            <a:r>
              <a:rPr lang="el-GR" b="1" dirty="0" smtClean="0"/>
              <a:t>Δ</a:t>
            </a:r>
            <a:r>
              <a:rPr lang="en-US" b="1" dirty="0" smtClean="0"/>
              <a:t>t +½a (</a:t>
            </a:r>
            <a:r>
              <a:rPr lang="el-GR" b="1" dirty="0" smtClean="0"/>
              <a:t>Δ</a:t>
            </a:r>
            <a:r>
              <a:rPr lang="en-US" b="1" dirty="0" smtClean="0"/>
              <a:t>t)</a:t>
            </a:r>
            <a:r>
              <a:rPr lang="en-US" b="1" baseline="30000" dirty="0" smtClean="0"/>
              <a:t>2</a:t>
            </a:r>
          </a:p>
          <a:p>
            <a:pPr>
              <a:buNone/>
            </a:pPr>
            <a:r>
              <a:rPr lang="en-US" b="1" dirty="0" smtClean="0"/>
              <a:t>Displacement with constant acceleration</a:t>
            </a:r>
          </a:p>
          <a:p>
            <a:pPr>
              <a:buNone/>
            </a:pPr>
            <a:endParaRPr lang="en-US" baseline="300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4038600"/>
            <a:ext cx="8077200" cy="1752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 can be found from displacement and velocities</a:t>
            </a:r>
          </a:p>
          <a:p>
            <a:r>
              <a:rPr lang="en-US" dirty="0" smtClean="0"/>
              <a:t>Why: to find V</a:t>
            </a:r>
            <a:r>
              <a:rPr lang="en-US" baseline="-25000" dirty="0" smtClean="0"/>
              <a:t>f</a:t>
            </a:r>
            <a:r>
              <a:rPr lang="en-US" dirty="0" smtClean="0"/>
              <a:t> of an accelerated object without knowing how long it has been accelerating</a:t>
            </a:r>
          </a:p>
          <a:p>
            <a:r>
              <a:rPr lang="en-US" dirty="0" smtClean="0"/>
              <a:t>How: start with the equation for displacement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x= ½ (V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n-US" dirty="0" smtClean="0"/>
              <a:t>Solve for </a:t>
            </a:r>
            <a:r>
              <a:rPr lang="el-GR" dirty="0" smtClean="0"/>
              <a:t>Δ</a:t>
            </a:r>
            <a:r>
              <a:rPr lang="en-US" dirty="0" smtClean="0"/>
              <a:t>t  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t = </a:t>
            </a:r>
            <a:r>
              <a:rPr lang="en-US" u="sng" dirty="0" smtClean="0"/>
              <a:t>2</a:t>
            </a:r>
            <a:r>
              <a:rPr lang="el-GR" u="sng" dirty="0" smtClean="0"/>
              <a:t>Δ</a:t>
            </a:r>
            <a:r>
              <a:rPr lang="en-US" u="sng" dirty="0" smtClean="0"/>
              <a:t>x</a:t>
            </a:r>
          </a:p>
          <a:p>
            <a:pPr>
              <a:buNone/>
            </a:pPr>
            <a:r>
              <a:rPr lang="en-US" dirty="0" smtClean="0"/>
              <a:t>      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 the earlier equation for </a:t>
            </a:r>
            <a:r>
              <a:rPr lang="el-GR" dirty="0" smtClean="0"/>
              <a:t>Δ</a:t>
            </a:r>
            <a:r>
              <a:rPr lang="en-US" dirty="0" smtClean="0"/>
              <a:t>t into the equation for V</a:t>
            </a:r>
            <a:r>
              <a:rPr lang="en-US" baseline="-25000" dirty="0" smtClean="0"/>
              <a:t>f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= V</a:t>
            </a:r>
            <a:r>
              <a:rPr lang="en-US" baseline="-25000" dirty="0" smtClean="0"/>
              <a:t>i </a:t>
            </a:r>
            <a:r>
              <a:rPr lang="en-US" dirty="0" smtClean="0"/>
              <a:t>+ a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= V</a:t>
            </a:r>
            <a:r>
              <a:rPr lang="en-US" baseline="-25000" dirty="0" smtClean="0"/>
              <a:t>i </a:t>
            </a:r>
            <a:r>
              <a:rPr lang="en-US" dirty="0" smtClean="0"/>
              <a:t>+ a </a:t>
            </a:r>
            <a:r>
              <a:rPr lang="en-US" u="sng" dirty="0" smtClean="0"/>
              <a:t>2</a:t>
            </a:r>
            <a:r>
              <a:rPr lang="el-GR" u="sng" dirty="0" smtClean="0"/>
              <a:t>Δ</a:t>
            </a:r>
            <a:r>
              <a:rPr lang="en-US" u="sng" dirty="0" smtClean="0"/>
              <a:t>x</a:t>
            </a:r>
          </a:p>
          <a:p>
            <a:pPr>
              <a:buNone/>
            </a:pPr>
            <a:r>
              <a:rPr lang="en-US" dirty="0" smtClean="0"/>
              <a:t>                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This is not helpful, since V</a:t>
            </a:r>
            <a:r>
              <a:rPr lang="en-US" baseline="-25000" dirty="0" smtClean="0"/>
              <a:t>f</a:t>
            </a:r>
            <a:r>
              <a:rPr lang="en-US" dirty="0" smtClean="0"/>
              <a:t> is on both sides of the equation</a:t>
            </a:r>
            <a:endParaRPr lang="en-US" baseline="-25000" dirty="0" smtClean="0"/>
          </a:p>
          <a:p>
            <a:endParaRPr lang="en-US" baseline="-25000" dirty="0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1332706" y="3924300"/>
            <a:ext cx="1143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3124200" y="39624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>
            <a:off x="3429000" y="33528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3352800" y="4572000"/>
            <a:ext cx="38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05000" y="4495800"/>
            <a:ext cx="38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905000" y="3352800"/>
            <a:ext cx="38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211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Solve for V</a:t>
            </a:r>
            <a:r>
              <a:rPr lang="en-US" baseline="-25000" dirty="0" smtClean="0"/>
              <a:t>f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= V</a:t>
            </a:r>
            <a:r>
              <a:rPr lang="en-US" baseline="-25000" dirty="0" smtClean="0"/>
              <a:t>i </a:t>
            </a:r>
            <a:r>
              <a:rPr lang="en-US" dirty="0" smtClean="0"/>
              <a:t>+ a </a:t>
            </a:r>
            <a:r>
              <a:rPr lang="en-US" u="sng" dirty="0" smtClean="0"/>
              <a:t>2</a:t>
            </a:r>
            <a:r>
              <a:rPr lang="el-GR" u="sng" dirty="0" smtClean="0"/>
              <a:t>Δ</a:t>
            </a:r>
            <a:r>
              <a:rPr lang="en-US" u="sng" dirty="0" smtClean="0"/>
              <a:t>x</a:t>
            </a:r>
          </a:p>
          <a:p>
            <a:pPr>
              <a:buNone/>
            </a:pPr>
            <a:r>
              <a:rPr lang="en-US" dirty="0" smtClean="0"/>
              <a:t>                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-V</a:t>
            </a:r>
            <a:r>
              <a:rPr lang="en-US" baseline="-25000" dirty="0" smtClean="0"/>
              <a:t>i</a:t>
            </a:r>
            <a:r>
              <a:rPr lang="en-US" dirty="0" smtClean="0"/>
              <a:t> = a (</a:t>
            </a:r>
            <a:r>
              <a:rPr lang="en-US" u="sng" dirty="0" smtClean="0"/>
              <a:t>2</a:t>
            </a:r>
            <a:r>
              <a:rPr lang="el-GR" u="sng" dirty="0" smtClean="0"/>
              <a:t>Δ</a:t>
            </a:r>
            <a:r>
              <a:rPr lang="en-US" u="sng" dirty="0" smtClean="0"/>
              <a:t>x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	    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</a:p>
          <a:p>
            <a:pPr>
              <a:buNone/>
            </a:pPr>
            <a:r>
              <a:rPr lang="en-US" dirty="0" smtClean="0"/>
              <a:t>(V</a:t>
            </a:r>
            <a:r>
              <a:rPr lang="en-US" baseline="-25000" dirty="0" smtClean="0"/>
              <a:t>f</a:t>
            </a:r>
            <a:r>
              <a:rPr lang="en-US" dirty="0" smtClean="0"/>
              <a:t>-V</a:t>
            </a:r>
            <a:r>
              <a:rPr lang="en-US" baseline="-25000" dirty="0" smtClean="0"/>
              <a:t>i</a:t>
            </a:r>
            <a:r>
              <a:rPr lang="en-US" dirty="0" smtClean="0"/>
              <a:t> )(V</a:t>
            </a:r>
            <a:r>
              <a:rPr lang="en-US" baseline="-25000" dirty="0" smtClean="0"/>
              <a:t>f</a:t>
            </a:r>
            <a:r>
              <a:rPr lang="en-US" dirty="0" smtClean="0"/>
              <a:t>+V</a:t>
            </a:r>
            <a:r>
              <a:rPr lang="en-US" baseline="-25000" dirty="0" smtClean="0"/>
              <a:t>i</a:t>
            </a:r>
            <a:r>
              <a:rPr lang="en-US" dirty="0" smtClean="0"/>
              <a:t> )= a (2</a:t>
            </a:r>
            <a:r>
              <a:rPr lang="el-GR" dirty="0" smtClean="0"/>
              <a:t>Δ</a:t>
            </a:r>
            <a:r>
              <a:rPr lang="en-US" dirty="0" smtClean="0"/>
              <a:t>x)</a:t>
            </a:r>
          </a:p>
          <a:p>
            <a:pPr>
              <a:buNone/>
            </a:pPr>
            <a:r>
              <a:rPr lang="en-US" dirty="0" smtClean="0"/>
              <a:t>(V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- V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 = a (2</a:t>
            </a:r>
            <a:r>
              <a:rPr lang="el-GR" dirty="0" smtClean="0"/>
              <a:t>Δ</a:t>
            </a:r>
            <a:r>
              <a:rPr lang="en-US" dirty="0" smtClean="0"/>
              <a:t>x)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V</a:t>
            </a:r>
            <a:r>
              <a:rPr lang="en-US" sz="3600" b="1" baseline="-25000" dirty="0" smtClean="0"/>
              <a:t>f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=  V</a:t>
            </a:r>
            <a:r>
              <a:rPr lang="en-US" sz="3600" b="1" baseline="-25000" dirty="0" smtClean="0"/>
              <a:t>i</a:t>
            </a:r>
            <a:r>
              <a:rPr lang="en-US" sz="3600" b="1" baseline="30000" dirty="0" smtClean="0"/>
              <a:t>2 </a:t>
            </a:r>
            <a:r>
              <a:rPr lang="en-US" sz="3600" b="1" dirty="0" smtClean="0"/>
              <a:t>+ 2a</a:t>
            </a:r>
            <a:r>
              <a:rPr lang="el-GR" sz="3600" b="1" dirty="0" smtClean="0"/>
              <a:t>Δ</a:t>
            </a:r>
            <a:r>
              <a:rPr lang="en-US" sz="3600" b="1" dirty="0" smtClean="0"/>
              <a:t>x</a:t>
            </a:r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Final velocity after any displacement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baseline="-25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3738282"/>
            <a:ext cx="4038600" cy="609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no reference frame, it is the space between two objects</a:t>
            </a:r>
          </a:p>
          <a:p>
            <a:r>
              <a:rPr lang="en-US" dirty="0"/>
              <a:t>Distance has magnitude, but no direction, so it is called </a:t>
            </a:r>
            <a:r>
              <a:rPr lang="en-US" b="1" dirty="0">
                <a:solidFill>
                  <a:srgbClr val="FF0000"/>
                </a:solidFill>
              </a:rPr>
              <a:t>scalar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Form with V</a:t>
            </a:r>
            <a:r>
              <a:rPr lang="en-US" b="1" u="sng" baseline="-25000" dirty="0" smtClean="0"/>
              <a:t>i</a:t>
            </a:r>
            <a:r>
              <a:rPr lang="en-US" b="1" u="sng" dirty="0" smtClean="0"/>
              <a:t>		    Form without V</a:t>
            </a:r>
            <a:r>
              <a:rPr lang="en-US" b="1" u="sng" baseline="-25000" dirty="0" smtClean="0"/>
              <a:t>i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x= ½ (V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      	 </a:t>
            </a:r>
            <a:r>
              <a:rPr lang="el-GR" dirty="0" smtClean="0"/>
              <a:t>Δ</a:t>
            </a:r>
            <a:r>
              <a:rPr lang="en-US" dirty="0" smtClean="0"/>
              <a:t>x= ½ ( V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= a</a:t>
            </a:r>
            <a:r>
              <a:rPr lang="el-GR" dirty="0" smtClean="0"/>
              <a:t>Δ</a:t>
            </a:r>
            <a:r>
              <a:rPr lang="en-US" dirty="0" smtClean="0"/>
              <a:t>t + V</a:t>
            </a:r>
            <a:r>
              <a:rPr lang="en-US" baseline="-25000" dirty="0" smtClean="0"/>
              <a:t>i</a:t>
            </a:r>
            <a:r>
              <a:rPr lang="en-US" dirty="0" smtClean="0"/>
              <a:t>               	  V</a:t>
            </a:r>
            <a:r>
              <a:rPr lang="en-US" baseline="-25000" dirty="0" smtClean="0"/>
              <a:t>f</a:t>
            </a:r>
            <a:r>
              <a:rPr lang="en-US" dirty="0" smtClean="0"/>
              <a:t>= a</a:t>
            </a:r>
            <a:r>
              <a:rPr lang="el-GR" dirty="0" smtClean="0"/>
              <a:t>Δ</a:t>
            </a:r>
            <a:r>
              <a:rPr lang="en-US" dirty="0" smtClean="0"/>
              <a:t>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x=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t +½a (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  <a:r>
              <a:rPr lang="en-US" baseline="30000" dirty="0" smtClean="0"/>
              <a:t>2      	    </a:t>
            </a:r>
            <a:r>
              <a:rPr lang="el-GR" dirty="0" smtClean="0"/>
              <a:t>Δ</a:t>
            </a:r>
            <a:r>
              <a:rPr lang="en-US" dirty="0" smtClean="0"/>
              <a:t>x= ½a (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endParaRPr lang="en-US" b="1" baseline="30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=  V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 </a:t>
            </a:r>
            <a:r>
              <a:rPr lang="en-US" dirty="0" smtClean="0"/>
              <a:t>+ 2a</a:t>
            </a:r>
            <a:r>
              <a:rPr lang="el-GR" dirty="0" smtClean="0"/>
              <a:t>Δ</a:t>
            </a:r>
            <a:r>
              <a:rPr lang="en-US" dirty="0" smtClean="0"/>
              <a:t>x        	   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=  2a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Falling Objects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2-3</a:t>
            </a:r>
            <a:endParaRPr lang="en-US" sz="5400" b="1" dirty="0"/>
          </a:p>
        </p:txBody>
      </p:sp>
      <p:pic>
        <p:nvPicPr>
          <p:cNvPr id="69634" name="Picture 2" descr="C:\Users\farmera\AppData\Local\Microsoft\Windows\Temporary Internet Files\Content.IE5\VH36F0C7\fallingobjec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1714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C:\Users\farmera\AppData\Local\Microsoft\Windows\Temporary Internet Files\Content.IE5\6LKK526G\Falling_objec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86" y="5181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Learning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the motion of a free falling body to constant acceleration</a:t>
            </a:r>
          </a:p>
          <a:p>
            <a:r>
              <a:rPr lang="en-US" dirty="0"/>
              <a:t>Calculate displacement, time, and velocity during the motion of a falling object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Freefall- motion of an object falling with a constant acceleration without air resistance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a=-g= -9.81 m/s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 ball upward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soon as the ball is released the acceleration is -9.81 m/s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Acceleration is constant at any point</a:t>
            </a:r>
          </a:p>
          <a:p>
            <a:r>
              <a:rPr lang="en-US" dirty="0" smtClean="0"/>
              <a:t>Velocity is 0 m/s at the peak</a:t>
            </a:r>
          </a:p>
          <a:p>
            <a:endParaRPr lang="en-US" dirty="0"/>
          </a:p>
        </p:txBody>
      </p:sp>
      <p:pic>
        <p:nvPicPr>
          <p:cNvPr id="2050" name="Picture 2" descr="girl dropping ball off cl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619375" cy="292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absence of air resistance all objects dropped will fall with the same constant acceleration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Velocity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Acceleration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Results</a:t>
                      </a:r>
                      <a:endParaRPr lang="en-US" sz="36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Anything goes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Slows down</a:t>
                      </a:r>
                      <a:endParaRPr lang="en-US" sz="3600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Anything</a:t>
                      </a:r>
                      <a:r>
                        <a:rPr lang="en-US" baseline="0" dirty="0" smtClean="0"/>
                        <a:t> falling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Speeds up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V-T graph thrown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81750" cy="40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Form with V</a:t>
            </a:r>
            <a:r>
              <a:rPr lang="en-US" b="1" u="sng" baseline="-25000" dirty="0" smtClean="0"/>
              <a:t>i</a:t>
            </a:r>
            <a:r>
              <a:rPr lang="en-US" b="1" u="sng" dirty="0" smtClean="0"/>
              <a:t>		    Form without V</a:t>
            </a:r>
            <a:r>
              <a:rPr lang="en-US" b="1" u="sng" baseline="-25000" dirty="0" smtClean="0"/>
              <a:t>i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y= ½ (V</a:t>
            </a:r>
            <a:r>
              <a:rPr lang="en-US" baseline="-25000" dirty="0" smtClean="0"/>
              <a:t>i</a:t>
            </a:r>
            <a:r>
              <a:rPr lang="en-US" dirty="0" smtClean="0"/>
              <a:t> + V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       </a:t>
            </a:r>
            <a:r>
              <a:rPr lang="el-GR" dirty="0" smtClean="0"/>
              <a:t>Δ</a:t>
            </a:r>
            <a:r>
              <a:rPr lang="en-US" dirty="0" smtClean="0"/>
              <a:t>y= ½ ( V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r>
              <a:rPr lang="el-GR" dirty="0" smtClean="0"/>
              <a:t>Δ</a:t>
            </a:r>
            <a:r>
              <a:rPr lang="en-US" dirty="0" smtClean="0"/>
              <a:t>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= a</a:t>
            </a:r>
            <a:r>
              <a:rPr lang="el-GR" dirty="0" smtClean="0"/>
              <a:t>Δ</a:t>
            </a:r>
            <a:r>
              <a:rPr lang="en-US" dirty="0" smtClean="0"/>
              <a:t>t + V</a:t>
            </a:r>
            <a:r>
              <a:rPr lang="en-US" baseline="-25000" dirty="0" smtClean="0"/>
              <a:t>i</a:t>
            </a:r>
            <a:r>
              <a:rPr lang="en-US" dirty="0" smtClean="0"/>
              <a:t>                 V</a:t>
            </a:r>
            <a:r>
              <a:rPr lang="en-US" baseline="-25000" dirty="0" smtClean="0"/>
              <a:t>f</a:t>
            </a:r>
            <a:r>
              <a:rPr lang="en-US" dirty="0" smtClean="0"/>
              <a:t>= a</a:t>
            </a:r>
            <a:r>
              <a:rPr lang="el-GR" dirty="0" smtClean="0"/>
              <a:t>Δ</a:t>
            </a:r>
            <a:r>
              <a:rPr lang="en-US" dirty="0" smtClean="0"/>
              <a:t>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y=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t +½a (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  <a:r>
              <a:rPr lang="en-US" baseline="30000" dirty="0" smtClean="0"/>
              <a:t>2          </a:t>
            </a:r>
            <a:r>
              <a:rPr lang="el-GR" dirty="0" smtClean="0"/>
              <a:t>Δ</a:t>
            </a:r>
            <a:r>
              <a:rPr lang="en-US" dirty="0" smtClean="0"/>
              <a:t>y= ½a (</a:t>
            </a:r>
            <a:r>
              <a:rPr lang="el-GR" dirty="0" smtClean="0"/>
              <a:t>Δ</a:t>
            </a:r>
            <a:r>
              <a:rPr lang="en-US" dirty="0" smtClean="0"/>
              <a:t>t)</a:t>
            </a:r>
            <a:r>
              <a:rPr lang="en-US" baseline="30000" dirty="0" smtClean="0"/>
              <a:t>2</a:t>
            </a:r>
          </a:p>
          <a:p>
            <a:pPr>
              <a:buNone/>
            </a:pPr>
            <a:endParaRPr lang="en-US" b="1" baseline="30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=  V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 </a:t>
            </a:r>
            <a:r>
              <a:rPr lang="en-US" dirty="0" smtClean="0"/>
              <a:t>+ 2a</a:t>
            </a:r>
            <a:r>
              <a:rPr lang="el-GR" dirty="0" smtClean="0"/>
              <a:t>Δ</a:t>
            </a:r>
            <a:r>
              <a:rPr lang="en-US" dirty="0" smtClean="0"/>
              <a:t>y           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=  2a</a:t>
            </a:r>
            <a:r>
              <a:rPr lang="el-GR" dirty="0" smtClean="0"/>
              <a:t>Δ</a:t>
            </a:r>
            <a:r>
              <a:rPr lang="en-US" dirty="0" smtClean="0"/>
              <a:t>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 time for the Demon Drop to freely fall is 1.5 s.  What is the velocity at the end of this time?  How far does it fall?</a:t>
            </a:r>
          </a:p>
          <a:p>
            <a:r>
              <a:rPr lang="en-US" b="1" dirty="0" smtClean="0"/>
              <a:t>V</a:t>
            </a:r>
            <a:r>
              <a:rPr lang="en-US" b="1" baseline="-25000" dirty="0" smtClean="0"/>
              <a:t>f</a:t>
            </a:r>
            <a:r>
              <a:rPr lang="en-US" b="1" dirty="0" smtClean="0"/>
              <a:t>= a</a:t>
            </a:r>
            <a:r>
              <a:rPr lang="el-GR" b="1" dirty="0" smtClean="0"/>
              <a:t>Δ</a:t>
            </a:r>
            <a:r>
              <a:rPr lang="en-US" b="1" dirty="0" smtClean="0"/>
              <a:t>t + V</a:t>
            </a:r>
            <a:r>
              <a:rPr lang="en-US" b="1" baseline="-25000" dirty="0" smtClean="0"/>
              <a:t>i</a:t>
            </a:r>
          </a:p>
          <a:p>
            <a:pPr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 = (-9.81 m/s</a:t>
            </a:r>
            <a:r>
              <a:rPr lang="en-US" baseline="30000" dirty="0" smtClean="0"/>
              <a:t>2</a:t>
            </a:r>
            <a:r>
              <a:rPr lang="en-US" dirty="0" smtClean="0"/>
              <a:t>) (1.5s) + 0 m/s </a:t>
            </a:r>
          </a:p>
          <a:p>
            <a:pPr>
              <a:buNone/>
            </a:pPr>
            <a:r>
              <a:rPr lang="en-US" dirty="0" smtClean="0"/>
              <a:t>Vf= -15 m/s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b="1" dirty="0" smtClean="0"/>
              <a:t>Δ</a:t>
            </a:r>
            <a:r>
              <a:rPr lang="en-US" b="1" dirty="0" smtClean="0"/>
              <a:t>y= V</a:t>
            </a:r>
            <a:r>
              <a:rPr lang="en-US" b="1" baseline="-25000" dirty="0" smtClean="0"/>
              <a:t>i</a:t>
            </a:r>
            <a:r>
              <a:rPr lang="en-US" b="1" dirty="0" smtClean="0"/>
              <a:t> </a:t>
            </a:r>
            <a:r>
              <a:rPr lang="el-GR" b="1" dirty="0" smtClean="0"/>
              <a:t>Δ</a:t>
            </a:r>
            <a:r>
              <a:rPr lang="en-US" b="1" dirty="0" smtClean="0"/>
              <a:t>t +½a (</a:t>
            </a:r>
            <a:r>
              <a:rPr lang="el-GR" b="1" dirty="0" smtClean="0"/>
              <a:t>Δ</a:t>
            </a:r>
            <a:r>
              <a:rPr lang="en-US" b="1" dirty="0" smtClean="0"/>
              <a:t>t)</a:t>
            </a:r>
            <a:r>
              <a:rPr lang="en-US" b="1" baseline="30000" dirty="0" smtClean="0"/>
              <a:t>2</a:t>
            </a:r>
          </a:p>
          <a:p>
            <a:pPr>
              <a:buNone/>
            </a:pPr>
            <a:r>
              <a:rPr lang="el-GR" dirty="0" smtClean="0"/>
              <a:t>Δ</a:t>
            </a:r>
            <a:r>
              <a:rPr lang="en-US" dirty="0" smtClean="0"/>
              <a:t>y= (0 m/s)(1.5s) +½(-9.81 m/s</a:t>
            </a:r>
            <a:r>
              <a:rPr lang="en-US" baseline="30000" dirty="0" smtClean="0"/>
              <a:t>2</a:t>
            </a:r>
            <a:r>
              <a:rPr lang="en-US" dirty="0" smtClean="0"/>
              <a:t>) (1.5)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l-GR" dirty="0" smtClean="0"/>
              <a:t>Δ</a:t>
            </a:r>
            <a:r>
              <a:rPr lang="en-US" dirty="0" smtClean="0"/>
              <a:t>y= 11 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sk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2133600"/>
            <a:ext cx="8848725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229600" cy="5897563"/>
          </a:xfrm>
        </p:spPr>
        <p:txBody>
          <a:bodyPr/>
          <a:lstStyle/>
          <a:p>
            <a:r>
              <a:rPr lang="en-US" dirty="0" smtClean="0"/>
              <a:t>A tennis ball is thrown straight up with an initial velocity of + 22.5 m/s.  It is caught at the same distance above ground from which it was thrown.  How high does the ball rise?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baseline="30000" dirty="0" smtClean="0"/>
              <a:t>2</a:t>
            </a:r>
            <a:r>
              <a:rPr lang="en-US" dirty="0" smtClean="0"/>
              <a:t>=  V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 </a:t>
            </a:r>
            <a:r>
              <a:rPr lang="en-US" dirty="0" smtClean="0"/>
              <a:t>+ 2a</a:t>
            </a:r>
            <a:r>
              <a:rPr lang="el-GR" dirty="0" smtClean="0"/>
              <a:t>Δ</a:t>
            </a:r>
            <a:r>
              <a:rPr lang="en-US" dirty="0" smtClean="0"/>
              <a:t>y</a:t>
            </a:r>
          </a:p>
          <a:p>
            <a:r>
              <a:rPr lang="en-US" dirty="0" smtClean="0"/>
              <a:t>0 m/s=  (22.5 m/s)</a:t>
            </a:r>
            <a:r>
              <a:rPr lang="en-US" baseline="30000" dirty="0" smtClean="0"/>
              <a:t>2 </a:t>
            </a:r>
            <a:r>
              <a:rPr lang="en-US" dirty="0" smtClean="0"/>
              <a:t>+ 2(-9.81 m/s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l-GR" dirty="0" smtClean="0"/>
              <a:t>Δ</a:t>
            </a:r>
            <a:r>
              <a:rPr lang="en-US" dirty="0" smtClean="0"/>
              <a:t>y</a:t>
            </a:r>
          </a:p>
          <a:p>
            <a:r>
              <a:rPr lang="en-US" dirty="0" smtClean="0"/>
              <a:t>Final velocity is 0 because ball is at top of arch in flight</a:t>
            </a:r>
          </a:p>
          <a:p>
            <a:r>
              <a:rPr lang="en-US" dirty="0" smtClean="0"/>
              <a:t>Δy = + 25.8 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does the ball remain in the air if not caught and allowed to fall to the ground?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f</a:t>
            </a:r>
            <a:r>
              <a:rPr lang="en-US" dirty="0" smtClean="0"/>
              <a:t>= a</a:t>
            </a:r>
            <a:r>
              <a:rPr lang="el-GR" dirty="0" smtClean="0"/>
              <a:t>Δ</a:t>
            </a:r>
            <a:r>
              <a:rPr lang="en-US" dirty="0" smtClean="0"/>
              <a:t>t + V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0 m/s = (-9.81 m/s</a:t>
            </a:r>
            <a:r>
              <a:rPr lang="en-US" baseline="30000" dirty="0" smtClean="0"/>
              <a:t>2</a:t>
            </a:r>
            <a:r>
              <a:rPr lang="en-US" dirty="0" smtClean="0"/>
              <a:t>) t + 22.5 m/s</a:t>
            </a:r>
          </a:p>
          <a:p>
            <a:r>
              <a:rPr lang="en-US" dirty="0" smtClean="0"/>
              <a:t>t= 2.30 s</a:t>
            </a:r>
          </a:p>
          <a:p>
            <a:r>
              <a:rPr lang="en-US" dirty="0" smtClean="0"/>
              <a:t>This is for half the trip so total time is 4.60 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7" y="0"/>
            <a:ext cx="590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fig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963" y="0"/>
            <a:ext cx="53040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0"/>
            <a:ext cx="5775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gfig0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45691"/>
            <a:ext cx="9144000" cy="4366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 73</a:t>
            </a:r>
          </a:p>
          <a:p>
            <a:r>
              <a:rPr lang="en-US" smtClean="0"/>
              <a:t>#1,4-8,10,12-14,16,18,20,21,23,24,26,30,31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6569</TotalTime>
  <Words>3160</Words>
  <Application>Microsoft Office PowerPoint</Application>
  <PresentationFormat>On-screen Show (4:3)</PresentationFormat>
  <Paragraphs>747</Paragraphs>
  <Slides>97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Office Theme</vt:lpstr>
      <vt:lpstr>Bitmap Image</vt:lpstr>
      <vt:lpstr>Microsoft Equation 3.0</vt:lpstr>
      <vt:lpstr>PowerPoint Presentation</vt:lpstr>
      <vt:lpstr>Learning Targets 2-1 </vt:lpstr>
      <vt:lpstr>Motion</vt:lpstr>
      <vt:lpstr>Displacement</vt:lpstr>
      <vt:lpstr>Things with both magnitude (size) and direction (east / west) are called vectors</vt:lpstr>
      <vt:lpstr>Displacement</vt:lpstr>
      <vt:lpstr>Displacement</vt:lpstr>
      <vt:lpstr>Distance</vt:lpstr>
      <vt:lpstr>PowerPoint Presentation</vt:lpstr>
      <vt:lpstr>Coordinate system used to describe motion</vt:lpstr>
      <vt:lpstr>PowerPoint Presentation</vt:lpstr>
      <vt:lpstr>PowerPoint Presentation</vt:lpstr>
      <vt:lpstr>Velocity</vt:lpstr>
      <vt:lpstr>PowerPoint Presentation</vt:lpstr>
      <vt:lpstr>Speed</vt:lpstr>
      <vt:lpstr>Average Velocity</vt:lpstr>
      <vt:lpstr>Problem Solving Strategies</vt:lpstr>
      <vt:lpstr>Constant velocity</vt:lpstr>
      <vt:lpstr>Position Time Graphs</vt:lpstr>
      <vt:lpstr>Position vs time</vt:lpstr>
      <vt:lpstr>Where was the object located  at 2 seconds?</vt:lpstr>
      <vt:lpstr>Where is the object located  at 15 seconds?</vt:lpstr>
      <vt:lpstr>What would a stopwatch read when the object is located 5 meters from the reference point?</vt:lpstr>
      <vt:lpstr>PowerPoint Presentation</vt:lpstr>
      <vt:lpstr>Where is the object located at 3 seconds?</vt:lpstr>
      <vt:lpstr>Where is the object located at 3 seconds?</vt:lpstr>
      <vt:lpstr>Where is the object located at 40 seconds?</vt:lpstr>
      <vt:lpstr>Where is the object located at 40 seconds?</vt:lpstr>
      <vt:lpstr>At what time was the object located 50 meters away?</vt:lpstr>
      <vt:lpstr>At what time was the object located 50 meters away?</vt:lpstr>
      <vt:lpstr>At what time was the object located 10 meters away?</vt:lpstr>
      <vt:lpstr>At what time was the object located 10 meters away?</vt:lpstr>
      <vt:lpstr>At what time was the object located 10 meters away?</vt:lpstr>
      <vt:lpstr>At what time was the object located 10 meters away?</vt:lpstr>
      <vt:lpstr>PowerPoint Presentation</vt:lpstr>
      <vt:lpstr>Position-Time Graphs</vt:lpstr>
      <vt:lpstr>Position-Time Graphs</vt:lpstr>
      <vt:lpstr>Position-Time Graphs</vt:lpstr>
      <vt:lpstr>Position-Time Graphs</vt:lpstr>
      <vt:lpstr>Position-Time Graphs</vt:lpstr>
      <vt:lpstr>Position vs time graphs</vt:lpstr>
      <vt:lpstr>Describe what the object is doing at 1 second, 2 seconds,  3 seconds, etc.?</vt:lpstr>
      <vt:lpstr>Describe what the object is doing at 1 second, 2 seconds, 3 seconds etc.?</vt:lpstr>
      <vt:lpstr>PowerPoint Presentation</vt:lpstr>
      <vt:lpstr>PowerPoint Presentation</vt:lpstr>
      <vt:lpstr>1) When and where is the object at rest?</vt:lpstr>
      <vt:lpstr>1) When and where is the object at rest?</vt:lpstr>
      <vt:lpstr>2) When and where is the object not moving?</vt:lpstr>
      <vt:lpstr>3) When and where is the object still?</vt:lpstr>
      <vt:lpstr>3) When and where is the object still?</vt:lpstr>
      <vt:lpstr>Position-Time Graphs</vt:lpstr>
      <vt:lpstr>PowerPoint Presentation</vt:lpstr>
      <vt:lpstr>Instantaneous Velocity</vt:lpstr>
      <vt:lpstr>Acceleration</vt:lpstr>
      <vt:lpstr>2-2 Learning Targets</vt:lpstr>
      <vt:lpstr>Average Acceleration</vt:lpstr>
      <vt:lpstr>Average Acceleration</vt:lpstr>
      <vt:lpstr>Velocity and Acceleration p. 49</vt:lpstr>
      <vt:lpstr>Velocity can be interpreted graphically</vt:lpstr>
      <vt:lpstr>Position-Time Graphs</vt:lpstr>
      <vt:lpstr>Tangent Lines</vt:lpstr>
      <vt:lpstr>Velocity VS. Time  Graph</vt:lpstr>
      <vt:lpstr>P-T graph to Velocity Time Graphs</vt:lpstr>
      <vt:lpstr>Velocity-Time Graphs</vt:lpstr>
      <vt:lpstr>Velocity-Time Graphs</vt:lpstr>
      <vt:lpstr>Velocity-Time Graphs</vt:lpstr>
      <vt:lpstr>Velocity-Time Graphs</vt:lpstr>
      <vt:lpstr>Velocity-Time Graphs</vt:lpstr>
      <vt:lpstr>Velocity-Time Graphs</vt:lpstr>
      <vt:lpstr>Velocity-Time Graphs</vt:lpstr>
      <vt:lpstr>Explain how someone can have positive position, but negative velocity.</vt:lpstr>
      <vt:lpstr>PowerPoint Presentation</vt:lpstr>
      <vt:lpstr>Motion with constant 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p. 56</vt:lpstr>
      <vt:lpstr>Falling Objects</vt:lpstr>
      <vt:lpstr>2-3 Learning Targets</vt:lpstr>
      <vt:lpstr>PowerPoint Presentation</vt:lpstr>
      <vt:lpstr>Throw ball upward</vt:lpstr>
      <vt:lpstr>PowerPoint Presentation</vt:lpstr>
      <vt:lpstr>PowerPoint Presentation</vt:lpstr>
      <vt:lpstr>V-T graph thrown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2 Review</vt:lpstr>
    </vt:vector>
  </TitlesOfParts>
  <Company>Berlin - Milan Local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Pickering</dc:creator>
  <cp:lastModifiedBy>Test Stiudent2</cp:lastModifiedBy>
  <cp:revision>154</cp:revision>
  <cp:lastPrinted>2018-09-07T15:36:43Z</cp:lastPrinted>
  <dcterms:created xsi:type="dcterms:W3CDTF">2004-03-12T18:16:10Z</dcterms:created>
  <dcterms:modified xsi:type="dcterms:W3CDTF">2019-09-06T18:26:23Z</dcterms:modified>
</cp:coreProperties>
</file>