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9"/>
  </p:handoutMasterIdLst>
  <p:sldIdLst>
    <p:sldId id="256" r:id="rId2"/>
    <p:sldId id="257" r:id="rId3"/>
    <p:sldId id="258" r:id="rId4"/>
    <p:sldId id="259" r:id="rId5"/>
    <p:sldId id="299" r:id="rId6"/>
    <p:sldId id="260" r:id="rId7"/>
    <p:sldId id="261" r:id="rId8"/>
    <p:sldId id="298" r:id="rId9"/>
    <p:sldId id="270" r:id="rId10"/>
    <p:sldId id="272" r:id="rId11"/>
    <p:sldId id="269" r:id="rId12"/>
    <p:sldId id="268" r:id="rId13"/>
    <p:sldId id="296" r:id="rId14"/>
    <p:sldId id="297" r:id="rId15"/>
    <p:sldId id="262" r:id="rId16"/>
    <p:sldId id="291" r:id="rId17"/>
    <p:sldId id="274" r:id="rId18"/>
    <p:sldId id="275" r:id="rId19"/>
    <p:sldId id="294" r:id="rId20"/>
    <p:sldId id="295" r:id="rId21"/>
    <p:sldId id="273" r:id="rId22"/>
    <p:sldId id="276" r:id="rId23"/>
    <p:sldId id="277" r:id="rId24"/>
    <p:sldId id="263" r:id="rId25"/>
    <p:sldId id="300" r:id="rId26"/>
    <p:sldId id="301" r:id="rId27"/>
    <p:sldId id="302" r:id="rId28"/>
    <p:sldId id="278" r:id="rId29"/>
    <p:sldId id="279" r:id="rId30"/>
    <p:sldId id="280" r:id="rId31"/>
    <p:sldId id="264" r:id="rId32"/>
    <p:sldId id="265" r:id="rId33"/>
    <p:sldId id="305" r:id="rId34"/>
    <p:sldId id="281" r:id="rId35"/>
    <p:sldId id="282" r:id="rId36"/>
    <p:sldId id="266" r:id="rId37"/>
    <p:sldId id="303" r:id="rId38"/>
    <p:sldId id="304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3" r:id="rId47"/>
    <p:sldId id="292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1770D-D4A1-4884-AF75-0E279954AE28}" type="datetimeFigureOut">
              <a:rPr lang="en-US" smtClean="0"/>
              <a:pPr/>
              <a:t>5/8/2019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C7DEF-E13E-4838-86A2-03BC0C039D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535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AC6B-9F3B-41F7-ADF4-8396ADBEB6E9}" type="datetimeFigureOut">
              <a:rPr lang="en-US" smtClean="0"/>
              <a:pPr/>
              <a:t>5/8/2019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48AB2-12A8-4E4E-9EF0-5F0C28EC46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AC6B-9F3B-41F7-ADF4-8396ADBEB6E9}" type="datetimeFigureOut">
              <a:rPr lang="en-US" smtClean="0"/>
              <a:pPr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48AB2-12A8-4E4E-9EF0-5F0C28EC46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AC6B-9F3B-41F7-ADF4-8396ADBEB6E9}" type="datetimeFigureOut">
              <a:rPr lang="en-US" smtClean="0"/>
              <a:pPr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48AB2-12A8-4E4E-9EF0-5F0C28EC46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AC6B-9F3B-41F7-ADF4-8396ADBEB6E9}" type="datetimeFigureOut">
              <a:rPr lang="en-US" smtClean="0"/>
              <a:pPr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48AB2-12A8-4E4E-9EF0-5F0C28EC46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AC6B-9F3B-41F7-ADF4-8396ADBEB6E9}" type="datetimeFigureOut">
              <a:rPr lang="en-US" smtClean="0"/>
              <a:pPr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48AB2-12A8-4E4E-9EF0-5F0C28EC46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AC6B-9F3B-41F7-ADF4-8396ADBEB6E9}" type="datetimeFigureOut">
              <a:rPr lang="en-US" smtClean="0"/>
              <a:pPr/>
              <a:t>5/8/2019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48AB2-12A8-4E4E-9EF0-5F0C28EC46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AC6B-9F3B-41F7-ADF4-8396ADBEB6E9}" type="datetimeFigureOut">
              <a:rPr lang="en-US" smtClean="0"/>
              <a:pPr/>
              <a:t>5/8/2019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48AB2-12A8-4E4E-9EF0-5F0C28EC46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AC6B-9F3B-41F7-ADF4-8396ADBEB6E9}" type="datetimeFigureOut">
              <a:rPr lang="en-US" smtClean="0"/>
              <a:pPr/>
              <a:t>5/8/2019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48AB2-12A8-4E4E-9EF0-5F0C28EC46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AC6B-9F3B-41F7-ADF4-8396ADBEB6E9}" type="datetimeFigureOut">
              <a:rPr lang="en-US" smtClean="0"/>
              <a:pPr/>
              <a:t>5/8/2019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48AB2-12A8-4E4E-9EF0-5F0C28EC46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AC6B-9F3B-41F7-ADF4-8396ADBEB6E9}" type="datetimeFigureOut">
              <a:rPr lang="en-US" smtClean="0"/>
              <a:pPr/>
              <a:t>5/8/2019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48AB2-12A8-4E4E-9EF0-5F0C28EC46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AC6B-9F3B-41F7-ADF4-8396ADBEB6E9}" type="datetimeFigureOut">
              <a:rPr lang="en-US" smtClean="0"/>
              <a:pPr/>
              <a:t>5/8/2019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4048AB2-12A8-4E4E-9EF0-5F0C28EC46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E1AC6B-9F3B-41F7-ADF4-8396ADBEB6E9}" type="datetimeFigureOut">
              <a:rPr lang="en-US" smtClean="0"/>
              <a:pPr/>
              <a:t>5/8/2019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048AB2-12A8-4E4E-9EF0-5F0C28EC46D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S67vS10O5Y" TargetMode="External"/><Relationship Id="rId2" Type="http://schemas.openxmlformats.org/officeDocument/2006/relationships/hyperlink" Target="https://www.youtube.com/watch?v=g8jdCWC10vQ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Acid- Base Titration and pH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Chapter 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Strong acids and bases completely ionize</a:t>
            </a:r>
          </a:p>
          <a:p>
            <a:r>
              <a:rPr lang="en-US" sz="3600" dirty="0" smtClean="0"/>
              <a:t>P. 481 list of acids and bases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 Scale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Scale from 0 to 14</a:t>
            </a:r>
          </a:p>
          <a:p>
            <a:r>
              <a:rPr lang="en-US" sz="3200" dirty="0"/>
              <a:t>pH of 7 is neutral</a:t>
            </a:r>
          </a:p>
          <a:p>
            <a:r>
              <a:rPr lang="en-US" sz="3200" dirty="0"/>
              <a:t>Below 7 is acidic</a:t>
            </a:r>
          </a:p>
          <a:p>
            <a:r>
              <a:rPr lang="en-US" sz="3200" dirty="0"/>
              <a:t>Above 7 is basic</a:t>
            </a:r>
          </a:p>
          <a:p>
            <a:r>
              <a:rPr lang="en-US" sz="3200" dirty="0"/>
              <a:t>Basic means more OH</a:t>
            </a:r>
            <a:r>
              <a:rPr lang="en-US" sz="3200" baseline="30000" dirty="0"/>
              <a:t>-</a:t>
            </a:r>
            <a:r>
              <a:rPr lang="en-US" sz="3200" dirty="0"/>
              <a:t> ions than H</a:t>
            </a:r>
            <a:r>
              <a:rPr lang="en-US" sz="3200" baseline="30000" dirty="0"/>
              <a:t>+</a:t>
            </a:r>
            <a:r>
              <a:rPr lang="en-US" sz="3200" dirty="0"/>
              <a:t> ions</a:t>
            </a:r>
          </a:p>
          <a:p>
            <a:r>
              <a:rPr lang="en-US" sz="3200" dirty="0"/>
              <a:t>Acidic means more H</a:t>
            </a:r>
            <a:r>
              <a:rPr lang="en-US" sz="3200" baseline="30000" dirty="0"/>
              <a:t>+</a:t>
            </a:r>
            <a:r>
              <a:rPr lang="en-US" sz="3200" dirty="0"/>
              <a:t> ions than OH</a:t>
            </a:r>
            <a:r>
              <a:rPr lang="en-US" sz="3200" baseline="30000" dirty="0"/>
              <a:t>-  </a:t>
            </a:r>
            <a:r>
              <a:rPr lang="en-US" sz="3200" dirty="0"/>
              <a:t>ions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2257425"/>
            <a:ext cx="7864475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7402821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72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Approximate pH Range of Common Materials</a:t>
            </a:r>
          </a:p>
        </p:txBody>
      </p:sp>
      <p:pic>
        <p:nvPicPr>
          <p:cNvPr id="4" name="Content Placeholder 3" descr="Untitled-83 cop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62339"/>
            <a:ext cx="8229600" cy="313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7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/>
              <a:t>pH</a:t>
            </a:r>
            <a:r>
              <a:rPr lang="en-US" sz="3200" dirty="0" smtClean="0"/>
              <a:t> the negative of the common logarithm of the hydronium ion concentration</a:t>
            </a:r>
          </a:p>
          <a:p>
            <a:r>
              <a:rPr lang="en-US" sz="3200" b="1" dirty="0" smtClean="0"/>
              <a:t>pH= - log </a:t>
            </a:r>
            <a:r>
              <a:rPr lang="en-US" sz="3200" dirty="0" smtClean="0"/>
              <a:t> </a:t>
            </a:r>
            <a:r>
              <a:rPr lang="en-US" sz="3200" b="1" dirty="0" smtClean="0"/>
              <a:t>[H</a:t>
            </a:r>
            <a:r>
              <a:rPr lang="en-US" sz="3200" b="1" baseline="-25000" dirty="0" smtClean="0"/>
              <a:t>3</a:t>
            </a:r>
            <a:r>
              <a:rPr lang="en-US" sz="3200" b="1" dirty="0" smtClean="0"/>
              <a:t>O</a:t>
            </a:r>
            <a:r>
              <a:rPr lang="en-US" sz="3200" b="1" baseline="30000" dirty="0" smtClean="0"/>
              <a:t>+</a:t>
            </a:r>
            <a:r>
              <a:rPr lang="en-US" sz="3200" b="1" dirty="0" smtClean="0"/>
              <a:t> ] </a:t>
            </a:r>
          </a:p>
          <a:p>
            <a:r>
              <a:rPr lang="en-US" sz="3200" b="1" dirty="0" smtClean="0"/>
              <a:t>pOH</a:t>
            </a:r>
            <a:r>
              <a:rPr lang="en-US" sz="3200" dirty="0" smtClean="0"/>
              <a:t> the negative of the common logarithm of the hydroxide ion concentration</a:t>
            </a:r>
          </a:p>
          <a:p>
            <a:r>
              <a:rPr lang="en-US" sz="3200" b="1" dirty="0" smtClean="0"/>
              <a:t>pOH= - log [OH</a:t>
            </a:r>
            <a:r>
              <a:rPr lang="en-US" sz="3200" b="1" baseline="30000" dirty="0" smtClean="0"/>
              <a:t>-</a:t>
            </a:r>
            <a:r>
              <a:rPr lang="en-US" sz="3200" b="1" dirty="0" smtClean="0"/>
              <a:t>] </a:t>
            </a:r>
          </a:p>
          <a:p>
            <a:r>
              <a:rPr lang="en-US" sz="3200" b="1" dirty="0" smtClean="0"/>
              <a:t>pH + pOH= 14.0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Formulas for 15-1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/>
              <a:t>K</a:t>
            </a:r>
            <a:r>
              <a:rPr lang="en-US" sz="4000" b="1" baseline="-25000" dirty="0" smtClean="0"/>
              <a:t>w </a:t>
            </a:r>
            <a:r>
              <a:rPr lang="en-US" sz="4000" b="1" dirty="0" smtClean="0"/>
              <a:t>= [H</a:t>
            </a:r>
            <a:r>
              <a:rPr lang="en-US" sz="4000" b="1" baseline="-25000" dirty="0" smtClean="0"/>
              <a:t>3</a:t>
            </a:r>
            <a:r>
              <a:rPr lang="en-US" sz="4000" b="1" dirty="0" smtClean="0"/>
              <a:t>O</a:t>
            </a:r>
            <a:r>
              <a:rPr lang="en-US" sz="4000" b="1" baseline="30000" dirty="0" smtClean="0"/>
              <a:t>+</a:t>
            </a:r>
            <a:r>
              <a:rPr lang="en-US" sz="4000" b="1" dirty="0" smtClean="0"/>
              <a:t> ][OH</a:t>
            </a:r>
            <a:r>
              <a:rPr lang="en-US" sz="4000" b="1" baseline="30000" dirty="0" smtClean="0"/>
              <a:t>-</a:t>
            </a:r>
            <a:r>
              <a:rPr lang="en-US" sz="4000" b="1" dirty="0" smtClean="0"/>
              <a:t>]</a:t>
            </a:r>
          </a:p>
          <a:p>
            <a:r>
              <a:rPr lang="en-US" sz="4000" b="1" dirty="0" smtClean="0"/>
              <a:t>[OH-</a:t>
            </a:r>
            <a:r>
              <a:rPr lang="en-US" sz="4000" b="1" smtClean="0"/>
              <a:t>]= </a:t>
            </a:r>
            <a:r>
              <a:rPr lang="en-US" sz="4000" b="1" smtClean="0"/>
              <a:t>antilog </a:t>
            </a:r>
            <a:r>
              <a:rPr lang="en-US" sz="4000" b="1" dirty="0" smtClean="0"/>
              <a:t>-pOH</a:t>
            </a:r>
          </a:p>
          <a:p>
            <a:r>
              <a:rPr lang="en-US" sz="4000" b="1" dirty="0" smtClean="0"/>
              <a:t>[H</a:t>
            </a:r>
            <a:r>
              <a:rPr lang="en-US" sz="4000" b="1" baseline="-25000" dirty="0" smtClean="0"/>
              <a:t>3</a:t>
            </a:r>
            <a:r>
              <a:rPr lang="en-US" sz="4000" b="1" dirty="0" smtClean="0"/>
              <a:t>O</a:t>
            </a:r>
            <a:r>
              <a:rPr lang="en-US" sz="4000" b="1" baseline="30000" dirty="0" smtClean="0"/>
              <a:t>+</a:t>
            </a:r>
            <a:r>
              <a:rPr lang="en-US" sz="4000" b="1" dirty="0" smtClean="0"/>
              <a:t> ]=antilog -pH</a:t>
            </a:r>
          </a:p>
          <a:p>
            <a:r>
              <a:rPr lang="en-US" sz="4000" b="1" dirty="0" smtClean="0"/>
              <a:t>pH= - log </a:t>
            </a:r>
            <a:r>
              <a:rPr lang="en-US" sz="4000" dirty="0" smtClean="0"/>
              <a:t> </a:t>
            </a:r>
            <a:r>
              <a:rPr lang="en-US" sz="4000" b="1" dirty="0" smtClean="0"/>
              <a:t>[H</a:t>
            </a:r>
            <a:r>
              <a:rPr lang="en-US" sz="4000" b="1" baseline="-25000" dirty="0" smtClean="0"/>
              <a:t>3</a:t>
            </a:r>
            <a:r>
              <a:rPr lang="en-US" sz="4000" b="1" dirty="0" smtClean="0"/>
              <a:t>O</a:t>
            </a:r>
            <a:r>
              <a:rPr lang="en-US" sz="4000" b="1" baseline="30000" dirty="0" smtClean="0"/>
              <a:t>+</a:t>
            </a:r>
            <a:r>
              <a:rPr lang="en-US" sz="4000" b="1" dirty="0" smtClean="0"/>
              <a:t> ]</a:t>
            </a:r>
          </a:p>
          <a:p>
            <a:r>
              <a:rPr lang="en-US" sz="4000" b="1" dirty="0" smtClean="0"/>
              <a:t>pOH= - log [OH</a:t>
            </a:r>
            <a:r>
              <a:rPr lang="en-US" sz="4000" b="1" baseline="30000" dirty="0" smtClean="0"/>
              <a:t>-</a:t>
            </a:r>
            <a:r>
              <a:rPr lang="en-US" sz="4000" b="1" dirty="0" smtClean="0"/>
              <a:t>] </a:t>
            </a:r>
          </a:p>
          <a:p>
            <a:r>
              <a:rPr lang="en-US" sz="4000" b="1" dirty="0" smtClean="0"/>
              <a:t>pH + pOH= 14.0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Calculations of pH and </a:t>
            </a:r>
            <a:r>
              <a:rPr lang="en-US" dirty="0" err="1" smtClean="0"/>
              <a:t>pOH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What is the pH of a solution if [H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O</a:t>
            </a:r>
            <a:r>
              <a:rPr lang="en-US" sz="3600" baseline="30000" dirty="0" smtClean="0"/>
              <a:t>+</a:t>
            </a:r>
            <a:r>
              <a:rPr lang="en-US" sz="3600" dirty="0" smtClean="0"/>
              <a:t> ] is 2.5 x 10</a:t>
            </a:r>
            <a:r>
              <a:rPr lang="en-US" sz="3600" baseline="30000" dirty="0" smtClean="0"/>
              <a:t>-2</a:t>
            </a:r>
            <a:r>
              <a:rPr lang="en-US" sz="3600" dirty="0" smtClean="0"/>
              <a:t>M?</a:t>
            </a:r>
          </a:p>
          <a:p>
            <a:pPr lvl="1"/>
            <a:r>
              <a:rPr lang="en-US" sz="3400" b="1" dirty="0" smtClean="0"/>
              <a:t>pH</a:t>
            </a:r>
            <a:r>
              <a:rPr lang="en-US" sz="3400" b="1" dirty="0"/>
              <a:t>= - log </a:t>
            </a:r>
            <a:r>
              <a:rPr lang="en-US" sz="3400" dirty="0"/>
              <a:t> </a:t>
            </a:r>
            <a:r>
              <a:rPr lang="en-US" sz="3400" b="1" dirty="0"/>
              <a:t>[H</a:t>
            </a:r>
            <a:r>
              <a:rPr lang="en-US" sz="3400" b="1" baseline="-25000" dirty="0"/>
              <a:t>3</a:t>
            </a:r>
            <a:r>
              <a:rPr lang="en-US" sz="3400" b="1" dirty="0"/>
              <a:t>O</a:t>
            </a:r>
            <a:r>
              <a:rPr lang="en-US" sz="3400" b="1" baseline="30000" dirty="0"/>
              <a:t>+</a:t>
            </a:r>
            <a:r>
              <a:rPr lang="en-US" sz="3400" b="1" dirty="0"/>
              <a:t> ] </a:t>
            </a:r>
            <a:endParaRPr lang="en-US" sz="3400" dirty="0" smtClean="0"/>
          </a:p>
          <a:p>
            <a:pPr lvl="1"/>
            <a:r>
              <a:rPr lang="en-US" sz="3400" dirty="0" smtClean="0"/>
              <a:t>-log 2.5 x10</a:t>
            </a:r>
            <a:r>
              <a:rPr lang="en-US" sz="3400" baseline="30000" dirty="0" smtClean="0"/>
              <a:t>-2</a:t>
            </a:r>
            <a:r>
              <a:rPr lang="en-US" sz="3400" dirty="0" smtClean="0"/>
              <a:t>= 1.6</a:t>
            </a:r>
          </a:p>
          <a:p>
            <a:r>
              <a:rPr lang="en-US" sz="3600" dirty="0" smtClean="0"/>
              <a:t>What is the </a:t>
            </a:r>
            <a:r>
              <a:rPr lang="en-US" sz="3600" dirty="0" err="1" smtClean="0"/>
              <a:t>pOH</a:t>
            </a:r>
            <a:r>
              <a:rPr lang="en-US" sz="3600" dirty="0" smtClean="0"/>
              <a:t> of a pH= 1.6 solution?</a:t>
            </a:r>
          </a:p>
          <a:p>
            <a:pPr lvl="1"/>
            <a:r>
              <a:rPr lang="en-US" sz="3400" b="1" dirty="0"/>
              <a:t>pH + </a:t>
            </a:r>
            <a:r>
              <a:rPr lang="en-US" sz="3400" b="1" dirty="0" err="1"/>
              <a:t>pOH</a:t>
            </a:r>
            <a:r>
              <a:rPr lang="en-US" sz="3400" b="1" dirty="0"/>
              <a:t>= 14.0</a:t>
            </a:r>
          </a:p>
          <a:p>
            <a:pPr lvl="1"/>
            <a:r>
              <a:rPr lang="en-US" sz="3400" dirty="0" smtClean="0"/>
              <a:t>1.6 + </a:t>
            </a:r>
            <a:r>
              <a:rPr lang="en-US" sz="3400" b="1" dirty="0" err="1"/>
              <a:t>pOH</a:t>
            </a:r>
            <a:r>
              <a:rPr lang="en-US" sz="3400" b="1" dirty="0"/>
              <a:t> </a:t>
            </a:r>
            <a:r>
              <a:rPr lang="en-US" sz="3400" dirty="0" smtClean="0"/>
              <a:t>= 14.0</a:t>
            </a:r>
            <a:endParaRPr lang="en-US" sz="3400" dirty="0"/>
          </a:p>
          <a:p>
            <a:pPr lvl="1"/>
            <a:r>
              <a:rPr lang="en-US" sz="3200" b="1" dirty="0" err="1" smtClean="0"/>
              <a:t>pOH</a:t>
            </a:r>
            <a:r>
              <a:rPr lang="en-US" sz="3200" b="1" dirty="0" smtClean="0"/>
              <a:t>= 12.4</a:t>
            </a:r>
            <a:endParaRPr lang="en-US" sz="3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[H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+</a:t>
            </a:r>
            <a:r>
              <a:rPr lang="en-US" dirty="0" smtClean="0"/>
              <a:t> ] from 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</a:t>
            </a:r>
            <a:r>
              <a:rPr lang="en-US" dirty="0"/>
              <a:t>concentration of [H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30000" dirty="0"/>
              <a:t>+</a:t>
            </a:r>
            <a:r>
              <a:rPr lang="en-US" dirty="0"/>
              <a:t> ] </a:t>
            </a:r>
            <a:r>
              <a:rPr lang="en-US" dirty="0" smtClean="0"/>
              <a:t>in a solution of pH=4.0?</a:t>
            </a:r>
          </a:p>
          <a:p>
            <a:r>
              <a:rPr lang="en-US" sz="2800" b="1" dirty="0"/>
              <a:t>[H</a:t>
            </a:r>
            <a:r>
              <a:rPr lang="en-US" sz="2800" b="1" baseline="-25000" dirty="0"/>
              <a:t>3</a:t>
            </a:r>
            <a:r>
              <a:rPr lang="en-US" sz="2800" b="1" dirty="0"/>
              <a:t>O</a:t>
            </a:r>
            <a:r>
              <a:rPr lang="en-US" sz="2800" b="1" baseline="30000" dirty="0"/>
              <a:t>+</a:t>
            </a:r>
            <a:r>
              <a:rPr lang="en-US" sz="2800" b="1" dirty="0"/>
              <a:t> ]=antilog -pH</a:t>
            </a:r>
          </a:p>
          <a:p>
            <a:r>
              <a:rPr lang="en-US" dirty="0" smtClean="0"/>
              <a:t>Antilog – 4.0</a:t>
            </a:r>
          </a:p>
          <a:p>
            <a:r>
              <a:rPr lang="en-US" dirty="0" smtClean="0"/>
              <a:t>=1.0 x 10 </a:t>
            </a:r>
            <a:r>
              <a:rPr lang="en-US" baseline="30000" dirty="0" smtClean="0"/>
              <a:t>-4 </a:t>
            </a:r>
            <a:r>
              <a:rPr lang="en-US" dirty="0" smtClean="0"/>
              <a:t>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pH of a solution is 8.7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1- find hydronium concentration.</a:t>
            </a:r>
          </a:p>
          <a:p>
            <a:r>
              <a:rPr lang="en-US" sz="2800" b="1" dirty="0"/>
              <a:t>[H</a:t>
            </a:r>
            <a:r>
              <a:rPr lang="en-US" sz="2800" b="1" baseline="-25000" dirty="0"/>
              <a:t>3</a:t>
            </a:r>
            <a:r>
              <a:rPr lang="en-US" sz="2800" b="1" dirty="0"/>
              <a:t>O</a:t>
            </a:r>
            <a:r>
              <a:rPr lang="en-US" sz="2800" b="1" baseline="30000" dirty="0"/>
              <a:t>+</a:t>
            </a:r>
            <a:r>
              <a:rPr lang="en-US" sz="2800" b="1" dirty="0"/>
              <a:t> ]=antilog -pH</a:t>
            </a:r>
          </a:p>
          <a:p>
            <a:pPr lvl="1"/>
            <a:r>
              <a:rPr lang="en-US" sz="2800" b="1" dirty="0"/>
              <a:t>[H</a:t>
            </a:r>
            <a:r>
              <a:rPr lang="en-US" sz="2800" b="1" baseline="-25000" dirty="0"/>
              <a:t>3</a:t>
            </a:r>
            <a:r>
              <a:rPr lang="en-US" sz="2800" b="1" dirty="0"/>
              <a:t>O</a:t>
            </a:r>
            <a:r>
              <a:rPr lang="en-US" sz="2800" b="1" baseline="30000" dirty="0"/>
              <a:t>+</a:t>
            </a:r>
            <a:r>
              <a:rPr lang="en-US" sz="2800" b="1" dirty="0"/>
              <a:t> ]= </a:t>
            </a:r>
            <a:r>
              <a:rPr lang="en-US" sz="2800" dirty="0" smtClean="0"/>
              <a:t>antilog- 8.7</a:t>
            </a:r>
          </a:p>
          <a:p>
            <a:pPr lvl="1"/>
            <a:r>
              <a:rPr lang="en-US" sz="2800" dirty="0" smtClean="0"/>
              <a:t>= 2.0 x 10 </a:t>
            </a:r>
            <a:r>
              <a:rPr lang="en-US" sz="2800" baseline="30000" dirty="0" smtClean="0"/>
              <a:t>-9 </a:t>
            </a:r>
            <a:r>
              <a:rPr lang="en-US" sz="2800" dirty="0" smtClean="0"/>
              <a:t>M</a:t>
            </a:r>
          </a:p>
          <a:p>
            <a:r>
              <a:rPr lang="en-US" dirty="0" smtClean="0"/>
              <a:t>2- find hydroxide concentration.</a:t>
            </a:r>
          </a:p>
          <a:p>
            <a:r>
              <a:rPr lang="en-US" sz="2800" b="1" dirty="0"/>
              <a:t>K</a:t>
            </a:r>
            <a:r>
              <a:rPr lang="en-US" sz="2800" b="1" baseline="-25000" dirty="0"/>
              <a:t>w </a:t>
            </a:r>
            <a:r>
              <a:rPr lang="en-US" sz="2800" b="1" dirty="0"/>
              <a:t>= [H</a:t>
            </a:r>
            <a:r>
              <a:rPr lang="en-US" sz="2800" b="1" baseline="-25000" dirty="0"/>
              <a:t>3</a:t>
            </a:r>
            <a:r>
              <a:rPr lang="en-US" sz="2800" b="1" dirty="0"/>
              <a:t>O</a:t>
            </a:r>
            <a:r>
              <a:rPr lang="en-US" sz="2800" b="1" baseline="30000" dirty="0"/>
              <a:t>+</a:t>
            </a:r>
            <a:r>
              <a:rPr lang="en-US" sz="2800" b="1" dirty="0"/>
              <a:t> ][OH</a:t>
            </a:r>
            <a:r>
              <a:rPr lang="en-US" sz="2800" b="1" baseline="30000" dirty="0"/>
              <a:t>-</a:t>
            </a:r>
            <a:r>
              <a:rPr lang="en-US" sz="2800" b="1" dirty="0"/>
              <a:t>]</a:t>
            </a: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en-US" dirty="0" smtClean="0"/>
              <a:t>1.0 x 10-14= (</a:t>
            </a:r>
            <a:r>
              <a:rPr lang="en-US" sz="2500" dirty="0" smtClean="0"/>
              <a:t>2.0 </a:t>
            </a:r>
            <a:r>
              <a:rPr lang="en-US" sz="2500" dirty="0"/>
              <a:t>x 10 </a:t>
            </a:r>
            <a:r>
              <a:rPr lang="en-US" sz="2500" baseline="30000" dirty="0"/>
              <a:t>-9 </a:t>
            </a:r>
            <a:r>
              <a:rPr lang="en-US" sz="2500" dirty="0" smtClean="0"/>
              <a:t>M)[OH</a:t>
            </a:r>
            <a:r>
              <a:rPr lang="en-US" sz="2500" baseline="30000" dirty="0" smtClean="0"/>
              <a:t>-</a:t>
            </a:r>
            <a:r>
              <a:rPr lang="en-US" sz="2500" dirty="0"/>
              <a:t>]</a:t>
            </a: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en-US" sz="2500" dirty="0" smtClean="0"/>
              <a:t>[</a:t>
            </a:r>
            <a:r>
              <a:rPr lang="en-US" sz="2500" dirty="0"/>
              <a:t>OH</a:t>
            </a:r>
            <a:r>
              <a:rPr lang="en-US" sz="2500" baseline="30000" dirty="0"/>
              <a:t>-</a:t>
            </a:r>
            <a:r>
              <a:rPr lang="en-US" sz="2500" dirty="0" smtClean="0"/>
              <a:t>]=5.0x 10 </a:t>
            </a:r>
            <a:r>
              <a:rPr lang="en-US" sz="2500" baseline="30000" dirty="0" smtClean="0"/>
              <a:t>-6 </a:t>
            </a:r>
            <a:r>
              <a:rPr lang="en-US" sz="2500" dirty="0" smtClean="0"/>
              <a:t>M</a:t>
            </a:r>
            <a:endParaRPr lang="en-US" dirty="0" smtClean="0"/>
          </a:p>
          <a:p>
            <a:r>
              <a:rPr lang="en-US" dirty="0" smtClean="0"/>
              <a:t>3- is it basic or acidic?</a:t>
            </a:r>
          </a:p>
          <a:p>
            <a:r>
              <a:rPr lang="en-US" dirty="0" smtClean="0"/>
              <a:t>basic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7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 smtClean="0"/>
              <a:t>Aqueous Solutions and the Concept of pH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15-1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00910"/>
            <a:ext cx="8839200" cy="2482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2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 calculations and strength of Weak Acids and 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Weak acids and bases cannot be assumed to be 100% ionized</a:t>
            </a:r>
          </a:p>
          <a:p>
            <a:r>
              <a:rPr lang="en-US" sz="3200" dirty="0" smtClean="0"/>
              <a:t>[H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O</a:t>
            </a:r>
            <a:r>
              <a:rPr lang="en-US" sz="3200" baseline="30000" dirty="0" smtClean="0"/>
              <a:t>+</a:t>
            </a:r>
            <a:r>
              <a:rPr lang="en-US" sz="3200" dirty="0" smtClean="0"/>
              <a:t> ] and[OH</a:t>
            </a:r>
            <a:r>
              <a:rPr lang="en-US" sz="3200" baseline="30000" dirty="0" smtClean="0"/>
              <a:t>-</a:t>
            </a:r>
            <a:r>
              <a:rPr lang="en-US" sz="3200" dirty="0" smtClean="0"/>
              <a:t>] Cannot be determined from acid and base concentrations and must be determined experimentally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 smtClean="0"/>
              <a:t>Determining pH and Titrations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15-2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Acid-Base Indicators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Compounds whose colors are sensitive to pH</a:t>
            </a:r>
          </a:p>
          <a:p>
            <a:r>
              <a:rPr lang="en-US" sz="2800" dirty="0" smtClean="0"/>
              <a:t>DO NOT use too much will effect endpoint</a:t>
            </a:r>
          </a:p>
          <a:p>
            <a:r>
              <a:rPr lang="en-US" sz="2800" b="1" dirty="0" smtClean="0"/>
              <a:t>Transition interval</a:t>
            </a:r>
          </a:p>
          <a:p>
            <a:pPr lvl="1"/>
            <a:r>
              <a:rPr lang="en-US" sz="2800" dirty="0" smtClean="0"/>
              <a:t>pH range over which an indicator color change occurs</a:t>
            </a:r>
          </a:p>
          <a:p>
            <a:pPr lvl="1"/>
            <a:r>
              <a:rPr lang="en-US" sz="2800" dirty="0" smtClean="0"/>
              <a:t>Indicators are useful when they change color in pH range which includes the endpoint of the reaction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Diagram of pH. pH 1=battery acid, 2=lemon juice, 3-vinegar,&#10; 6.5=milk, 8.5=baking soda, sea water, 10.5=Milk of Magnesia,&#10; 12=ammonia, 13=lye.  ph 3 to 4=Adult fish die. ph 4-5=Fish reproduction&#10;affected. pH 5-6.5=Normal range for precipitation. pH 6-8=Normal&#10;range of stream pH.  pH 1-5=Acid rain.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914400"/>
            <a:ext cx="5838825" cy="5278438"/>
          </a:xfrm>
        </p:spPr>
      </p:pic>
      <p:pic>
        <p:nvPicPr>
          <p:cNvPr id="3" name="Picture 4" descr="acidbase"/>
          <p:cNvPicPr>
            <a:picLocks noChangeAspect="1" noChangeArrowheads="1"/>
          </p:cNvPicPr>
          <p:nvPr/>
        </p:nvPicPr>
        <p:blipFill>
          <a:blip r:embed="rId3" cstate="print"/>
          <a:srcRect r="17094"/>
          <a:stretch>
            <a:fillRect/>
          </a:stretch>
        </p:blipFill>
        <p:spPr bwMode="auto">
          <a:xfrm>
            <a:off x="0" y="609600"/>
            <a:ext cx="9021763" cy="543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362075"/>
            <a:ext cx="8126413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95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7675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9538"/>
            <a:ext cx="8077200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8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25563"/>
            <a:ext cx="8126413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99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 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Measures voltage difference between two electrodes placed in solution</a:t>
            </a:r>
          </a:p>
          <a:p>
            <a:r>
              <a:rPr lang="en-US" dirty="0" smtClean="0"/>
              <a:t>Voltage changes as hydronium ion concentration changes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29000"/>
            <a:ext cx="18764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Acid-Base Indicator Selections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935157"/>
          <a:ext cx="8229600" cy="4160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2641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Combination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Endpoint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Indicator(s)</a:t>
                      </a:r>
                      <a:endParaRPr lang="en-US" sz="2000" dirty="0"/>
                    </a:p>
                  </a:txBody>
                  <a:tcPr/>
                </a:tc>
              </a:tr>
              <a:tr h="90860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Strong acid-strong</a:t>
                      </a:r>
                      <a:r>
                        <a:rPr lang="en-US" sz="2000" baseline="0" dirty="0" smtClean="0"/>
                        <a:t> base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Endpoint pH is 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Litmus</a:t>
                      </a:r>
                    </a:p>
                    <a:p>
                      <a:r>
                        <a:rPr lang="en-US" sz="2000" dirty="0" smtClean="0"/>
                        <a:t>Bromthymol blue</a:t>
                      </a:r>
                      <a:endParaRPr lang="en-US" sz="2000" dirty="0"/>
                    </a:p>
                  </a:txBody>
                  <a:tcPr/>
                </a:tc>
              </a:tr>
              <a:tr h="90860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Strong acid- weak base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Endpoint is less than 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Methyl</a:t>
                      </a:r>
                      <a:r>
                        <a:rPr lang="en-US" sz="2000" baseline="0" dirty="0" smtClean="0"/>
                        <a:t> orange</a:t>
                      </a:r>
                    </a:p>
                    <a:p>
                      <a:r>
                        <a:rPr lang="en-US" sz="2000" baseline="0" dirty="0" smtClean="0"/>
                        <a:t>Bromphenol blue</a:t>
                      </a:r>
                      <a:endParaRPr lang="en-US" sz="2000" dirty="0"/>
                    </a:p>
                  </a:txBody>
                  <a:tcPr/>
                </a:tc>
              </a:tr>
              <a:tr h="90860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Weak acid- strong base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Endpoint is greater than 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Phenolphthalein</a:t>
                      </a:r>
                    </a:p>
                    <a:p>
                      <a:r>
                        <a:rPr lang="en-US" sz="2000" dirty="0" smtClean="0"/>
                        <a:t>Phenol red</a:t>
                      </a:r>
                    </a:p>
                  </a:txBody>
                  <a:tcPr/>
                </a:tc>
              </a:tr>
              <a:tr h="90860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Weak</a:t>
                      </a:r>
                      <a:r>
                        <a:rPr lang="en-US" sz="2000" baseline="0" dirty="0" smtClean="0"/>
                        <a:t> acid- weak base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Endpoint pH can fall in a wide range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 single indicator is suitable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Hydronium ions and hydroxide 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3200" dirty="0" smtClean="0"/>
              <a:t>Self-ionization of water</a:t>
            </a:r>
          </a:p>
          <a:p>
            <a:r>
              <a:rPr lang="en-US" sz="3200" dirty="0" smtClean="0"/>
              <a:t>Autoprotolysis</a:t>
            </a:r>
          </a:p>
          <a:p>
            <a:r>
              <a:rPr lang="en-US" sz="3200" dirty="0" smtClean="0"/>
              <a:t>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 (l) + 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 (l) </a:t>
            </a:r>
            <a:r>
              <a:rPr lang="en-US" sz="3200" dirty="0" smtClean="0">
                <a:latin typeface="Arial"/>
                <a:cs typeface="Arial"/>
              </a:rPr>
              <a:t>→</a:t>
            </a:r>
            <a:r>
              <a:rPr lang="en-US" sz="3200" dirty="0" smtClean="0"/>
              <a:t> H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O</a:t>
            </a:r>
            <a:r>
              <a:rPr lang="en-US" sz="3200" baseline="30000" dirty="0" smtClean="0"/>
              <a:t>+</a:t>
            </a:r>
            <a:r>
              <a:rPr lang="en-US" sz="3200" dirty="0" smtClean="0"/>
              <a:t> (aq)+ OH</a:t>
            </a:r>
            <a:r>
              <a:rPr lang="en-US" sz="3200" baseline="30000" dirty="0" smtClean="0"/>
              <a:t>-</a:t>
            </a:r>
            <a:r>
              <a:rPr lang="en-US" sz="3200" dirty="0" smtClean="0"/>
              <a:t> (aq)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Molarity at 25 ºC</a:t>
            </a:r>
          </a:p>
          <a:p>
            <a:r>
              <a:rPr lang="en-US" sz="3200" dirty="0" smtClean="0"/>
              <a:t>1.0 x 10 </a:t>
            </a:r>
            <a:r>
              <a:rPr lang="en-US" sz="3200" baseline="30000" dirty="0" smtClean="0"/>
              <a:t>-7 </a:t>
            </a:r>
            <a:r>
              <a:rPr lang="en-US" sz="3200" dirty="0" smtClean="0"/>
              <a:t>moles H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O</a:t>
            </a:r>
            <a:r>
              <a:rPr lang="en-US" sz="3200" baseline="30000" dirty="0" smtClean="0"/>
              <a:t>+</a:t>
            </a:r>
            <a:r>
              <a:rPr lang="en-US" sz="3200" dirty="0" smtClean="0"/>
              <a:t> per liter of solution</a:t>
            </a:r>
          </a:p>
          <a:p>
            <a:r>
              <a:rPr lang="en-US" sz="3200" dirty="0" smtClean="0"/>
              <a:t>1.0 x 10 </a:t>
            </a:r>
            <a:r>
              <a:rPr lang="en-US" sz="3200" baseline="30000" dirty="0" smtClean="0"/>
              <a:t>-7   </a:t>
            </a:r>
            <a:r>
              <a:rPr lang="en-US" sz="3200" dirty="0" smtClean="0"/>
              <a:t>moles OH</a:t>
            </a:r>
            <a:r>
              <a:rPr lang="en-US" sz="3200" baseline="30000" dirty="0" smtClean="0"/>
              <a:t>-</a:t>
            </a:r>
            <a:r>
              <a:rPr lang="en-US" sz="3200" dirty="0" smtClean="0"/>
              <a:t> per liter of solution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Controlled addition of the measured amount of a solution of a known concentration required to react completely with a measured amount of solution of unknown concentration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titrationrac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6825059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bubbl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3924300" cy="5232400"/>
          </a:xfrm>
          <a:prstGeom prst="rect">
            <a:avLst/>
          </a:prstGeom>
          <a:noFill/>
        </p:spPr>
      </p:pic>
      <p:pic>
        <p:nvPicPr>
          <p:cNvPr id="48135" name="Picture 7" descr="basevol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752600"/>
            <a:ext cx="3057525" cy="4133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Titration/ </a:t>
            </a:r>
            <a:r>
              <a:rPr lang="en-US" smtClean="0"/>
              <a:t>crash course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www.youtube.com/watch?v=g8jdCWC10vQ</a:t>
            </a:r>
            <a:endParaRPr lang="en-US" dirty="0" smtClean="0"/>
          </a:p>
          <a:p>
            <a:endParaRPr lang="en-US" dirty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://www.youtube.com/watch?v=LS67vS10O5Y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4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Equivalence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point at which the solutions used in a titration are present in chemically equivalent amounts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Titration Curves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Endpoint</a:t>
            </a:r>
            <a:r>
              <a:rPr lang="en-US" sz="3600" dirty="0" smtClean="0"/>
              <a:t>- the point in a titration at which the reaction is just complete</a:t>
            </a:r>
          </a:p>
          <a:p>
            <a:r>
              <a:rPr lang="en-US" sz="3600" dirty="0" smtClean="0"/>
              <a:t>Where indicator changes color</a:t>
            </a:r>
          </a:p>
          <a:p>
            <a:r>
              <a:rPr lang="en-US" sz="3600" dirty="0" smtClean="0"/>
              <a:t>Not necessarily at same point as equivalence point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 descr="en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95400"/>
            <a:ext cx="6045200" cy="4533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825145"/>
            <a:ext cx="4572000" cy="528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Titration Curve for a Strong Acid and a Strong Base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194175" cy="3810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87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Titration Curve for a Weak Acid and a Strong Base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38200"/>
            <a:ext cx="384357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221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Running acid into the alkali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http://www.chemguide.co.uk/physical/acidbaseeqia/sasb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52600"/>
            <a:ext cx="6268229" cy="43910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Ionization constant for water (K</a:t>
            </a:r>
            <a:r>
              <a:rPr lang="en-US" baseline="-25000" dirty="0" smtClean="0"/>
              <a:t>w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K</a:t>
            </a:r>
            <a:r>
              <a:rPr lang="en-US" sz="2800" baseline="-25000" dirty="0" smtClean="0"/>
              <a:t>w </a:t>
            </a:r>
            <a:r>
              <a:rPr lang="en-US" sz="2800" dirty="0" smtClean="0"/>
              <a:t>= [H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O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][OH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]= (1.0 x 10 </a:t>
            </a:r>
            <a:r>
              <a:rPr lang="en-US" sz="2800" baseline="30000" dirty="0" smtClean="0"/>
              <a:t>-7 </a:t>
            </a:r>
            <a:r>
              <a:rPr lang="en-US" sz="2800" dirty="0" smtClean="0"/>
              <a:t>M)(1.0 x 10 </a:t>
            </a:r>
            <a:r>
              <a:rPr lang="en-US" sz="2800" baseline="30000" dirty="0" smtClean="0"/>
              <a:t>-7 </a:t>
            </a:r>
            <a:r>
              <a:rPr lang="en-US" sz="2800" dirty="0" smtClean="0"/>
              <a:t>M)</a:t>
            </a:r>
          </a:p>
          <a:p>
            <a:r>
              <a:rPr lang="en-US" sz="2800" dirty="0" smtClean="0"/>
              <a:t>K</a:t>
            </a:r>
            <a:r>
              <a:rPr lang="en-US" sz="2800" baseline="-25000" dirty="0" smtClean="0"/>
              <a:t>w </a:t>
            </a:r>
            <a:r>
              <a:rPr lang="en-US" sz="2800" dirty="0" smtClean="0"/>
              <a:t>= 1.0 x 10 </a:t>
            </a:r>
            <a:r>
              <a:rPr lang="en-US" sz="2800" baseline="30000" dirty="0" smtClean="0"/>
              <a:t>-14 </a:t>
            </a:r>
            <a:r>
              <a:rPr lang="en-US" sz="2800" dirty="0" smtClean="0"/>
              <a:t>M</a:t>
            </a:r>
            <a:r>
              <a:rPr lang="en-US" sz="2800" baseline="30000" dirty="0" smtClean="0"/>
              <a:t>2</a:t>
            </a:r>
          </a:p>
          <a:p>
            <a:r>
              <a:rPr lang="en-US" sz="2800" dirty="0" smtClean="0"/>
              <a:t>K</a:t>
            </a:r>
            <a:r>
              <a:rPr lang="en-US" sz="2800" baseline="-25000" dirty="0" smtClean="0"/>
              <a:t>w </a:t>
            </a:r>
            <a:r>
              <a:rPr lang="en-US" sz="2800" dirty="0" smtClean="0"/>
              <a:t> is a constant at ordinary ranges of room temperature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Running alkali into the acid</a:t>
            </a:r>
            <a:endParaRPr lang="en-US" dirty="0"/>
          </a:p>
        </p:txBody>
      </p:sp>
      <p:pic>
        <p:nvPicPr>
          <p:cNvPr id="40962" name="Picture 2" descr="http://www.chemguide.co.uk/physical/acidbaseeqia/sasb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81200"/>
            <a:ext cx="6475306" cy="455295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986" name="Picture 2" descr="http://www.chemguide.co.uk/physical/acidbaseeqia/summar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14325"/>
            <a:ext cx="6767391" cy="65436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Molarity and Titration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Standard Solution- (“known” solution) </a:t>
            </a:r>
            <a:r>
              <a:rPr lang="en-US" sz="2800" dirty="0" smtClean="0"/>
              <a:t>a solution that contains the precisely known concentration of a solute used in titration to find the concentration of the solution of unknown concentration</a:t>
            </a:r>
          </a:p>
          <a:p>
            <a:endParaRPr lang="en-US" sz="2800" dirty="0" smtClean="0"/>
          </a:p>
          <a:p>
            <a:r>
              <a:rPr lang="en-US" sz="2800" b="1" dirty="0" smtClean="0"/>
              <a:t>Primary standard- </a:t>
            </a:r>
            <a:r>
              <a:rPr lang="en-US" sz="2800" dirty="0" smtClean="0"/>
              <a:t>a highly purified solid compound used to check the concentration of the known solution in titration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Calculations with Molar Titrations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1- start with balanced equation or the neutralization reaction and determine the chemically equivalent amount of the acid and base</a:t>
            </a:r>
          </a:p>
          <a:p>
            <a:r>
              <a:rPr lang="en-US" dirty="0" smtClean="0"/>
              <a:t>2- determine the moles of acid (or base) from the known solution used during the titration</a:t>
            </a:r>
          </a:p>
          <a:p>
            <a:r>
              <a:rPr lang="en-US" dirty="0" smtClean="0"/>
              <a:t>3- determine the moles of solute of the unknown solution used during the titration</a:t>
            </a:r>
          </a:p>
          <a:p>
            <a:r>
              <a:rPr lang="en-US" dirty="0" smtClean="0"/>
              <a:t>4- determine the molarity of the unknown solution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 a titration, 27.4 ml of 0.0154 M Ba(OH)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is added to a 20.0 ml sample of HCl solution of unknown concentration.  What is the molarity of the acid solution?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1- Balance equation</a:t>
            </a:r>
          </a:p>
          <a:p>
            <a:r>
              <a:rPr lang="en-US" sz="2800" dirty="0" smtClean="0"/>
              <a:t>Ba(OH)</a:t>
            </a:r>
            <a:r>
              <a:rPr lang="en-US" sz="2800" baseline="-25000" dirty="0" smtClean="0"/>
              <a:t>2 </a:t>
            </a:r>
            <a:r>
              <a:rPr lang="en-US" sz="2800" dirty="0" smtClean="0"/>
              <a:t> + 2HCl </a:t>
            </a:r>
            <a:r>
              <a:rPr lang="en-US" sz="2800" dirty="0" smtClean="0">
                <a:latin typeface="Arial"/>
                <a:cs typeface="Arial"/>
              </a:rPr>
              <a:t>→</a:t>
            </a:r>
            <a:r>
              <a:rPr lang="en-US" sz="2800" dirty="0" smtClean="0"/>
              <a:t> BaCl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+ 2H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</a:p>
          <a:p>
            <a:r>
              <a:rPr lang="en-US" sz="2800" dirty="0" smtClean="0"/>
              <a:t>1 mol           2mol      1mol     2 mol</a:t>
            </a:r>
          </a:p>
          <a:p>
            <a:endParaRPr lang="en-US" sz="2800" dirty="0" smtClean="0"/>
          </a:p>
          <a:p>
            <a:r>
              <a:rPr lang="en-US" sz="2800" dirty="0" smtClean="0"/>
              <a:t>2- Volume of known base solution to amount of base used (mol)</a:t>
            </a:r>
          </a:p>
          <a:p>
            <a:r>
              <a:rPr lang="en-US" sz="2800" dirty="0" smtClean="0"/>
              <a:t>(0.0154 mol/L Ba(OH)</a:t>
            </a:r>
            <a:r>
              <a:rPr lang="en-US" sz="2800" baseline="-25000" dirty="0" smtClean="0"/>
              <a:t>2 </a:t>
            </a:r>
            <a:r>
              <a:rPr lang="en-US" sz="2800" dirty="0" smtClean="0"/>
              <a:t> ) (0.0274 L )</a:t>
            </a:r>
          </a:p>
          <a:p>
            <a:r>
              <a:rPr lang="en-US" sz="2800" dirty="0" smtClean="0"/>
              <a:t>= 4.22 x 10 </a:t>
            </a:r>
            <a:r>
              <a:rPr lang="en-US" sz="2800" baseline="30000" dirty="0" smtClean="0"/>
              <a:t>-4 </a:t>
            </a:r>
            <a:r>
              <a:rPr lang="en-US" sz="2800" dirty="0" smtClean="0"/>
              <a:t>mol Ba(OH)</a:t>
            </a:r>
            <a:r>
              <a:rPr lang="en-US" sz="2800" baseline="-25000" dirty="0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3-mole ratio moles of base used to moles of acid from unknown solution</a:t>
            </a:r>
          </a:p>
          <a:p>
            <a:r>
              <a:rPr lang="en-US" dirty="0" smtClean="0"/>
              <a:t>(2 mol HCl/ 1 mol </a:t>
            </a:r>
            <a:r>
              <a:rPr lang="en-US" sz="2800" dirty="0" smtClean="0"/>
              <a:t>Ba(OH)</a:t>
            </a:r>
            <a:r>
              <a:rPr lang="en-US" sz="2800" baseline="-25000" dirty="0" smtClean="0"/>
              <a:t>2</a:t>
            </a:r>
            <a:r>
              <a:rPr lang="en-US" dirty="0" smtClean="0"/>
              <a:t>) (</a:t>
            </a:r>
            <a:r>
              <a:rPr lang="en-US" sz="2400" dirty="0" smtClean="0"/>
              <a:t>4.22 x 10 </a:t>
            </a:r>
            <a:r>
              <a:rPr lang="en-US" sz="2400" baseline="30000" dirty="0" smtClean="0"/>
              <a:t>-4 </a:t>
            </a:r>
            <a:r>
              <a:rPr lang="en-US" sz="2400" dirty="0" smtClean="0"/>
              <a:t>mol Ba(OH)</a:t>
            </a:r>
            <a:r>
              <a:rPr lang="en-US" sz="2400" baseline="-25000" dirty="0" smtClean="0"/>
              <a:t>2</a:t>
            </a:r>
            <a:r>
              <a:rPr lang="en-US" dirty="0" smtClean="0"/>
              <a:t>) </a:t>
            </a:r>
          </a:p>
          <a:p>
            <a:r>
              <a:rPr lang="en-US" dirty="0" smtClean="0"/>
              <a:t>= 8.44 x 10 </a:t>
            </a:r>
            <a:r>
              <a:rPr lang="en-US" baseline="30000" dirty="0" smtClean="0"/>
              <a:t>-4 </a:t>
            </a:r>
            <a:r>
              <a:rPr lang="en-US" dirty="0" smtClean="0"/>
              <a:t>mol HCl</a:t>
            </a:r>
          </a:p>
          <a:p>
            <a:r>
              <a:rPr lang="en-US" dirty="0" smtClean="0"/>
              <a:t>4- determine molarity </a:t>
            </a:r>
          </a:p>
          <a:p>
            <a:r>
              <a:rPr lang="en-US" sz="2400" dirty="0" smtClean="0"/>
              <a:t>(8.44 x 10 </a:t>
            </a:r>
            <a:r>
              <a:rPr lang="en-US" sz="2400" baseline="30000" dirty="0" smtClean="0"/>
              <a:t>-4 </a:t>
            </a:r>
            <a:r>
              <a:rPr lang="en-US" sz="2400" dirty="0" smtClean="0"/>
              <a:t>mol HCl / 0.0200 L)</a:t>
            </a:r>
          </a:p>
          <a:p>
            <a:r>
              <a:rPr lang="en-US" sz="2400" dirty="0" smtClean="0"/>
              <a:t>= </a:t>
            </a:r>
            <a:r>
              <a:rPr lang="en-US" dirty="0" smtClean="0"/>
              <a:t>4.22x 10 </a:t>
            </a:r>
            <a:r>
              <a:rPr lang="en-US" baseline="30000" dirty="0" smtClean="0"/>
              <a:t>-2 </a:t>
            </a:r>
            <a:r>
              <a:rPr lang="en-US" dirty="0" smtClean="0"/>
              <a:t>mol HCl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By titration, 17.6 mL of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SO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 neutralized 27.4 mL of 0.0165 M LiOH solution.  What was the molarity of the aqueous acid solution?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M</a:t>
            </a:r>
            <a:r>
              <a:rPr lang="en-US" sz="2800" b="1" baseline="-25000" dirty="0" smtClean="0"/>
              <a:t>1</a:t>
            </a:r>
            <a:r>
              <a:rPr lang="en-US" sz="2800" b="1" dirty="0" smtClean="0"/>
              <a:t>V</a:t>
            </a:r>
            <a:r>
              <a:rPr lang="en-US" sz="2800" b="1" baseline="-25000" dirty="0" smtClean="0"/>
              <a:t>1</a:t>
            </a:r>
            <a:r>
              <a:rPr lang="en-US" sz="2800" b="1" dirty="0" smtClean="0"/>
              <a:t>=M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V</a:t>
            </a:r>
            <a:r>
              <a:rPr lang="en-US" sz="2800" b="1" baseline="-25000" dirty="0" smtClean="0"/>
              <a:t>2</a:t>
            </a:r>
          </a:p>
          <a:p>
            <a:r>
              <a:rPr lang="en-US" sz="2800" dirty="0" smtClean="0"/>
              <a:t>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SO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 M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(0.176 L)= (0.0165 M </a:t>
            </a:r>
            <a:r>
              <a:rPr lang="en-US" sz="2800" dirty="0" err="1" smtClean="0"/>
              <a:t>LiOH</a:t>
            </a:r>
            <a:r>
              <a:rPr lang="en-US" sz="2800" dirty="0" smtClean="0"/>
              <a:t>) (0.274 L)</a:t>
            </a:r>
          </a:p>
          <a:p>
            <a:r>
              <a:rPr lang="en-US" sz="2800" dirty="0" smtClean="0"/>
              <a:t>M</a:t>
            </a:r>
            <a:r>
              <a:rPr lang="en-US" sz="2800" baseline="-25000" dirty="0" smtClean="0"/>
              <a:t>1 </a:t>
            </a:r>
            <a:r>
              <a:rPr lang="en-US" sz="2800" dirty="0" smtClean="0"/>
              <a:t>= 0.0257  M 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SO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 / 2= 0.128 M 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SO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 </a:t>
            </a:r>
          </a:p>
          <a:p>
            <a:endParaRPr lang="en-US" sz="2800" dirty="0" smtClean="0"/>
          </a:p>
          <a:p>
            <a:r>
              <a:rPr lang="en-US" sz="2800" dirty="0" smtClean="0"/>
              <a:t>Need to divide by 2, 1:2 ratio</a:t>
            </a:r>
          </a:p>
          <a:p>
            <a:r>
              <a:rPr lang="en-US" sz="2800" dirty="0" smtClean="0"/>
              <a:t>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SO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 + 2 </a:t>
            </a:r>
            <a:r>
              <a:rPr lang="en-US" sz="2800" dirty="0" err="1" smtClean="0"/>
              <a:t>LiOH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Arial"/>
                <a:cs typeface="Arial"/>
              </a:rPr>
              <a:t>→</a:t>
            </a:r>
            <a:r>
              <a:rPr lang="en-US" sz="2800" dirty="0" smtClean="0"/>
              <a:t> Li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SO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  </a:t>
            </a:r>
            <a:r>
              <a:rPr lang="en-US" sz="2800" smtClean="0"/>
              <a:t>+ 2H</a:t>
            </a:r>
            <a:r>
              <a:rPr lang="en-US" sz="2800" baseline="-25000" smtClean="0"/>
              <a:t>2</a:t>
            </a:r>
            <a:r>
              <a:rPr lang="en-US" sz="2800" smtClean="0"/>
              <a:t>O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M</a:t>
            </a:r>
            <a:r>
              <a:rPr lang="en-US" sz="3200" b="1" baseline="-25000" dirty="0" smtClean="0"/>
              <a:t>1</a:t>
            </a:r>
            <a:r>
              <a:rPr lang="en-US" sz="3200" b="1" dirty="0" smtClean="0"/>
              <a:t>V</a:t>
            </a:r>
            <a:r>
              <a:rPr lang="en-US" sz="3200" b="1" baseline="-25000" dirty="0" smtClean="0"/>
              <a:t>1</a:t>
            </a:r>
            <a:r>
              <a:rPr lang="en-US" sz="3200" b="1" dirty="0" smtClean="0"/>
              <a:t>=M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V</a:t>
            </a:r>
            <a:r>
              <a:rPr lang="en-US" sz="3200" b="1" baseline="-25000" dirty="0" smtClean="0"/>
              <a:t>2</a:t>
            </a:r>
          </a:p>
          <a:p>
            <a:r>
              <a:rPr lang="en-US" sz="3200" dirty="0" smtClean="0"/>
              <a:t>(Molarity  x volume)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Concentrations and Kw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8065707" cy="3627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9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Neutral, Acidic, and Basic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dirty="0" smtClean="0"/>
              <a:t>Neutral [H</a:t>
            </a:r>
            <a:r>
              <a:rPr lang="en-US" sz="5400" baseline="-25000" dirty="0" smtClean="0"/>
              <a:t>3</a:t>
            </a:r>
            <a:r>
              <a:rPr lang="en-US" sz="5400" dirty="0" smtClean="0"/>
              <a:t>O</a:t>
            </a:r>
            <a:r>
              <a:rPr lang="en-US" sz="5400" baseline="30000" dirty="0" smtClean="0"/>
              <a:t>+</a:t>
            </a:r>
            <a:r>
              <a:rPr lang="en-US" sz="5400" dirty="0" smtClean="0"/>
              <a:t> ] = [OH</a:t>
            </a:r>
            <a:r>
              <a:rPr lang="en-US" sz="5400" baseline="30000" dirty="0" smtClean="0"/>
              <a:t>-</a:t>
            </a:r>
            <a:r>
              <a:rPr lang="en-US" sz="5400" dirty="0" smtClean="0"/>
              <a:t>]</a:t>
            </a:r>
          </a:p>
          <a:p>
            <a:r>
              <a:rPr lang="en-US" sz="5400" dirty="0" smtClean="0"/>
              <a:t>Acidic  [H</a:t>
            </a:r>
            <a:r>
              <a:rPr lang="en-US" sz="5400" baseline="-25000" dirty="0" smtClean="0"/>
              <a:t>3</a:t>
            </a:r>
            <a:r>
              <a:rPr lang="en-US" sz="5400" dirty="0" smtClean="0"/>
              <a:t>O</a:t>
            </a:r>
            <a:r>
              <a:rPr lang="en-US" sz="5400" baseline="30000" dirty="0" smtClean="0"/>
              <a:t>+</a:t>
            </a:r>
            <a:r>
              <a:rPr lang="en-US" sz="5400" dirty="0" smtClean="0"/>
              <a:t> ] &gt;[OH</a:t>
            </a:r>
            <a:r>
              <a:rPr lang="en-US" sz="5400" baseline="30000" dirty="0" smtClean="0"/>
              <a:t>-</a:t>
            </a:r>
            <a:r>
              <a:rPr lang="en-US" sz="5400" dirty="0" smtClean="0"/>
              <a:t>]</a:t>
            </a:r>
          </a:p>
          <a:p>
            <a:r>
              <a:rPr lang="en-US" sz="5400" dirty="0" smtClean="0"/>
              <a:t>Basic [H</a:t>
            </a:r>
            <a:r>
              <a:rPr lang="en-US" sz="5400" baseline="-25000" dirty="0" smtClean="0"/>
              <a:t>3</a:t>
            </a:r>
            <a:r>
              <a:rPr lang="en-US" sz="5400" dirty="0" smtClean="0"/>
              <a:t>O</a:t>
            </a:r>
            <a:r>
              <a:rPr lang="en-US" sz="5400" baseline="30000" dirty="0" smtClean="0"/>
              <a:t>+</a:t>
            </a:r>
            <a:r>
              <a:rPr lang="en-US" sz="5400" dirty="0" smtClean="0"/>
              <a:t> ] &lt;[OH</a:t>
            </a:r>
            <a:r>
              <a:rPr lang="en-US" sz="5400" baseline="30000" dirty="0" smtClean="0"/>
              <a:t>-</a:t>
            </a:r>
            <a:r>
              <a:rPr lang="en-US" sz="5400" dirty="0" smtClean="0"/>
              <a:t>]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[H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+</a:t>
            </a:r>
            <a:r>
              <a:rPr lang="en-US" dirty="0" smtClean="0"/>
              <a:t> ] and [OH</a:t>
            </a:r>
            <a:r>
              <a:rPr lang="en-US" baseline="30000" dirty="0" smtClean="0"/>
              <a:t>-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[H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+</a:t>
            </a:r>
            <a:r>
              <a:rPr lang="en-US" dirty="0" smtClean="0"/>
              <a:t> ] = </a:t>
            </a:r>
            <a:r>
              <a:rPr lang="en-US" u="sng" dirty="0" smtClean="0"/>
              <a:t>1.0 x 10 </a:t>
            </a:r>
            <a:r>
              <a:rPr lang="en-US" u="sng" baseline="30000" dirty="0" smtClean="0"/>
              <a:t>-14 </a:t>
            </a:r>
            <a:r>
              <a:rPr lang="en-US" u="sng" dirty="0" smtClean="0"/>
              <a:t>M</a:t>
            </a:r>
            <a:r>
              <a:rPr lang="en-US" u="sng" baseline="30000" dirty="0" smtClean="0"/>
              <a:t>2</a:t>
            </a:r>
          </a:p>
          <a:p>
            <a:pPr>
              <a:buNone/>
            </a:pPr>
            <a:r>
              <a:rPr lang="en-US" baseline="30000" dirty="0" smtClean="0"/>
              <a:t>                                   </a:t>
            </a:r>
            <a:r>
              <a:rPr lang="en-US" dirty="0" smtClean="0"/>
              <a:t>[OH</a:t>
            </a:r>
            <a:r>
              <a:rPr lang="en-US" baseline="30000" dirty="0" smtClean="0"/>
              <a:t>-</a:t>
            </a:r>
            <a:r>
              <a:rPr lang="en-US" dirty="0" smtClean="0"/>
              <a:t>]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[OH</a:t>
            </a:r>
            <a:r>
              <a:rPr lang="en-US" baseline="30000" dirty="0" smtClean="0"/>
              <a:t>-</a:t>
            </a:r>
            <a:r>
              <a:rPr lang="en-US" dirty="0" smtClean="0"/>
              <a:t>]  =    </a:t>
            </a:r>
            <a:r>
              <a:rPr lang="en-US" u="sng" dirty="0" smtClean="0"/>
              <a:t>1.0 x 10 </a:t>
            </a:r>
            <a:r>
              <a:rPr lang="en-US" u="sng" baseline="30000" dirty="0" smtClean="0"/>
              <a:t>-14 </a:t>
            </a:r>
            <a:r>
              <a:rPr lang="en-US" u="sng" dirty="0" smtClean="0"/>
              <a:t>M</a:t>
            </a:r>
            <a:r>
              <a:rPr lang="en-US" u="sng" baseline="30000" dirty="0" smtClean="0"/>
              <a:t>2</a:t>
            </a:r>
          </a:p>
          <a:p>
            <a:pPr>
              <a:buNone/>
            </a:pPr>
            <a:r>
              <a:rPr lang="en-US" baseline="30000" dirty="0" smtClean="0"/>
              <a:t>			</a:t>
            </a:r>
            <a:r>
              <a:rPr lang="en-US" dirty="0" smtClean="0"/>
              <a:t> [H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+</a:t>
            </a:r>
            <a:r>
              <a:rPr lang="en-US" dirty="0" smtClean="0"/>
              <a:t> ] </a:t>
            </a:r>
          </a:p>
          <a:p>
            <a:pPr>
              <a:buNone/>
            </a:pP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Assume strong acids and bases are completely ionized in solution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1.0 M 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 = 2.0 M 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1.0 M Ba(OH)</a:t>
            </a:r>
            <a:r>
              <a:rPr lang="en-US" baseline="-25000" dirty="0" smtClean="0"/>
              <a:t>2</a:t>
            </a:r>
            <a:r>
              <a:rPr lang="en-US" dirty="0" smtClean="0"/>
              <a:t> = 2.0 M OH</a:t>
            </a:r>
            <a:r>
              <a:rPr lang="en-US" baseline="30000" dirty="0" smtClean="0"/>
              <a:t>-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1.0 </a:t>
            </a:r>
            <a:r>
              <a:rPr lang="en-US" dirty="0"/>
              <a:t>× 10−2 M </a:t>
            </a:r>
            <a:r>
              <a:rPr lang="en-US" dirty="0" err="1"/>
              <a:t>NaOH</a:t>
            </a:r>
            <a:r>
              <a:rPr lang="en-US" dirty="0"/>
              <a:t> solution has an [OH−] of 1.0 × 10−2 </a:t>
            </a:r>
            <a:r>
              <a:rPr lang="en-US" dirty="0" smtClean="0"/>
              <a:t>M.</a:t>
            </a:r>
            <a:endParaRPr lang="en-US" dirty="0"/>
          </a:p>
          <a:p>
            <a:r>
              <a:rPr lang="en-US" dirty="0" smtClean="0"/>
              <a:t>Find the </a:t>
            </a:r>
            <a:r>
              <a:rPr lang="en-US" dirty="0"/>
              <a:t>[H3O+] of this solution </a:t>
            </a:r>
            <a:endParaRPr lang="en-US" dirty="0" smtClean="0"/>
          </a:p>
          <a:p>
            <a:r>
              <a:rPr lang="en-US" dirty="0" smtClean="0"/>
              <a:t>Kw </a:t>
            </a:r>
            <a:r>
              <a:rPr lang="en-US" dirty="0"/>
              <a:t>= [H3O+][OH−] = 1.0 × 10−14</a:t>
            </a:r>
          </a:p>
          <a:p>
            <a:r>
              <a:rPr lang="en-US" dirty="0" smtClean="0"/>
              <a:t>[H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+</a:t>
            </a:r>
            <a:r>
              <a:rPr lang="en-US" dirty="0" smtClean="0"/>
              <a:t> ] = </a:t>
            </a:r>
            <a:r>
              <a:rPr lang="en-US" u="sng" dirty="0" smtClean="0"/>
              <a:t>1.0 x 10 </a:t>
            </a:r>
            <a:r>
              <a:rPr lang="en-US" u="sng" baseline="30000" dirty="0" smtClean="0"/>
              <a:t>-14 </a:t>
            </a:r>
            <a:r>
              <a:rPr lang="en-US" u="sng" dirty="0" smtClean="0"/>
              <a:t>M</a:t>
            </a:r>
            <a:r>
              <a:rPr lang="en-US" u="sng" baseline="30000" dirty="0" smtClean="0"/>
              <a:t>2</a:t>
            </a:r>
          </a:p>
          <a:p>
            <a:pPr>
              <a:buNone/>
            </a:pPr>
            <a:r>
              <a:rPr lang="en-US" baseline="30000" dirty="0" smtClean="0"/>
              <a:t>                             </a:t>
            </a:r>
            <a:r>
              <a:rPr lang="en-US" dirty="0" smtClean="0"/>
              <a:t>[1.0 × 10−2 M]</a:t>
            </a:r>
          </a:p>
          <a:p>
            <a:r>
              <a:rPr lang="en-US" dirty="0" smtClean="0"/>
              <a:t>[</a:t>
            </a:r>
            <a:r>
              <a:rPr lang="en-US" dirty="0"/>
              <a:t>H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30000" dirty="0"/>
              <a:t>+</a:t>
            </a:r>
            <a:r>
              <a:rPr lang="en-US" dirty="0"/>
              <a:t> ] = 1.0 x 10 </a:t>
            </a:r>
            <a:r>
              <a:rPr lang="en-US" baseline="30000" dirty="0"/>
              <a:t>-</a:t>
            </a:r>
            <a:r>
              <a:rPr lang="en-US" baseline="30000" dirty="0" smtClean="0"/>
              <a:t>12 </a:t>
            </a:r>
            <a:r>
              <a:rPr lang="en-US" dirty="0" smtClean="0"/>
              <a:t>M</a:t>
            </a:r>
            <a:endParaRPr lang="en-US" baseline="30000" dirty="0"/>
          </a:p>
          <a:p>
            <a:pPr>
              <a:buNone/>
            </a:pPr>
            <a:r>
              <a:rPr lang="en-US" baseline="30000" dirty="0"/>
              <a:t>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27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Determine the hydronium and hydroxide ions concentrations in a solution that is 3.0 x 10 </a:t>
            </a:r>
            <a:r>
              <a:rPr lang="en-US" sz="3600" baseline="30000" dirty="0" smtClean="0"/>
              <a:t>-2 </a:t>
            </a:r>
            <a:r>
              <a:rPr lang="en-US" sz="3600" dirty="0" smtClean="0"/>
              <a:t>M NaOH.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NaOH (s)  Na +(aq) + OH</a:t>
            </a:r>
            <a:r>
              <a:rPr lang="en-US" baseline="30000" dirty="0" smtClean="0"/>
              <a:t>- </a:t>
            </a:r>
            <a:r>
              <a:rPr lang="en-US" dirty="0" smtClean="0"/>
              <a:t>(aq)</a:t>
            </a:r>
          </a:p>
          <a:p>
            <a:r>
              <a:rPr lang="en-US" dirty="0" smtClean="0"/>
              <a:t>(3.0 x 10 </a:t>
            </a:r>
            <a:r>
              <a:rPr lang="en-US" baseline="30000" dirty="0" smtClean="0"/>
              <a:t>-2 </a:t>
            </a:r>
            <a:r>
              <a:rPr lang="en-US" dirty="0" smtClean="0"/>
              <a:t>mol NaOH/ L) (1mol OH</a:t>
            </a:r>
            <a:r>
              <a:rPr lang="en-US" baseline="30000" dirty="0" smtClean="0"/>
              <a:t>- </a:t>
            </a:r>
            <a:r>
              <a:rPr lang="en-US" dirty="0" smtClean="0"/>
              <a:t>/ 1mol NaOH)</a:t>
            </a:r>
          </a:p>
          <a:p>
            <a:r>
              <a:rPr lang="en-US" dirty="0" smtClean="0"/>
              <a:t>= 3.0 x 10 </a:t>
            </a:r>
            <a:r>
              <a:rPr lang="en-US" baseline="30000" dirty="0" smtClean="0"/>
              <a:t>-2 </a:t>
            </a:r>
            <a:r>
              <a:rPr lang="en-US" dirty="0" smtClean="0"/>
              <a:t>M OH</a:t>
            </a:r>
            <a:r>
              <a:rPr lang="en-US" baseline="30000" dirty="0" smtClean="0"/>
              <a:t>-</a:t>
            </a:r>
          </a:p>
          <a:p>
            <a:endParaRPr lang="en-US" baseline="30000" dirty="0" smtClean="0"/>
          </a:p>
          <a:p>
            <a:r>
              <a:rPr lang="en-US" dirty="0" smtClean="0"/>
              <a:t>[H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+</a:t>
            </a:r>
            <a:r>
              <a:rPr lang="en-US" dirty="0" smtClean="0"/>
              <a:t> ] = </a:t>
            </a:r>
            <a:r>
              <a:rPr lang="en-US" u="sng" dirty="0" smtClean="0"/>
              <a:t>1.0 x 10 </a:t>
            </a:r>
            <a:r>
              <a:rPr lang="en-US" u="sng" baseline="30000" dirty="0" smtClean="0"/>
              <a:t>-14 </a:t>
            </a:r>
            <a:r>
              <a:rPr lang="en-US" u="sng" dirty="0" smtClean="0"/>
              <a:t>M</a:t>
            </a:r>
            <a:r>
              <a:rPr lang="en-US" u="sng" baseline="30000" dirty="0" smtClean="0"/>
              <a:t>2</a:t>
            </a:r>
          </a:p>
          <a:p>
            <a:pPr>
              <a:buNone/>
            </a:pPr>
            <a:r>
              <a:rPr lang="en-US" baseline="30000" dirty="0" smtClean="0"/>
              <a:t>                                   </a:t>
            </a:r>
            <a:r>
              <a:rPr lang="en-US" dirty="0" smtClean="0"/>
              <a:t>[OH</a:t>
            </a:r>
            <a:r>
              <a:rPr lang="en-US" baseline="30000" dirty="0" smtClean="0"/>
              <a:t>-</a:t>
            </a:r>
            <a:r>
              <a:rPr lang="en-US" dirty="0" smtClean="0"/>
              <a:t>]</a:t>
            </a:r>
          </a:p>
          <a:p>
            <a:r>
              <a:rPr lang="en-US" dirty="0" smtClean="0"/>
              <a:t>[H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+</a:t>
            </a:r>
            <a:r>
              <a:rPr lang="en-US" dirty="0" smtClean="0"/>
              <a:t> ] = </a:t>
            </a:r>
            <a:r>
              <a:rPr lang="en-US" u="sng" dirty="0" smtClean="0"/>
              <a:t>1.0 x 10 </a:t>
            </a:r>
            <a:r>
              <a:rPr lang="en-US" u="sng" baseline="30000" dirty="0" smtClean="0"/>
              <a:t>-14 </a:t>
            </a:r>
            <a:r>
              <a:rPr lang="en-US" u="sng" dirty="0" smtClean="0"/>
              <a:t>M</a:t>
            </a:r>
            <a:r>
              <a:rPr lang="en-US" u="sng" baseline="30000" dirty="0" smtClean="0"/>
              <a:t>2   </a:t>
            </a:r>
            <a:r>
              <a:rPr lang="en-US" dirty="0" smtClean="0"/>
              <a:t>=        3.3 x 10 </a:t>
            </a:r>
            <a:r>
              <a:rPr lang="en-US" baseline="30000" dirty="0" smtClean="0"/>
              <a:t>-13 </a:t>
            </a:r>
            <a:r>
              <a:rPr lang="en-US" dirty="0" smtClean="0"/>
              <a:t>M 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endParaRPr lang="en-US" baseline="30000" dirty="0" smtClean="0"/>
          </a:p>
          <a:p>
            <a:pPr>
              <a:buNone/>
            </a:pPr>
            <a:r>
              <a:rPr lang="en-US" baseline="30000" dirty="0" smtClean="0"/>
              <a:t>                             </a:t>
            </a:r>
            <a:r>
              <a:rPr lang="en-US" dirty="0" smtClean="0"/>
              <a:t>3.0 x 10 </a:t>
            </a:r>
            <a:r>
              <a:rPr lang="en-US" baseline="30000" dirty="0" smtClean="0"/>
              <a:t>-2 </a:t>
            </a:r>
            <a:r>
              <a:rPr lang="en-US" dirty="0" smtClean="0"/>
              <a:t>M OH</a:t>
            </a:r>
            <a:r>
              <a:rPr lang="en-US" baseline="30000" dirty="0" smtClean="0"/>
              <a:t>-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630</TotalTime>
  <Words>1302</Words>
  <Application>Microsoft Office PowerPoint</Application>
  <PresentationFormat>On-screen Show (4:3)</PresentationFormat>
  <Paragraphs>176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Flow</vt:lpstr>
      <vt:lpstr>Acid- Base Titration and pH</vt:lpstr>
      <vt:lpstr>Aqueous Solutions and the Concept of pH</vt:lpstr>
      <vt:lpstr>Hydronium ions and hydroxide ions</vt:lpstr>
      <vt:lpstr>Ionization constant for water (Kw)</vt:lpstr>
      <vt:lpstr>Concentrations and Kw</vt:lpstr>
      <vt:lpstr>Neutral, Acidic, and Basic Solutions</vt:lpstr>
      <vt:lpstr>Calculating [H3O+ ] and [OH-]</vt:lpstr>
      <vt:lpstr>PowerPoint Presentation</vt:lpstr>
      <vt:lpstr>Determine the hydronium and hydroxide ions concentrations in a solution that is 3.0 x 10 -2 M NaOH.</vt:lpstr>
      <vt:lpstr>PowerPoint Presentation</vt:lpstr>
      <vt:lpstr>pH Scale</vt:lpstr>
      <vt:lpstr>PowerPoint Presentation</vt:lpstr>
      <vt:lpstr>PowerPoint Presentation</vt:lpstr>
      <vt:lpstr>Approximate pH Range of Common Materials</vt:lpstr>
      <vt:lpstr>pH Scale</vt:lpstr>
      <vt:lpstr>Formulas for 15-1</vt:lpstr>
      <vt:lpstr>Calculations of pH and pOH</vt:lpstr>
      <vt:lpstr>Finding [H3O+ ] from pH</vt:lpstr>
      <vt:lpstr>The pH of a solution is 8.7 </vt:lpstr>
      <vt:lpstr>PowerPoint Presentation</vt:lpstr>
      <vt:lpstr>pH calculations and strength of Weak Acids and Bases</vt:lpstr>
      <vt:lpstr>Determining pH and Titrations</vt:lpstr>
      <vt:lpstr>Acid-Base Indicators</vt:lpstr>
      <vt:lpstr>PowerPoint Presentation</vt:lpstr>
      <vt:lpstr>PowerPoint Presentation</vt:lpstr>
      <vt:lpstr>PowerPoint Presentation</vt:lpstr>
      <vt:lpstr>PowerPoint Presentation</vt:lpstr>
      <vt:lpstr>pH meter</vt:lpstr>
      <vt:lpstr>Acid-Base Indicator Selections</vt:lpstr>
      <vt:lpstr>Titration</vt:lpstr>
      <vt:lpstr>PowerPoint Presentation</vt:lpstr>
      <vt:lpstr>PowerPoint Presentation</vt:lpstr>
      <vt:lpstr>Titration/ crash course</vt:lpstr>
      <vt:lpstr>Equivalence Point</vt:lpstr>
      <vt:lpstr>Titration Curves</vt:lpstr>
      <vt:lpstr>PowerPoint Presentation</vt:lpstr>
      <vt:lpstr>PowerPoint Presentation</vt:lpstr>
      <vt:lpstr>PowerPoint Presentation</vt:lpstr>
      <vt:lpstr>Running acid into the alkali </vt:lpstr>
      <vt:lpstr>Running alkali into the acid</vt:lpstr>
      <vt:lpstr>PowerPoint Presentation</vt:lpstr>
      <vt:lpstr>Molarity and Titration</vt:lpstr>
      <vt:lpstr>Calculations with Molar Titrations</vt:lpstr>
      <vt:lpstr>In a titration, 27.4 ml of 0.0154 M Ba(OH)2 is added to a 20.0 ml sample of HCl solution of unknown concentration.  What is the molarity of the acid solution?</vt:lpstr>
      <vt:lpstr>PowerPoint Presentation</vt:lpstr>
      <vt:lpstr>By titration, 17.6 mL of H2SO4 neutralized 27.4 mL of 0.0165 M LiOH solution.  What was the molarity of the aqueous acid solution?</vt:lpstr>
      <vt:lpstr>PowerPoint Presentation</vt:lpstr>
    </vt:vector>
  </TitlesOfParts>
  <Company>New London Local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Acid- Base Titration and pH</dc:title>
  <dc:creator>afarmer</dc:creator>
  <cp:lastModifiedBy>Test Stiudent2</cp:lastModifiedBy>
  <cp:revision>44</cp:revision>
  <dcterms:created xsi:type="dcterms:W3CDTF">2008-01-16T13:32:02Z</dcterms:created>
  <dcterms:modified xsi:type="dcterms:W3CDTF">2019-05-08T19:07:03Z</dcterms:modified>
</cp:coreProperties>
</file>