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0"/>
  </p:notesMasterIdLst>
  <p:handoutMasterIdLst>
    <p:handoutMasterId r:id="rId51"/>
  </p:handoutMasterIdLst>
  <p:sldIdLst>
    <p:sldId id="256" r:id="rId2"/>
    <p:sldId id="260" r:id="rId3"/>
    <p:sldId id="261" r:id="rId4"/>
    <p:sldId id="307" r:id="rId5"/>
    <p:sldId id="311" r:id="rId6"/>
    <p:sldId id="262" r:id="rId7"/>
    <p:sldId id="263" r:id="rId8"/>
    <p:sldId id="312" r:id="rId9"/>
    <p:sldId id="264" r:id="rId10"/>
    <p:sldId id="265" r:id="rId11"/>
    <p:sldId id="299" r:id="rId12"/>
    <p:sldId id="267" r:id="rId13"/>
    <p:sldId id="268" r:id="rId14"/>
    <p:sldId id="269" r:id="rId15"/>
    <p:sldId id="300" r:id="rId16"/>
    <p:sldId id="271" r:id="rId17"/>
    <p:sldId id="313" r:id="rId18"/>
    <p:sldId id="272" r:id="rId19"/>
    <p:sldId id="310" r:id="rId20"/>
    <p:sldId id="273" r:id="rId21"/>
    <p:sldId id="274" r:id="rId22"/>
    <p:sldId id="301" r:id="rId23"/>
    <p:sldId id="276" r:id="rId24"/>
    <p:sldId id="277" r:id="rId25"/>
    <p:sldId id="306" r:id="rId26"/>
    <p:sldId id="279" r:id="rId27"/>
    <p:sldId id="280" r:id="rId28"/>
    <p:sldId id="302" r:id="rId29"/>
    <p:sldId id="282" r:id="rId30"/>
    <p:sldId id="303" r:id="rId31"/>
    <p:sldId id="309" r:id="rId32"/>
    <p:sldId id="284" r:id="rId33"/>
    <p:sldId id="285" r:id="rId34"/>
    <p:sldId id="314" r:id="rId35"/>
    <p:sldId id="286" r:id="rId36"/>
    <p:sldId id="287" r:id="rId37"/>
    <p:sldId id="304" r:id="rId38"/>
    <p:sldId id="289" r:id="rId39"/>
    <p:sldId id="290" r:id="rId40"/>
    <p:sldId id="291" r:id="rId41"/>
    <p:sldId id="292" r:id="rId42"/>
    <p:sldId id="305" r:id="rId43"/>
    <p:sldId id="294" r:id="rId44"/>
    <p:sldId id="295" r:id="rId45"/>
    <p:sldId id="296" r:id="rId46"/>
    <p:sldId id="297" r:id="rId47"/>
    <p:sldId id="298" r:id="rId48"/>
    <p:sldId id="308"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70E"/>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7" autoAdjust="0"/>
    <p:restoredTop sz="94280" autoAdjust="0"/>
  </p:normalViewPr>
  <p:slideViewPr>
    <p:cSldViewPr snapToGrid="0">
      <p:cViewPr varScale="1">
        <p:scale>
          <a:sx n="87" d="100"/>
          <a:sy n="87" d="100"/>
        </p:scale>
        <p:origin x="1195" y="67"/>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E656B4E-9764-0547-B6D9-108F2460824F}" type="slidenum">
              <a:rPr lang="en-US" sz="1200"/>
              <a:pPr algn="r" eaLnBrk="1" hangingPunct="1"/>
              <a:t>29</a:t>
            </a:fld>
            <a:endParaRPr 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C. Both A and 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E656B4E-9764-0547-B6D9-108F2460824F}" type="slidenum">
              <a:rPr lang="en-US" sz="1200"/>
              <a:pPr algn="r" eaLnBrk="1" hangingPunct="1"/>
              <a:t>30</a:t>
            </a:fld>
            <a:endParaRPr 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latin typeface="+mn-lt"/>
                <a:ea typeface="Batang" charset="0"/>
                <a:cs typeface="Batang" charset="0"/>
              </a:rPr>
              <a:t>C.</a:t>
            </a:r>
            <a:r>
              <a:rPr lang="en-US" baseline="0" dirty="0">
                <a:latin typeface="+mn-lt"/>
                <a:ea typeface="Batang" charset="0"/>
                <a:cs typeface="Batang" charset="0"/>
              </a:rPr>
              <a:t> </a:t>
            </a:r>
            <a:r>
              <a:rPr lang="en-US" dirty="0">
                <a:latin typeface="+mn-lt"/>
                <a:ea typeface="Batang" charset="0"/>
                <a:cs typeface="Batang" charset="0"/>
              </a:rPr>
              <a:t>Both </a:t>
            </a:r>
            <a:r>
              <a:rPr lang="en-US" dirty="0">
                <a:latin typeface="+mn-lt"/>
              </a:rPr>
              <a:t>A and B</a:t>
            </a:r>
            <a:r>
              <a:rPr lang="en-US" dirty="0">
                <a:latin typeface="+mn-lt"/>
                <a:ea typeface="Batang" charset="0"/>
                <a:cs typeface="Batang" charset="0"/>
              </a:rPr>
              <a:t>.</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E8E92F-670B-FD4B-8E6C-1FED5DBAF786}" type="slidenum">
              <a:rPr lang="en-US"/>
              <a:pPr eaLnBrk="1" hangingPunct="1"/>
              <a:t>36</a:t>
            </a:fld>
            <a:endParaRPr lang="en-US"/>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It can, and is consistent with Bernoulli</a:t>
            </a:r>
            <a:r>
              <a:rPr lang="fr-FR" altLang="ja-JP" dirty="0">
                <a:ea typeface="Batang" charset="0"/>
                <a:cs typeface="Batang" charset="0"/>
              </a:rPr>
              <a:t>'</a:t>
            </a:r>
            <a:r>
              <a:rPr lang="en-US" dirty="0">
                <a:ea typeface="Batang" charset="0"/>
                <a:cs typeface="Batang" charset="0"/>
              </a:rPr>
              <a:t>s principle.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E8E92F-670B-FD4B-8E6C-1FED5DBAF786}" type="slidenum">
              <a:rPr lang="en-US"/>
              <a:pPr eaLnBrk="1" hangingPunct="1"/>
              <a:t>37</a:t>
            </a:fld>
            <a:endParaRPr lang="en-US"/>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It can, and is consistent with Bernoulli</a:t>
            </a:r>
            <a:r>
              <a:rPr lang="fr-FR" altLang="ja-JP" dirty="0">
                <a:ea typeface="Batang" charset="0"/>
                <a:cs typeface="Batang" charset="0"/>
              </a:rPr>
              <a:t>'</a:t>
            </a:r>
            <a:r>
              <a:rPr lang="en-US" dirty="0">
                <a:ea typeface="Batang" charset="0"/>
                <a:cs typeface="Batang" charset="0"/>
              </a:rPr>
              <a:t>s principle.</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D46477-4A7B-ED4B-8C29-8DE0C2F1D388}" type="slidenum">
              <a:rPr lang="en-US"/>
              <a:pPr eaLnBrk="1" hangingPunct="1"/>
              <a:t>41</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C. Air travels faster over the crests than the troughs.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D46477-4A7B-ED4B-8C29-8DE0C2F1D388}" type="slidenum">
              <a:rPr lang="en-US"/>
              <a:pPr eaLnBrk="1" hangingPunct="1"/>
              <a:t>42</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C. Air </a:t>
            </a:r>
            <a:r>
              <a:rPr lang="en-US" dirty="0">
                <a:ea typeface="Batang" charset="0"/>
                <a:cs typeface="Batang" charset="0"/>
              </a:rPr>
              <a:t>travels faster over the crests than the troughs.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B422F0-1E69-4E4F-8C3B-8AD9375E64B2}" type="slidenum">
              <a:rPr lang="en-US"/>
              <a:pPr eaLnBrk="1" hangingPunct="1"/>
              <a:t>10</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 is 10.3 m.</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B422F0-1E69-4E4F-8C3B-8AD9375E64B2}" type="slidenum">
              <a:rPr lang="en-US"/>
              <a:pPr eaLnBrk="1" hangingPunct="1"/>
              <a:t>11</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A. is 10.3 m.</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47AD0DE-6474-714E-87E0-D85CBA0CB551}" type="slidenum">
              <a:rPr lang="en-US" sz="1200"/>
              <a:pPr algn="r" eaLnBrk="1" hangingPunct="1"/>
              <a:t>14</a:t>
            </a:fld>
            <a:endParaRPr lang="en-US" sz="12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C. </a:t>
            </a:r>
            <a:r>
              <a:rPr lang="en-US"/>
              <a:t>Water can be used but the barometer will be too tall.</a:t>
            </a:r>
            <a:endParaRPr lang="en-US">
              <a:ea typeface="Batang" charset="0"/>
              <a:cs typeface="Batang" charset="0"/>
            </a:endParaRP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47AD0DE-6474-714E-87E0-D85CBA0CB551}" type="slidenum">
              <a:rPr lang="en-US" sz="1200"/>
              <a:pPr algn="r" eaLnBrk="1" hangingPunct="1"/>
              <a:t>15</a:t>
            </a:fld>
            <a:endParaRPr lang="en-US" sz="12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C. </a:t>
            </a:r>
            <a:r>
              <a:rPr lang="en-US"/>
              <a:t>Water can be used but the barometer will be too tall.</a:t>
            </a:r>
            <a:endParaRPr lang="en-US">
              <a:ea typeface="Batang" charset="0"/>
              <a:cs typeface="Batang" charset="0"/>
            </a:endParaRP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0458A7C-4A77-3A43-BFFD-CAD250CCA59E}" type="slidenum">
              <a:rPr lang="en-US" sz="1200"/>
              <a:pPr algn="r" eaLnBrk="1" hangingPunct="1"/>
              <a:t>21</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B. </a:t>
            </a:r>
            <a:r>
              <a:rPr lang="en-US"/>
              <a:t>The pressure is 1/3 the original pressure.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0458A7C-4A77-3A43-BFFD-CAD250CCA59E}" type="slidenum">
              <a:rPr lang="en-US" sz="1200"/>
              <a:pPr algn="r" eaLnBrk="1" hangingPunct="1"/>
              <a:t>22</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a:ea typeface="Batang" charset="0"/>
                <a:cs typeface="Batang" charset="0"/>
              </a:rPr>
              <a:t>B. </a:t>
            </a:r>
            <a:r>
              <a:rPr lang="en-US"/>
              <a:t>The pressure is 1/3 the original pressure.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4AEAE2-47F6-D342-9917-0B65FAE7A919}" type="slidenum">
              <a:rPr lang="en-US"/>
              <a:pPr eaLnBrk="1" hangingPunct="1"/>
              <a:t>27</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D. None of above.</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4AEAE2-47F6-D342-9917-0B65FAE7A919}" type="slidenum">
              <a:rPr lang="en-US"/>
              <a:pPr eaLnBrk="1" hangingPunct="1"/>
              <a:t>28</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r>
              <a:rPr lang="en-US" dirty="0">
                <a:ea typeface="Batang" charset="0"/>
                <a:cs typeface="Batang" charset="0"/>
              </a:rPr>
              <a:t>D. None of above.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6" name="Text Placeholder 5"/>
          <p:cNvSpPr>
            <a:spLocks noGrp="1"/>
          </p:cNvSpPr>
          <p:nvPr>
            <p:ph type="body" sz="quarter" idx="10"/>
          </p:nvPr>
        </p:nvSpPr>
        <p:spPr>
          <a:xfrm>
            <a:off x="858838" y="5334000"/>
            <a:ext cx="6775450" cy="84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72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6" name="Text Placeholder 5"/>
          <p:cNvSpPr>
            <a:spLocks noGrp="1"/>
          </p:cNvSpPr>
          <p:nvPr>
            <p:ph type="body" sz="quarter" idx="10"/>
          </p:nvPr>
        </p:nvSpPr>
        <p:spPr>
          <a:xfrm>
            <a:off x="623888" y="4710113"/>
            <a:ext cx="2951162" cy="998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4378325" y="4959350"/>
            <a:ext cx="3394075" cy="1054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0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DCD00C29-06A5-E24B-BB52-BE51B2884B3D}" type="slidenum">
              <a:rPr lang="en-US"/>
              <a:pPr/>
              <a:t>‹#›</a:t>
            </a:fld>
            <a:endParaRPr lang="en-US"/>
          </a:p>
        </p:txBody>
      </p:sp>
    </p:spTree>
    <p:extLst>
      <p:ext uri="{BB962C8B-B14F-4D97-AF65-F5344CB8AC3E}">
        <p14:creationId xmlns:p14="http://schemas.microsoft.com/office/powerpoint/2010/main" val="399919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365125" y="5651500"/>
            <a:ext cx="3348038" cy="347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22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596074"/>
            <a:ext cx="8229600" cy="50150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7" name="Text Placeholder 6"/>
          <p:cNvSpPr>
            <a:spLocks noGrp="1"/>
          </p:cNvSpPr>
          <p:nvPr>
            <p:ph type="body" sz="quarter" idx="10"/>
          </p:nvPr>
        </p:nvSpPr>
        <p:spPr>
          <a:xfrm>
            <a:off x="-95250" y="3779838"/>
            <a:ext cx="7546975" cy="1720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90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6" name="Text Placeholder 5"/>
          <p:cNvSpPr>
            <a:spLocks noGrp="1"/>
          </p:cNvSpPr>
          <p:nvPr>
            <p:ph type="body" sz="quarter" idx="10"/>
          </p:nvPr>
        </p:nvSpPr>
        <p:spPr>
          <a:xfrm>
            <a:off x="595313" y="5043488"/>
            <a:ext cx="7772400" cy="119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37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6" name="Text Placeholder 5"/>
          <p:cNvSpPr>
            <a:spLocks noGrp="1"/>
          </p:cNvSpPr>
          <p:nvPr>
            <p:ph type="body" sz="quarter" idx="10"/>
          </p:nvPr>
        </p:nvSpPr>
        <p:spPr>
          <a:xfrm>
            <a:off x="1855788" y="4918075"/>
            <a:ext cx="6262687" cy="1081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35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6" name="Text Placeholder 5"/>
          <p:cNvSpPr>
            <a:spLocks noGrp="1"/>
          </p:cNvSpPr>
          <p:nvPr>
            <p:ph type="body" sz="quarter" idx="10"/>
          </p:nvPr>
        </p:nvSpPr>
        <p:spPr>
          <a:xfrm>
            <a:off x="1330325" y="4349750"/>
            <a:ext cx="6732588" cy="1482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75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6" name="Text Placeholder 5"/>
          <p:cNvSpPr>
            <a:spLocks noGrp="1"/>
          </p:cNvSpPr>
          <p:nvPr>
            <p:ph type="body" sz="quarter" idx="10"/>
          </p:nvPr>
        </p:nvSpPr>
        <p:spPr>
          <a:xfrm>
            <a:off x="568325" y="4849813"/>
            <a:ext cx="7840663" cy="142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4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p>
        </p:txBody>
      </p:sp>
      <p:sp>
        <p:nvSpPr>
          <p:cNvPr id="6" name="Text Placeholder 5"/>
          <p:cNvSpPr>
            <a:spLocks noGrp="1"/>
          </p:cNvSpPr>
          <p:nvPr>
            <p:ph type="body" sz="quarter" idx="10"/>
          </p:nvPr>
        </p:nvSpPr>
        <p:spPr>
          <a:xfrm>
            <a:off x="1093788" y="4724400"/>
            <a:ext cx="6983412" cy="996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308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3" r:id="rId12"/>
    <p:sldLayoutId id="2147483654" r:id="rId1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YKkYAPA04ZY" TargetMode="External"/><Relationship Id="rId2" Type="http://schemas.openxmlformats.org/officeDocument/2006/relationships/hyperlink" Target="https://www.youtube.com/watch?v=m-85Rp3FTdc" TargetMode="External"/><Relationship Id="rId1" Type="http://schemas.openxmlformats.org/officeDocument/2006/relationships/slideLayout" Target="../slideLayouts/slideLayout6.xml"/><Relationship Id="rId4" Type="http://schemas.openxmlformats.org/officeDocument/2006/relationships/hyperlink" Target="https://www.youtube.com/watch?v=kqbbmHs6Tc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1-XLjACzs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4" y="2890391"/>
            <a:ext cx="2560955" cy="1077218"/>
          </a:xfrm>
        </p:spPr>
        <p:txBody>
          <a:bodyPr/>
          <a:lstStyle/>
          <a:p>
            <a:r>
              <a:rPr lang="en-US" dirty="0">
                <a:solidFill>
                  <a:srgbClr val="CC370E"/>
                </a:solidFill>
              </a:rPr>
              <a:t>Chapter 14: Gases</a:t>
            </a:r>
          </a:p>
        </p:txBody>
      </p:sp>
      <p:sp>
        <p:nvSpPr>
          <p:cNvPr id="2" name="Text Placeholder 1"/>
          <p:cNvSpPr>
            <a:spLocks noGrp="1"/>
          </p:cNvSpPr>
          <p:nvPr>
            <p:ph type="body" sz="quarter" idx="10"/>
          </p:nvPr>
        </p:nvSpPr>
        <p:spPr>
          <a:xfrm>
            <a:off x="-5379" y="6572891"/>
            <a:ext cx="3877691" cy="273812"/>
          </a:xfrm>
        </p:spPr>
        <p:txBody>
          <a:bodyPr/>
          <a:lstStyle/>
          <a:p>
            <a:pPr marL="0" indent="0">
              <a:buNone/>
            </a:pPr>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14908"/>
            <a:ext cx="9144000" cy="1077218"/>
          </a:xfrm>
        </p:spPr>
        <p:txBody>
          <a:bodyPr/>
          <a:lstStyle/>
          <a:p>
            <a:r>
              <a:rPr lang="en-US" dirty="0"/>
              <a:t>Atmospheric Pressure</a:t>
            </a:r>
            <a:br>
              <a:rPr lang="en-US" dirty="0"/>
            </a:br>
            <a:r>
              <a:rPr lang="en-US" dirty="0"/>
              <a:t>CHECK YOUR NEIGHBOR </a:t>
            </a:r>
          </a:p>
        </p:txBody>
      </p:sp>
      <p:sp>
        <p:nvSpPr>
          <p:cNvPr id="10243" name="Rectangle 3"/>
          <p:cNvSpPr>
            <a:spLocks noGrp="1" noChangeArrowheads="1"/>
          </p:cNvSpPr>
          <p:nvPr>
            <p:ph idx="1"/>
          </p:nvPr>
        </p:nvSpPr>
        <p:spPr/>
        <p:txBody>
          <a:bodyPr/>
          <a:lstStyle/>
          <a:p>
            <a:pPr marL="0" indent="0">
              <a:spcAft>
                <a:spcPts val="2200"/>
              </a:spcAft>
              <a:buNone/>
            </a:pPr>
            <a:r>
              <a:rPr lang="en-US" sz="2400" dirty="0"/>
              <a:t>The maximum height to which water can be drunk through a straw</a:t>
            </a:r>
            <a:endParaRPr lang="en-US" sz="1500" dirty="0"/>
          </a:p>
          <a:p>
            <a:pPr marL="457200" indent="-457200">
              <a:buFont typeface="+mj-lt"/>
              <a:buAutoNum type="alphaUcPeriod"/>
            </a:pPr>
            <a:r>
              <a:rPr lang="en-US" sz="2400" dirty="0"/>
              <a:t>is 10.3 m.</a:t>
            </a:r>
          </a:p>
          <a:p>
            <a:pPr marL="457200" indent="-457200">
              <a:buFont typeface="+mj-lt"/>
              <a:buAutoNum type="alphaUcPeriod"/>
            </a:pPr>
            <a:r>
              <a:rPr lang="en-US" sz="2400" dirty="0"/>
              <a:t>is about 76 cm. </a:t>
            </a:r>
          </a:p>
          <a:p>
            <a:pPr marL="457200" indent="-457200">
              <a:buFont typeface="+mj-lt"/>
              <a:buAutoNum type="alphaUcPeriod"/>
            </a:pPr>
            <a:r>
              <a:rPr lang="en-US" sz="2400" dirty="0"/>
              <a:t>has no limit.</a:t>
            </a:r>
          </a:p>
          <a:p>
            <a:pPr marL="457200" indent="-457200">
              <a:buFont typeface="+mj-lt"/>
              <a:buAutoNum type="alphaUcPeriod"/>
            </a:pPr>
            <a:r>
              <a:rPr lang="en-US" sz="2400" dirty="0"/>
              <a:t>None of the above.</a:t>
            </a:r>
            <a:endParaRPr lang="en-US" dirty="0"/>
          </a:p>
        </p:txBody>
      </p:sp>
      <p:pic>
        <p:nvPicPr>
          <p:cNvPr id="7" name="Picture 6" descr="Cartoon representation of a man and woman drinking soda together from a glass using the straws."/>
          <p:cNvPicPr>
            <a:picLocks noChangeAspect="1"/>
          </p:cNvPicPr>
          <p:nvPr/>
        </p:nvPicPr>
        <p:blipFill rotWithShape="1">
          <a:blip r:embed="rId3">
            <a:extLst>
              <a:ext uri="{28A0092B-C50C-407E-A947-70E740481C1C}">
                <a14:useLocalDpi xmlns:a14="http://schemas.microsoft.com/office/drawing/2010/main" val="0"/>
              </a:ext>
            </a:extLst>
          </a:blip>
          <a:srcRect b="2771"/>
          <a:stretch/>
        </p:blipFill>
        <p:spPr>
          <a:xfrm>
            <a:off x="4405180" y="2528521"/>
            <a:ext cx="4166781" cy="40217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14907"/>
            <a:ext cx="9144000" cy="978365"/>
          </a:xfrm>
        </p:spPr>
        <p:txBody>
          <a:bodyPr/>
          <a:lstStyle/>
          <a:p>
            <a:r>
              <a:rPr lang="en-US" dirty="0"/>
              <a:t>Atmospheric Pressure</a:t>
            </a:r>
            <a:br>
              <a:rPr lang="en-US" dirty="0"/>
            </a:br>
            <a:r>
              <a:rPr lang="en-US" dirty="0"/>
              <a:t>CHECK YOUR ANSWER </a:t>
            </a:r>
          </a:p>
        </p:txBody>
      </p:sp>
      <p:sp>
        <p:nvSpPr>
          <p:cNvPr id="10243" name="Rectangle 3"/>
          <p:cNvSpPr>
            <a:spLocks noGrp="1" noChangeArrowheads="1"/>
          </p:cNvSpPr>
          <p:nvPr>
            <p:ph idx="1"/>
          </p:nvPr>
        </p:nvSpPr>
        <p:spPr>
          <a:xfrm>
            <a:off x="365125" y="1957255"/>
            <a:ext cx="8229600" cy="1603364"/>
          </a:xfrm>
        </p:spPr>
        <p:txBody>
          <a:bodyPr/>
          <a:lstStyle/>
          <a:p>
            <a:pPr marL="0" indent="0">
              <a:spcAft>
                <a:spcPts val="2200"/>
              </a:spcAft>
              <a:buNone/>
            </a:pPr>
            <a:r>
              <a:rPr lang="en-US" sz="2400" dirty="0"/>
              <a:t>The maximum height to which water can be drunk through a straw</a:t>
            </a:r>
            <a:endParaRPr lang="en-US" sz="1500" dirty="0"/>
          </a:p>
          <a:p>
            <a:pPr marL="457200" indent="-457200">
              <a:buFont typeface="+mj-lt"/>
              <a:buAutoNum type="alphaUcPeriod"/>
            </a:pPr>
            <a:r>
              <a:rPr lang="en-US" sz="2400" b="1" dirty="0"/>
              <a:t>is 10.3 m.</a:t>
            </a:r>
          </a:p>
        </p:txBody>
      </p:sp>
      <p:sp>
        <p:nvSpPr>
          <p:cNvPr id="2" name="Text Placeholder 1"/>
          <p:cNvSpPr>
            <a:spLocks noGrp="1"/>
          </p:cNvSpPr>
          <p:nvPr>
            <p:ph type="body" sz="quarter" idx="10"/>
          </p:nvPr>
        </p:nvSpPr>
        <p:spPr>
          <a:xfrm>
            <a:off x="365125" y="3741639"/>
            <a:ext cx="7731557" cy="1330037"/>
          </a:xfrm>
        </p:spPr>
        <p:txBody>
          <a:bodyPr/>
          <a:lstStyle/>
          <a:p>
            <a:pPr marL="0" indent="0">
              <a:buNone/>
            </a:pPr>
            <a:r>
              <a:rPr lang="en-US" sz="2000" b="1" dirty="0"/>
              <a:t>Explanation: </a:t>
            </a:r>
          </a:p>
          <a:p>
            <a:pPr marL="0" indent="0">
              <a:buNone/>
            </a:pPr>
            <a:r>
              <a:rPr lang="en-US" sz="2000" dirty="0"/>
              <a:t>However strong your lungs may be, or whatever device you use to make a vacuum in the straw, at sea level the water could not be pushed up by the atmosphere higher than 10.3 m.</a:t>
            </a:r>
          </a:p>
        </p:txBody>
      </p:sp>
    </p:spTree>
    <p:extLst>
      <p:ext uri="{BB962C8B-B14F-4D97-AF65-F5344CB8AC3E}">
        <p14:creationId xmlns:p14="http://schemas.microsoft.com/office/powerpoint/2010/main" val="151890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The Barometer</a:t>
            </a:r>
          </a:p>
        </p:txBody>
      </p:sp>
      <p:sp>
        <p:nvSpPr>
          <p:cNvPr id="14339" name="Rectangle 3"/>
          <p:cNvSpPr>
            <a:spLocks noGrp="1" noChangeArrowheads="1"/>
          </p:cNvSpPr>
          <p:nvPr>
            <p:ph idx="1"/>
          </p:nvPr>
        </p:nvSpPr>
        <p:spPr>
          <a:xfrm>
            <a:off x="365124" y="1957254"/>
            <a:ext cx="5662739" cy="4653915"/>
          </a:xfrm>
        </p:spPr>
        <p:txBody>
          <a:bodyPr/>
          <a:lstStyle/>
          <a:p>
            <a:r>
              <a:rPr lang="en-US" dirty="0"/>
              <a:t>The barometer is a device to measure atmospheric pressure.</a:t>
            </a:r>
          </a:p>
          <a:p>
            <a:r>
              <a:rPr lang="en-US" dirty="0"/>
              <a:t>Standard height is 76 cm</a:t>
            </a:r>
          </a:p>
          <a:p>
            <a:r>
              <a:rPr lang="en-US" dirty="0"/>
              <a:t>It consists of a mercury tube upside down in a dish filled with mercury.</a:t>
            </a:r>
          </a:p>
          <a:p>
            <a:r>
              <a:rPr lang="en-US" dirty="0"/>
              <a:t>The height of the mercury column tells us the atmospheric pressure.</a:t>
            </a:r>
          </a:p>
        </p:txBody>
      </p:sp>
      <p:pic>
        <p:nvPicPr>
          <p:cNvPr id="8" name="Picture 7" descr="Figure illustrating a simple mercury barometer which consists of a mercury-filled glass tube, immersed in a dish of mercury. The mercury-filled tube is placed upside down with its mouth downward in a dish of mercury. The empty space shown above is vacuum. The vertical height of the top of the tube is 760 mm above the level in the dish, in which the mercury completely fills the tube."/>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878852" y="1658702"/>
            <a:ext cx="3167283" cy="47190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The Barometer, Continued</a:t>
            </a:r>
          </a:p>
        </p:txBody>
      </p:sp>
      <p:sp>
        <p:nvSpPr>
          <p:cNvPr id="15363" name="Rectangle 3"/>
          <p:cNvSpPr>
            <a:spLocks noGrp="1" noChangeArrowheads="1"/>
          </p:cNvSpPr>
          <p:nvPr>
            <p:ph idx="1"/>
          </p:nvPr>
        </p:nvSpPr>
        <p:spPr>
          <a:xfrm>
            <a:off x="365124" y="1957254"/>
            <a:ext cx="5758419" cy="4653915"/>
          </a:xfrm>
        </p:spPr>
        <p:txBody>
          <a:bodyPr/>
          <a:lstStyle/>
          <a:p>
            <a:r>
              <a:rPr lang="en-US" dirty="0"/>
              <a:t>The principle of the barometer:</a:t>
            </a:r>
          </a:p>
          <a:p>
            <a:pPr lvl="1"/>
            <a:r>
              <a:rPr lang="en-US" dirty="0"/>
              <a:t>Mercury column exerts pressure on the mercury in the dish.</a:t>
            </a:r>
          </a:p>
          <a:p>
            <a:pPr lvl="1"/>
            <a:r>
              <a:rPr lang="en-US" dirty="0"/>
              <a:t>Atmosphere exerts pressure on the mercury in the dish.</a:t>
            </a:r>
          </a:p>
          <a:p>
            <a:pPr lvl="1"/>
            <a:r>
              <a:rPr lang="en-US" dirty="0"/>
              <a:t>These two pressures must be equal so that the atmospheric pressure supports the mercury column.</a:t>
            </a:r>
          </a:p>
        </p:txBody>
      </p:sp>
      <p:pic>
        <p:nvPicPr>
          <p:cNvPr id="7" name="Picture 6" descr="Figure illustrating a simple mercury barometer which consists of a mercury-filled glass tube, immersed in a dish of mercury. The mercury-filled tube is placed upside down with its mouth downward in a dish of mercury. The empty space shown above is vacuum. The vertical height of the top of the tube is 760 mm above the level in the dish, in which the mercury completely fills the tube."/>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6123543" y="1658702"/>
            <a:ext cx="2922592" cy="47190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14908"/>
            <a:ext cx="9144000" cy="1077218"/>
          </a:xfrm>
        </p:spPr>
        <p:txBody>
          <a:bodyPr/>
          <a:lstStyle/>
          <a:p>
            <a:r>
              <a:rPr lang="en-US" dirty="0"/>
              <a:t>Barometer</a:t>
            </a:r>
            <a:br>
              <a:rPr lang="en-US" dirty="0"/>
            </a:br>
            <a:r>
              <a:rPr lang="en-US" dirty="0"/>
              <a:t>CHECK YOUR NEIGHBOR </a:t>
            </a:r>
          </a:p>
        </p:txBody>
      </p:sp>
      <p:sp>
        <p:nvSpPr>
          <p:cNvPr id="71683" name="Rectangle 3"/>
          <p:cNvSpPr>
            <a:spLocks noGrp="1" noChangeArrowheads="1"/>
          </p:cNvSpPr>
          <p:nvPr>
            <p:ph idx="1"/>
          </p:nvPr>
        </p:nvSpPr>
        <p:spPr/>
        <p:txBody>
          <a:bodyPr/>
          <a:lstStyle/>
          <a:p>
            <a:pPr marL="0" indent="0">
              <a:spcAft>
                <a:spcPts val="2200"/>
              </a:spcAft>
              <a:buNone/>
            </a:pPr>
            <a:r>
              <a:rPr lang="en-US" sz="2400" dirty="0"/>
              <a:t>Why don</a:t>
            </a:r>
            <a:r>
              <a:rPr lang="fr-FR" sz="2400" dirty="0"/>
              <a:t>'</a:t>
            </a:r>
            <a:r>
              <a:rPr lang="en-US" sz="2400" dirty="0"/>
              <a:t>t barometers use water instead of mercury?</a:t>
            </a:r>
            <a:endParaRPr lang="en-US" sz="1500" dirty="0"/>
          </a:p>
          <a:p>
            <a:pPr marL="514350" indent="-514350">
              <a:buFont typeface="+mj-lt"/>
              <a:buAutoNum type="alphaUcPeriod"/>
            </a:pPr>
            <a:r>
              <a:rPr lang="en-US" sz="2400" dirty="0"/>
              <a:t>Water cannot be used because it does not exert pressure.</a:t>
            </a:r>
          </a:p>
          <a:p>
            <a:pPr marL="514350" indent="-514350">
              <a:buFont typeface="+mj-lt"/>
              <a:buAutoNum type="alphaUcPeriod"/>
            </a:pPr>
            <a:r>
              <a:rPr lang="en-US" sz="2400" dirty="0"/>
              <a:t>Water cannot be used because it sticks to the glass.</a:t>
            </a:r>
          </a:p>
          <a:p>
            <a:pPr marL="514350" indent="-514350">
              <a:buFont typeface="+mj-lt"/>
              <a:buAutoNum type="alphaUcPeriod"/>
            </a:pPr>
            <a:r>
              <a:rPr lang="en-US" sz="2400" dirty="0"/>
              <a:t>Water can be used but the barometer will be too tall.</a:t>
            </a:r>
          </a:p>
          <a:p>
            <a:pPr marL="514350" indent="-514350">
              <a:buFont typeface="+mj-lt"/>
              <a:buAutoNum type="alphaUcPeriod"/>
            </a:pPr>
            <a:r>
              <a:rPr lang="en-US" sz="2400" dirty="0"/>
              <a:t>None of the above.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14908"/>
            <a:ext cx="9144000" cy="1019928"/>
          </a:xfrm>
        </p:spPr>
        <p:txBody>
          <a:bodyPr/>
          <a:lstStyle/>
          <a:p>
            <a:r>
              <a:rPr lang="en-US" dirty="0"/>
              <a:t>Barometer</a:t>
            </a:r>
            <a:br>
              <a:rPr lang="en-US" dirty="0"/>
            </a:br>
            <a:r>
              <a:rPr lang="en-US" dirty="0"/>
              <a:t>CHECK YOUR ANSWER </a:t>
            </a:r>
          </a:p>
        </p:txBody>
      </p:sp>
      <p:sp>
        <p:nvSpPr>
          <p:cNvPr id="71683" name="Rectangle 3"/>
          <p:cNvSpPr>
            <a:spLocks noGrp="1" noChangeArrowheads="1"/>
          </p:cNvSpPr>
          <p:nvPr>
            <p:ph idx="1"/>
          </p:nvPr>
        </p:nvSpPr>
        <p:spPr>
          <a:xfrm>
            <a:off x="365125" y="1957254"/>
            <a:ext cx="8418658" cy="1367837"/>
          </a:xfrm>
        </p:spPr>
        <p:txBody>
          <a:bodyPr/>
          <a:lstStyle/>
          <a:p>
            <a:pPr marL="0" indent="0">
              <a:spcAft>
                <a:spcPts val="2200"/>
              </a:spcAft>
              <a:buNone/>
            </a:pPr>
            <a:r>
              <a:rPr lang="en-US" sz="2400" dirty="0"/>
              <a:t>Why don</a:t>
            </a:r>
            <a:r>
              <a:rPr lang="fr-FR" sz="2400" dirty="0"/>
              <a:t>'</a:t>
            </a:r>
            <a:r>
              <a:rPr lang="en-US" sz="2400" dirty="0"/>
              <a:t>t barometers use water instead of mercury?</a:t>
            </a:r>
            <a:endParaRPr lang="en-US" sz="1500" dirty="0"/>
          </a:p>
          <a:p>
            <a:pPr marL="514350" indent="-514350">
              <a:buFont typeface="+mj-lt"/>
              <a:buAutoNum type="alphaUcPeriod" startAt="3"/>
            </a:pPr>
            <a:r>
              <a:rPr lang="en-US" sz="2400" b="1" dirty="0"/>
              <a:t>Water can be used but the barometer will be too tall.</a:t>
            </a:r>
          </a:p>
        </p:txBody>
      </p:sp>
      <p:sp>
        <p:nvSpPr>
          <p:cNvPr id="2" name="Text Placeholder 1"/>
          <p:cNvSpPr>
            <a:spLocks noGrp="1"/>
          </p:cNvSpPr>
          <p:nvPr>
            <p:ph type="body" sz="quarter" idx="10"/>
          </p:nvPr>
        </p:nvSpPr>
        <p:spPr>
          <a:xfrm>
            <a:off x="365125" y="3325091"/>
            <a:ext cx="8418151" cy="1425575"/>
          </a:xfrm>
        </p:spPr>
        <p:txBody>
          <a:bodyPr/>
          <a:lstStyle/>
          <a:p>
            <a:pPr marL="0" indent="0">
              <a:buNone/>
            </a:pPr>
            <a:r>
              <a:rPr lang="en-US" sz="2000" b="1" dirty="0"/>
              <a:t>Explanation:</a:t>
            </a:r>
          </a:p>
          <a:p>
            <a:pPr marL="0" indent="0" eaLnBrk="1" hangingPunct="1">
              <a:buNone/>
            </a:pPr>
            <a:r>
              <a:rPr lang="en-US" sz="2000" dirty="0"/>
              <a:t>Water is 13.6 times less dense than mercury. So, if we were to use water in a barometer, it would be 13.6 times taller than a mercury barometer. So it would be 10.3 meters tall! – </a:t>
            </a:r>
            <a:r>
              <a:rPr lang="en-US" sz="2000" i="1" dirty="0"/>
              <a:t>not practical</a:t>
            </a:r>
            <a:r>
              <a:rPr lang="en-US" sz="2000" dirty="0"/>
              <a:t>.</a:t>
            </a:r>
            <a:endParaRPr lang="en-US" sz="2000" i="1" dirty="0"/>
          </a:p>
        </p:txBody>
      </p:sp>
    </p:spTree>
    <p:extLst>
      <p:ext uri="{BB962C8B-B14F-4D97-AF65-F5344CB8AC3E}">
        <p14:creationId xmlns:p14="http://schemas.microsoft.com/office/powerpoint/2010/main" val="420943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The Barometer, Continued-1</a:t>
            </a:r>
          </a:p>
        </p:txBody>
      </p:sp>
      <p:sp>
        <p:nvSpPr>
          <p:cNvPr id="18435" name="Rectangle 3"/>
          <p:cNvSpPr>
            <a:spLocks noGrp="1" noChangeArrowheads="1"/>
          </p:cNvSpPr>
          <p:nvPr>
            <p:ph idx="1"/>
          </p:nvPr>
        </p:nvSpPr>
        <p:spPr>
          <a:xfrm>
            <a:off x="365125" y="1957255"/>
            <a:ext cx="5880194" cy="4401982"/>
          </a:xfrm>
        </p:spPr>
        <p:txBody>
          <a:bodyPr/>
          <a:lstStyle/>
          <a:p>
            <a:r>
              <a:rPr lang="en-US" sz="2400" dirty="0"/>
              <a:t>A different kind of barometer is the </a:t>
            </a:r>
            <a:r>
              <a:rPr lang="en-US" sz="2400" b="1" dirty="0"/>
              <a:t>aneroid barometer.</a:t>
            </a:r>
          </a:p>
          <a:p>
            <a:pPr lvl="1"/>
            <a:r>
              <a:rPr lang="en-US" sz="2400" dirty="0"/>
              <a:t>A partially exhausted metal box of air with a flexible lid.</a:t>
            </a:r>
          </a:p>
          <a:p>
            <a:pPr lvl="1"/>
            <a:r>
              <a:rPr lang="en-US" sz="2400" dirty="0"/>
              <a:t>Lid bends in or out with changes in atmospheric pressure.</a:t>
            </a:r>
          </a:p>
          <a:p>
            <a:pPr lvl="1"/>
            <a:r>
              <a:rPr lang="en-US" sz="2400" dirty="0"/>
              <a:t>The motion of lid is indicated on a scale. </a:t>
            </a:r>
          </a:p>
          <a:p>
            <a:pPr lvl="1"/>
            <a:r>
              <a:rPr lang="en-US" sz="2400" dirty="0"/>
              <a:t>Atmospheric pressure decreases with increasing altitude, so it also measures elevation—an </a:t>
            </a:r>
            <a:r>
              <a:rPr lang="en-US" sz="2400" i="1" dirty="0"/>
              <a:t>altimeter</a:t>
            </a:r>
            <a:r>
              <a:rPr lang="en-US" sz="2400" dirty="0"/>
              <a:t>. </a:t>
            </a:r>
          </a:p>
        </p:txBody>
      </p:sp>
      <p:pic>
        <p:nvPicPr>
          <p:cNvPr id="3" name="Picture 2" descr="Photograph of an aneroid barometer (top) and its cross-section (bottom)."/>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6163683" y="1971866"/>
            <a:ext cx="2515566" cy="42635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E11D-0AD7-4A79-AFB1-0F6AE334B6F8}"/>
              </a:ext>
            </a:extLst>
          </p:cNvPr>
          <p:cNvSpPr>
            <a:spLocks noGrp="1"/>
          </p:cNvSpPr>
          <p:nvPr>
            <p:ph type="title"/>
          </p:nvPr>
        </p:nvSpPr>
        <p:spPr/>
        <p:txBody>
          <a:bodyPr/>
          <a:lstStyle/>
          <a:p>
            <a:r>
              <a:rPr lang="en-US" dirty="0"/>
              <a:t>Boyle’s Law</a:t>
            </a:r>
          </a:p>
        </p:txBody>
      </p:sp>
      <p:sp>
        <p:nvSpPr>
          <p:cNvPr id="3" name="Content Placeholder 2">
            <a:extLst>
              <a:ext uri="{FF2B5EF4-FFF2-40B4-BE49-F238E27FC236}">
                <a16:creationId xmlns:a16="http://schemas.microsoft.com/office/drawing/2014/main" id="{2FE10905-CEA5-440B-A7D9-5B7F1FD63D56}"/>
              </a:ext>
            </a:extLst>
          </p:cNvPr>
          <p:cNvSpPr>
            <a:spLocks noGrp="1"/>
          </p:cNvSpPr>
          <p:nvPr>
            <p:ph idx="1"/>
          </p:nvPr>
        </p:nvSpPr>
        <p:spPr/>
        <p:txBody>
          <a:bodyPr/>
          <a:lstStyle/>
          <a:p>
            <a:r>
              <a:rPr lang="en-US" dirty="0"/>
              <a:t>For a constant number of molecules of gas at constant temperature, the product of pressure and volume is constant</a:t>
            </a:r>
          </a:p>
        </p:txBody>
      </p:sp>
    </p:spTree>
    <p:extLst>
      <p:ext uri="{BB962C8B-B14F-4D97-AF65-F5344CB8AC3E}">
        <p14:creationId xmlns:p14="http://schemas.microsoft.com/office/powerpoint/2010/main" val="411444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Boyle</a:t>
            </a:r>
            <a:r>
              <a:rPr lang="fr-FR" altLang="ja-JP" dirty="0"/>
              <a:t>'</a:t>
            </a:r>
            <a:r>
              <a:rPr lang="en-US" dirty="0"/>
              <a:t>s Law</a:t>
            </a:r>
          </a:p>
        </p:txBody>
      </p:sp>
      <p:sp>
        <p:nvSpPr>
          <p:cNvPr id="19459" name="Rectangle 3"/>
          <p:cNvSpPr>
            <a:spLocks noGrp="1" noChangeArrowheads="1"/>
          </p:cNvSpPr>
          <p:nvPr>
            <p:ph idx="1"/>
          </p:nvPr>
        </p:nvSpPr>
        <p:spPr>
          <a:xfrm>
            <a:off x="365125" y="1957255"/>
            <a:ext cx="8229600" cy="2809746"/>
          </a:xfrm>
        </p:spPr>
        <p:txBody>
          <a:bodyPr/>
          <a:lstStyle/>
          <a:p>
            <a:r>
              <a:rPr lang="en-US" dirty="0"/>
              <a:t>The pressure and volume of a gas enclosed in a space are </a:t>
            </a:r>
            <a:r>
              <a:rPr lang="en-US" i="1" dirty="0"/>
              <a:t>inversely proportional</a:t>
            </a:r>
            <a:r>
              <a:rPr lang="en-US" dirty="0"/>
              <a:t>.</a:t>
            </a:r>
          </a:p>
          <a:p>
            <a:r>
              <a:rPr lang="en-US" dirty="0"/>
              <a:t>If you increase pressure, the volume will decrease by the same factor.</a:t>
            </a:r>
          </a:p>
          <a:p>
            <a:pPr lvl="1"/>
            <a:r>
              <a:rPr lang="en-US" dirty="0"/>
              <a:t>Example: If pressure is doubled, volume will halve.</a:t>
            </a:r>
          </a:p>
        </p:txBody>
      </p:sp>
      <p:pic>
        <p:nvPicPr>
          <p:cNvPr id="2" name="Picture 1" descr="Figure illustrations of two cylinders with the movable pistons. When the piston is pushed downward so that the volume is half the original volume, the density of molecules doubles and the pressure correspondingly doubles. When the volume is decreased to a third of its original value, the density of molecules and pressure increases by three."/>
          <p:cNvPicPr>
            <a:picLocks noChangeAspect="1"/>
          </p:cNvPicPr>
          <p:nvPr/>
        </p:nvPicPr>
        <p:blipFill rotWithShape="1">
          <a:blip r:embed="rId2">
            <a:extLst>
              <a:ext uri="{28A0092B-C50C-407E-A947-70E740481C1C}">
                <a14:useLocalDpi xmlns:a14="http://schemas.microsoft.com/office/drawing/2010/main" val="0"/>
              </a:ext>
            </a:extLst>
          </a:blip>
          <a:srcRect b="6577"/>
          <a:stretch/>
        </p:blipFill>
        <p:spPr>
          <a:xfrm>
            <a:off x="1696528" y="4767000"/>
            <a:ext cx="5750944" cy="18006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Pressure is proportional to density</a:t>
            </a:r>
          </a:p>
          <a:p>
            <a:r>
              <a:rPr lang="en-US" dirty="0"/>
              <a:t>Decrease volume will increase density</a:t>
            </a:r>
          </a:p>
          <a:p>
            <a:r>
              <a:rPr lang="en-US" dirty="0"/>
              <a:t>Increase volume will decrease density</a:t>
            </a:r>
          </a:p>
          <a:p>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2552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This lecture will help you understand:</a:t>
            </a:r>
          </a:p>
        </p:txBody>
      </p:sp>
      <p:sp>
        <p:nvSpPr>
          <p:cNvPr id="3075" name="Rectangle 3"/>
          <p:cNvSpPr>
            <a:spLocks noGrp="1" noChangeArrowheads="1"/>
          </p:cNvSpPr>
          <p:nvPr>
            <p:ph idx="1"/>
          </p:nvPr>
        </p:nvSpPr>
        <p:spPr/>
        <p:txBody>
          <a:bodyPr/>
          <a:lstStyle/>
          <a:p>
            <a:r>
              <a:rPr lang="en-US" dirty="0"/>
              <a:t>The Atmosphere</a:t>
            </a:r>
          </a:p>
          <a:p>
            <a:r>
              <a:rPr lang="en-US" dirty="0"/>
              <a:t>Atmospheric Pressure</a:t>
            </a:r>
          </a:p>
          <a:p>
            <a:r>
              <a:rPr lang="en-US" dirty="0"/>
              <a:t>The Barometer</a:t>
            </a:r>
          </a:p>
          <a:p>
            <a:r>
              <a:rPr lang="en-US" dirty="0"/>
              <a:t>Boyle</a:t>
            </a:r>
            <a:r>
              <a:rPr lang="fr-FR" dirty="0"/>
              <a:t>'</a:t>
            </a:r>
            <a:r>
              <a:rPr lang="en-US" dirty="0"/>
              <a:t>s Law</a:t>
            </a:r>
          </a:p>
          <a:p>
            <a:r>
              <a:rPr lang="en-US" dirty="0"/>
              <a:t>Buoyancy of Air</a:t>
            </a:r>
          </a:p>
          <a:p>
            <a:r>
              <a:rPr lang="en-US" dirty="0"/>
              <a:t>Bernoulli</a:t>
            </a:r>
            <a:r>
              <a:rPr lang="fr-FR" dirty="0"/>
              <a:t>'</a:t>
            </a:r>
            <a:r>
              <a:rPr lang="en-US" dirty="0"/>
              <a:t>s Principle</a:t>
            </a:r>
          </a:p>
          <a:p>
            <a:r>
              <a:rPr lang="en-US" dirty="0"/>
              <a:t>Plasma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Boyle</a:t>
            </a:r>
            <a:r>
              <a:rPr lang="fr-FR" dirty="0"/>
              <a:t>'</a:t>
            </a:r>
            <a:r>
              <a:rPr lang="en-US" dirty="0"/>
              <a:t>s Law, Continued</a:t>
            </a:r>
          </a:p>
        </p:txBody>
      </p:sp>
      <p:sp>
        <p:nvSpPr>
          <p:cNvPr id="20483" name="Rectangle 3"/>
          <p:cNvSpPr>
            <a:spLocks noGrp="1" noChangeArrowheads="1"/>
          </p:cNvSpPr>
          <p:nvPr>
            <p:ph idx="1"/>
          </p:nvPr>
        </p:nvSpPr>
        <p:spPr>
          <a:xfrm>
            <a:off x="365125" y="1957255"/>
            <a:ext cx="8229600" cy="1011515"/>
          </a:xfrm>
        </p:spPr>
        <p:txBody>
          <a:bodyPr/>
          <a:lstStyle/>
          <a:p>
            <a:r>
              <a:rPr lang="en-US" dirty="0"/>
              <a:t>The product of pressure and volume of a given mass of gas will always remain the same.</a:t>
            </a:r>
          </a:p>
        </p:txBody>
      </p:sp>
      <p:pic>
        <p:nvPicPr>
          <p:cNvPr id="2" name="Picture 1" descr="P (LARGE Pressure) multiplied by v (Small Volume) equals p (Small Pressure) multiplied by V (LARGE Volume)"/>
          <p:cNvPicPr>
            <a:picLocks noChangeAspect="1"/>
          </p:cNvPicPr>
          <p:nvPr/>
        </p:nvPicPr>
        <p:blipFill>
          <a:blip r:embed="rId2"/>
          <a:stretch>
            <a:fillRect/>
          </a:stretch>
        </p:blipFill>
        <p:spPr>
          <a:xfrm>
            <a:off x="1525295" y="2968770"/>
            <a:ext cx="5705475" cy="2333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14908"/>
            <a:ext cx="9144000" cy="1077218"/>
          </a:xfrm>
        </p:spPr>
        <p:txBody>
          <a:bodyPr/>
          <a:lstStyle/>
          <a:p>
            <a:r>
              <a:rPr lang="en-US" dirty="0"/>
              <a:t>Boyle</a:t>
            </a:r>
            <a:r>
              <a:rPr lang="fr-FR" dirty="0"/>
              <a:t>'</a:t>
            </a:r>
            <a:r>
              <a:rPr lang="en-US" dirty="0"/>
              <a:t>s Law</a:t>
            </a:r>
            <a:br>
              <a:rPr lang="en-US" dirty="0"/>
            </a:br>
            <a:r>
              <a:rPr lang="en-US" dirty="0"/>
              <a:t>CHECK YOUR NEIGHBOR </a:t>
            </a:r>
          </a:p>
        </p:txBody>
      </p:sp>
      <p:sp>
        <p:nvSpPr>
          <p:cNvPr id="80899" name="Rectangle 3"/>
          <p:cNvSpPr>
            <a:spLocks noGrp="1" noChangeArrowheads="1"/>
          </p:cNvSpPr>
          <p:nvPr>
            <p:ph idx="1"/>
          </p:nvPr>
        </p:nvSpPr>
        <p:spPr>
          <a:xfrm>
            <a:off x="365125" y="1910651"/>
            <a:ext cx="8229600" cy="3423350"/>
          </a:xfrm>
        </p:spPr>
        <p:txBody>
          <a:bodyPr/>
          <a:lstStyle/>
          <a:p>
            <a:pPr marL="0" indent="0">
              <a:spcAft>
                <a:spcPts val="2200"/>
              </a:spcAft>
              <a:buNone/>
            </a:pPr>
            <a:r>
              <a:rPr lang="en-US" sz="2400" dirty="0"/>
              <a:t>A piston in an airtight pump is withdrawn so that the volume of the air chamber is increased 3 times. What is the change in pressure?</a:t>
            </a:r>
            <a:endParaRPr lang="en-US" sz="1500" dirty="0"/>
          </a:p>
          <a:p>
            <a:pPr marL="514350" indent="-514350">
              <a:buFont typeface="+mj-lt"/>
              <a:buAutoNum type="alphaUcPeriod"/>
            </a:pPr>
            <a:r>
              <a:rPr lang="en-US" sz="2400" dirty="0"/>
              <a:t>The pressure is 3 times the original pressure.</a:t>
            </a:r>
          </a:p>
          <a:p>
            <a:pPr marL="514350" indent="-514350">
              <a:buFont typeface="+mj-lt"/>
              <a:buAutoNum type="alphaUcPeriod"/>
            </a:pPr>
            <a:r>
              <a:rPr lang="en-US" sz="2400" dirty="0"/>
              <a:t>The pressure is 1/3 the original pressure.</a:t>
            </a:r>
          </a:p>
          <a:p>
            <a:pPr marL="514350" indent="-514350">
              <a:buFont typeface="+mj-lt"/>
              <a:buAutoNum type="alphaUcPeriod"/>
            </a:pPr>
            <a:r>
              <a:rPr lang="en-US" sz="2400" dirty="0"/>
              <a:t>The pressure does not change.</a:t>
            </a:r>
          </a:p>
          <a:p>
            <a:pPr marL="514350" indent="-514350">
              <a:buFont typeface="+mj-lt"/>
              <a:buAutoNum type="alphaUcPeriod"/>
            </a:pPr>
            <a:r>
              <a:rPr lang="en-US" sz="2400" dirty="0"/>
              <a:t>There is not enough information to figure this out.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14907"/>
            <a:ext cx="9144000" cy="978365"/>
          </a:xfrm>
        </p:spPr>
        <p:txBody>
          <a:bodyPr/>
          <a:lstStyle/>
          <a:p>
            <a:r>
              <a:rPr lang="en-US" dirty="0"/>
              <a:t>Boyle</a:t>
            </a:r>
            <a:r>
              <a:rPr lang="fr-FR" dirty="0"/>
              <a:t>'</a:t>
            </a:r>
            <a:r>
              <a:rPr lang="en-US" dirty="0"/>
              <a:t>s Law</a:t>
            </a:r>
            <a:br>
              <a:rPr lang="en-US" dirty="0"/>
            </a:br>
            <a:r>
              <a:rPr lang="en-US" dirty="0"/>
              <a:t>CHECK YOUR ANSWER </a:t>
            </a:r>
          </a:p>
        </p:txBody>
      </p:sp>
      <p:sp>
        <p:nvSpPr>
          <p:cNvPr id="80899" name="Rectangle 3"/>
          <p:cNvSpPr>
            <a:spLocks noGrp="1" noChangeArrowheads="1"/>
          </p:cNvSpPr>
          <p:nvPr>
            <p:ph idx="1"/>
          </p:nvPr>
        </p:nvSpPr>
        <p:spPr>
          <a:xfrm>
            <a:off x="365128" y="1901839"/>
            <a:ext cx="8229600" cy="1935873"/>
          </a:xfrm>
        </p:spPr>
        <p:txBody>
          <a:bodyPr/>
          <a:lstStyle/>
          <a:p>
            <a:pPr marL="0" indent="0">
              <a:spcAft>
                <a:spcPts val="2200"/>
              </a:spcAft>
              <a:buNone/>
            </a:pPr>
            <a:r>
              <a:rPr lang="en-US" sz="2400" dirty="0"/>
              <a:t>A piston in an airtight pump is withdrawn so that the volume of the air chamber is increased 3 times. What is the change in pressure?</a:t>
            </a:r>
          </a:p>
          <a:p>
            <a:pPr marL="514350" indent="-514350">
              <a:buFont typeface="+mj-lt"/>
              <a:buAutoNum type="alphaUcPeriod" startAt="2"/>
            </a:pPr>
            <a:r>
              <a:rPr lang="en-US" sz="2400" b="1" dirty="0"/>
              <a:t>The pressure is 1/3 the original pressure.</a:t>
            </a:r>
          </a:p>
        </p:txBody>
      </p:sp>
      <p:sp>
        <p:nvSpPr>
          <p:cNvPr id="2" name="Text Placeholder 1"/>
          <p:cNvSpPr>
            <a:spLocks noGrp="1"/>
          </p:cNvSpPr>
          <p:nvPr>
            <p:ph type="body" sz="quarter" idx="10"/>
          </p:nvPr>
        </p:nvSpPr>
        <p:spPr>
          <a:xfrm>
            <a:off x="365128" y="4035445"/>
            <a:ext cx="7661276" cy="1482725"/>
          </a:xfrm>
        </p:spPr>
        <p:txBody>
          <a:bodyPr/>
          <a:lstStyle/>
          <a:p>
            <a:pPr marL="0" indent="0" eaLnBrk="1" hangingPunct="1">
              <a:buNone/>
            </a:pPr>
            <a:r>
              <a:rPr lang="en-US" sz="2000" b="1" dirty="0"/>
              <a:t>Explanation: </a:t>
            </a:r>
          </a:p>
          <a:p>
            <a:pPr marL="0" indent="0" eaLnBrk="1" hangingPunct="1">
              <a:buNone/>
            </a:pPr>
            <a:r>
              <a:rPr lang="en-US" sz="2000" dirty="0"/>
              <a:t>If the volume is increased 3 times, then the pressure must change inversely proportionally, i.e., be 3 times smaller: 1/3 the original pressure.</a:t>
            </a:r>
            <a:endParaRPr lang="en-US" sz="2000" i="1" dirty="0"/>
          </a:p>
        </p:txBody>
      </p:sp>
    </p:spTree>
    <p:extLst>
      <p:ext uri="{BB962C8B-B14F-4D97-AF65-F5344CB8AC3E}">
        <p14:creationId xmlns:p14="http://schemas.microsoft.com/office/powerpoint/2010/main" val="218588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Buoyancy in Air</a:t>
            </a:r>
          </a:p>
        </p:txBody>
      </p:sp>
      <p:sp>
        <p:nvSpPr>
          <p:cNvPr id="23555" name="Rectangle 3"/>
          <p:cNvSpPr>
            <a:spLocks noGrp="1" noChangeArrowheads="1"/>
          </p:cNvSpPr>
          <p:nvPr>
            <p:ph idx="1"/>
          </p:nvPr>
        </p:nvSpPr>
        <p:spPr>
          <a:xfrm>
            <a:off x="365125" y="1957254"/>
            <a:ext cx="8229600" cy="2545473"/>
          </a:xfrm>
        </p:spPr>
        <p:txBody>
          <a:bodyPr/>
          <a:lstStyle/>
          <a:p>
            <a:r>
              <a:rPr lang="en-US" dirty="0"/>
              <a:t>Archimedes</a:t>
            </a:r>
            <a:r>
              <a:rPr lang="fr-FR" altLang="ja-JP" dirty="0"/>
              <a:t>'</a:t>
            </a:r>
            <a:r>
              <a:rPr lang="en-US" dirty="0"/>
              <a:t> principle applies to air as well as liquids. </a:t>
            </a:r>
          </a:p>
          <a:p>
            <a:pPr lvl="1"/>
            <a:r>
              <a:rPr lang="en-US" dirty="0"/>
              <a:t>States that an object surrounded by air is buoyed up by a force equal to the weight of the air displaced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Buoyancy in Air, Continued</a:t>
            </a:r>
          </a:p>
        </p:txBody>
      </p:sp>
      <p:sp>
        <p:nvSpPr>
          <p:cNvPr id="26627" name="Rectangle 3"/>
          <p:cNvSpPr>
            <a:spLocks noGrp="1" noChangeArrowheads="1"/>
          </p:cNvSpPr>
          <p:nvPr>
            <p:ph idx="1"/>
          </p:nvPr>
        </p:nvSpPr>
        <p:spPr>
          <a:xfrm>
            <a:off x="365124" y="1957254"/>
            <a:ext cx="8383339" cy="4653915"/>
          </a:xfrm>
        </p:spPr>
        <p:txBody>
          <a:bodyPr/>
          <a:lstStyle/>
          <a:p>
            <a:r>
              <a:rPr lang="en-US" dirty="0"/>
              <a:t>Rule for </a:t>
            </a:r>
            <a:r>
              <a:rPr lang="en-US" altLang="ja-JP" dirty="0"/>
              <a:t>"</a:t>
            </a:r>
            <a:r>
              <a:rPr lang="en-US" dirty="0"/>
              <a:t>lighter-than-air</a:t>
            </a:r>
            <a:r>
              <a:rPr lang="en-US" altLang="ja-JP" dirty="0"/>
              <a:t>" </a:t>
            </a:r>
            <a:r>
              <a:rPr lang="en-US" dirty="0"/>
              <a:t>objects: </a:t>
            </a:r>
          </a:p>
          <a:p>
            <a:pPr lvl="1"/>
            <a:r>
              <a:rPr lang="en-US" dirty="0"/>
              <a:t>When the weight of air displaced by an object is greater than the weight of the object, it rises.</a:t>
            </a:r>
          </a:p>
          <a:p>
            <a:pPr lvl="1"/>
            <a:r>
              <a:rPr lang="en-US" dirty="0"/>
              <a:t>When the weight of air displaced by an object equals the weight of the object, it hovers in air.</a:t>
            </a:r>
          </a:p>
          <a:p>
            <a:pPr lvl="1"/>
            <a:r>
              <a:rPr lang="en-US" dirty="0"/>
              <a:t>When the weight of air displaced by an object is less than the weight of the object, it is not supported by air.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Buoyancy in Air, Continued-1</a:t>
            </a:r>
          </a:p>
        </p:txBody>
      </p:sp>
      <p:sp>
        <p:nvSpPr>
          <p:cNvPr id="27651" name="Rectangle 3"/>
          <p:cNvSpPr>
            <a:spLocks noGrp="1" noChangeArrowheads="1"/>
          </p:cNvSpPr>
          <p:nvPr>
            <p:ph idx="1"/>
          </p:nvPr>
        </p:nvSpPr>
        <p:spPr>
          <a:xfrm>
            <a:off x="365124" y="1957254"/>
            <a:ext cx="8455347" cy="4653915"/>
          </a:xfrm>
        </p:spPr>
        <p:txBody>
          <a:bodyPr/>
          <a:lstStyle/>
          <a:p>
            <a:r>
              <a:rPr lang="en-US" dirty="0"/>
              <a:t>Gas-filled balloons</a:t>
            </a:r>
          </a:p>
          <a:p>
            <a:pPr lvl="1"/>
            <a:r>
              <a:rPr lang="en-US" dirty="0"/>
              <a:t>Gas prevents atmosphere from collapsing them</a:t>
            </a:r>
          </a:p>
          <a:p>
            <a:pPr lvl="1"/>
            <a:r>
              <a:rPr lang="en-US" dirty="0"/>
              <a:t>Best buoyancy with hydrogen, the lightest gas (flammable, so seldom used)</a:t>
            </a:r>
          </a:p>
          <a:p>
            <a:pPr lvl="1"/>
            <a:r>
              <a:rPr lang="en-US" dirty="0"/>
              <a:t>Next-best buoyancy with helium</a:t>
            </a:r>
          </a:p>
          <a:p>
            <a:pPr lvl="1"/>
            <a:r>
              <a:rPr lang="en-US" dirty="0"/>
              <a:t>Heated air used in sports balloons</a:t>
            </a:r>
          </a:p>
          <a:p>
            <a:r>
              <a:rPr lang="en-US" dirty="0"/>
              <a:t>As balloons rise, atmosphere becomes less dense with altitude.</a:t>
            </a:r>
          </a:p>
        </p:txBody>
      </p:sp>
    </p:spTree>
    <p:extLst>
      <p:ext uri="{BB962C8B-B14F-4D97-AF65-F5344CB8AC3E}">
        <p14:creationId xmlns:p14="http://schemas.microsoft.com/office/powerpoint/2010/main" val="271689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Buoyancy in Air, Continued-2</a:t>
            </a:r>
          </a:p>
        </p:txBody>
      </p:sp>
      <p:sp>
        <p:nvSpPr>
          <p:cNvPr id="28675" name="Rectangle 3"/>
          <p:cNvSpPr>
            <a:spLocks noGrp="1" noChangeArrowheads="1"/>
          </p:cNvSpPr>
          <p:nvPr>
            <p:ph idx="1"/>
          </p:nvPr>
        </p:nvSpPr>
        <p:spPr>
          <a:xfrm>
            <a:off x="365125" y="1957254"/>
            <a:ext cx="5662739" cy="4653915"/>
          </a:xfrm>
        </p:spPr>
        <p:txBody>
          <a:bodyPr/>
          <a:lstStyle/>
          <a:p>
            <a:r>
              <a:rPr lang="en-US" dirty="0"/>
              <a:t>Gas-filled balloon will continue to rise until</a:t>
            </a:r>
          </a:p>
          <a:p>
            <a:pPr lvl="1"/>
            <a:r>
              <a:rPr lang="en-US" dirty="0"/>
              <a:t>the weight of displaced air equals the total weight of the balloon.</a:t>
            </a:r>
          </a:p>
          <a:p>
            <a:pPr lvl="1"/>
            <a:r>
              <a:rPr lang="en-US" dirty="0"/>
              <a:t>the buoyant force on the balloon</a:t>
            </a:r>
            <a:br>
              <a:rPr lang="en-US" dirty="0"/>
            </a:br>
            <a:r>
              <a:rPr lang="en-US" dirty="0"/>
              <a:t>equals its weight (which says the same thing).</a:t>
            </a:r>
          </a:p>
        </p:txBody>
      </p:sp>
      <p:pic>
        <p:nvPicPr>
          <p:cNvPr id="2" name="Picture 1" descr="Figure illustrating a suspended balloon in air with arrows towards the balloon from four directions."/>
          <p:cNvPicPr>
            <a:picLocks noChangeAspect="1"/>
          </p:cNvPicPr>
          <p:nvPr/>
        </p:nvPicPr>
        <p:blipFill rotWithShape="1">
          <a:blip r:embed="rId2">
            <a:extLst>
              <a:ext uri="{28A0092B-C50C-407E-A947-70E740481C1C}">
                <a14:useLocalDpi xmlns:a14="http://schemas.microsoft.com/office/drawing/2010/main" val="0"/>
              </a:ext>
            </a:extLst>
          </a:blip>
          <a:srcRect b="2902"/>
          <a:stretch/>
        </p:blipFill>
        <p:spPr>
          <a:xfrm>
            <a:off x="5978738" y="2119746"/>
            <a:ext cx="2873126" cy="40042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8"/>
            <a:ext cx="9144000" cy="1077218"/>
          </a:xfrm>
        </p:spPr>
        <p:txBody>
          <a:bodyPr/>
          <a:lstStyle/>
          <a:p>
            <a:r>
              <a:rPr lang="en-US" dirty="0"/>
              <a:t>Buoyancy in Air</a:t>
            </a:r>
            <a:br>
              <a:rPr lang="en-US" dirty="0"/>
            </a:br>
            <a:r>
              <a:rPr lang="en-US" dirty="0"/>
              <a:t>CHECK YOUR NEIGHBOR </a:t>
            </a:r>
          </a:p>
        </p:txBody>
      </p:sp>
      <p:sp>
        <p:nvSpPr>
          <p:cNvPr id="29699" name="Rectangle 3"/>
          <p:cNvSpPr>
            <a:spLocks noGrp="1" noChangeArrowheads="1"/>
          </p:cNvSpPr>
          <p:nvPr>
            <p:ph idx="1"/>
          </p:nvPr>
        </p:nvSpPr>
        <p:spPr/>
        <p:txBody>
          <a:bodyPr/>
          <a:lstStyle/>
          <a:p>
            <a:pPr marL="0" indent="0">
              <a:spcAft>
                <a:spcPts val="4000"/>
              </a:spcAft>
              <a:buNone/>
            </a:pPr>
            <a:r>
              <a:rPr lang="en-US" dirty="0"/>
              <a:t>As a balloon rises higher and higher into the atmosphere, its</a:t>
            </a:r>
          </a:p>
          <a:p>
            <a:pPr marL="514350" indent="-514350">
              <a:buFont typeface="+mj-lt"/>
              <a:buAutoNum type="alphaUcPeriod"/>
            </a:pPr>
            <a:r>
              <a:rPr lang="en-US" dirty="0"/>
              <a:t>volume decreases.</a:t>
            </a:r>
          </a:p>
          <a:p>
            <a:pPr marL="514350" indent="-514350">
              <a:buFont typeface="+mj-lt"/>
              <a:buAutoNum type="alphaUcPeriod"/>
            </a:pPr>
            <a:r>
              <a:rPr lang="en-US" dirty="0"/>
              <a:t>density increases. </a:t>
            </a:r>
          </a:p>
          <a:p>
            <a:pPr marL="514350" indent="-514350">
              <a:buFont typeface="+mj-lt"/>
              <a:buAutoNum type="alphaUcPeriod"/>
            </a:pPr>
            <a:r>
              <a:rPr lang="en-US" dirty="0"/>
              <a:t>weight increases.</a:t>
            </a:r>
          </a:p>
          <a:p>
            <a:pPr marL="514350" indent="-514350">
              <a:buFont typeface="+mj-lt"/>
              <a:buAutoNum type="alphaUcPeriod"/>
            </a:pPr>
            <a:r>
              <a:rPr lang="en-US" dirty="0"/>
              <a:t>None of the above.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8"/>
            <a:ext cx="9144000" cy="1077218"/>
          </a:xfrm>
        </p:spPr>
        <p:txBody>
          <a:bodyPr/>
          <a:lstStyle/>
          <a:p>
            <a:r>
              <a:rPr lang="en-US" dirty="0"/>
              <a:t>Buoyancy in Air</a:t>
            </a:r>
            <a:br>
              <a:rPr lang="en-US" dirty="0"/>
            </a:br>
            <a:r>
              <a:rPr lang="en-US" dirty="0"/>
              <a:t>CHECK YOUR ANSWER </a:t>
            </a:r>
          </a:p>
        </p:txBody>
      </p:sp>
      <p:sp>
        <p:nvSpPr>
          <p:cNvPr id="29699" name="Rectangle 3"/>
          <p:cNvSpPr>
            <a:spLocks noGrp="1" noChangeArrowheads="1"/>
          </p:cNvSpPr>
          <p:nvPr>
            <p:ph idx="1"/>
          </p:nvPr>
        </p:nvSpPr>
        <p:spPr>
          <a:xfrm>
            <a:off x="365125" y="1957255"/>
            <a:ext cx="8229600" cy="2406928"/>
          </a:xfrm>
        </p:spPr>
        <p:txBody>
          <a:bodyPr/>
          <a:lstStyle/>
          <a:p>
            <a:pPr marL="0" indent="0">
              <a:spcAft>
                <a:spcPts val="4000"/>
              </a:spcAft>
              <a:buNone/>
            </a:pPr>
            <a:r>
              <a:rPr lang="en-US" dirty="0"/>
              <a:t>As a balloon rises higher and higher into the atmosphere, its</a:t>
            </a:r>
          </a:p>
          <a:p>
            <a:pPr marL="514350" indent="-514350">
              <a:buFont typeface="+mj-lt"/>
              <a:buAutoNum type="alphaUcPeriod" startAt="4"/>
            </a:pPr>
            <a:r>
              <a:rPr lang="en-US" b="1" dirty="0"/>
              <a:t>None of the above.</a:t>
            </a:r>
          </a:p>
        </p:txBody>
      </p:sp>
    </p:spTree>
    <p:extLst>
      <p:ext uri="{BB962C8B-B14F-4D97-AF65-F5344CB8AC3E}">
        <p14:creationId xmlns:p14="http://schemas.microsoft.com/office/powerpoint/2010/main" val="85904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614908"/>
            <a:ext cx="9144000" cy="1077218"/>
          </a:xfrm>
        </p:spPr>
        <p:txBody>
          <a:bodyPr/>
          <a:lstStyle/>
          <a:p>
            <a:r>
              <a:rPr lang="en-US" dirty="0"/>
              <a:t>Buoyancy in Air</a:t>
            </a:r>
            <a:br>
              <a:rPr lang="en-US" dirty="0"/>
            </a:br>
            <a:r>
              <a:rPr lang="en-US" dirty="0"/>
              <a:t>CHECK YOUR NEIGHBOR, Continued</a:t>
            </a:r>
          </a:p>
        </p:txBody>
      </p:sp>
      <p:sp>
        <p:nvSpPr>
          <p:cNvPr id="19459" name="Rectangle 3"/>
          <p:cNvSpPr>
            <a:spLocks noGrp="1" noChangeArrowheads="1"/>
          </p:cNvSpPr>
          <p:nvPr>
            <p:ph idx="1"/>
          </p:nvPr>
        </p:nvSpPr>
        <p:spPr/>
        <p:txBody>
          <a:bodyPr/>
          <a:lstStyle/>
          <a:p>
            <a:pPr marL="0" indent="0">
              <a:spcAft>
                <a:spcPts val="2800"/>
              </a:spcAft>
              <a:buNone/>
            </a:pPr>
            <a:r>
              <a:rPr lang="en-US" dirty="0"/>
              <a:t>A dirigible that hovers in air</a:t>
            </a:r>
            <a:endParaRPr lang="en-US" sz="2000" dirty="0"/>
          </a:p>
          <a:p>
            <a:pPr marL="514350" indent="-514350">
              <a:buFont typeface="+mj-lt"/>
              <a:buAutoNum type="alphaUcPeriod"/>
            </a:pPr>
            <a:r>
              <a:rPr lang="en-US" dirty="0"/>
              <a:t>displaces its volume of air.</a:t>
            </a:r>
          </a:p>
          <a:p>
            <a:pPr marL="514350" indent="-514350">
              <a:buFont typeface="+mj-lt"/>
              <a:buAutoNum type="alphaUcPeriod"/>
            </a:pPr>
            <a:r>
              <a:rPr lang="en-US" dirty="0"/>
              <a:t>displaces its weight of air. </a:t>
            </a:r>
          </a:p>
          <a:p>
            <a:pPr marL="514350" indent="-514350">
              <a:buFont typeface="+mj-lt"/>
              <a:buAutoNum type="alphaUcPeriod"/>
            </a:pPr>
            <a:r>
              <a:rPr lang="en-US" dirty="0"/>
              <a:t>Both A and B.</a:t>
            </a:r>
          </a:p>
          <a:p>
            <a:pPr marL="514350" indent="-514350">
              <a:buFont typeface="+mj-lt"/>
              <a:buAutoNum type="alphaUcPeriod"/>
            </a:pPr>
            <a:r>
              <a:rPr lang="en-US" dirty="0"/>
              <a:t>None of the above.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The Atmosphere</a:t>
            </a:r>
          </a:p>
        </p:txBody>
      </p:sp>
      <p:sp>
        <p:nvSpPr>
          <p:cNvPr id="4099" name="Rectangle 3"/>
          <p:cNvSpPr>
            <a:spLocks noGrp="1" noChangeArrowheads="1"/>
          </p:cNvSpPr>
          <p:nvPr>
            <p:ph idx="1"/>
          </p:nvPr>
        </p:nvSpPr>
        <p:spPr>
          <a:xfrm>
            <a:off x="365125" y="1957254"/>
            <a:ext cx="5088657" cy="4653915"/>
          </a:xfrm>
        </p:spPr>
        <p:txBody>
          <a:bodyPr/>
          <a:lstStyle/>
          <a:p>
            <a:r>
              <a:rPr lang="en-US" dirty="0"/>
              <a:t>Atmosphere</a:t>
            </a:r>
          </a:p>
          <a:p>
            <a:pPr lvl="1"/>
            <a:r>
              <a:rPr lang="en-US" sz="2800" dirty="0"/>
              <a:t>Ocean of air </a:t>
            </a:r>
          </a:p>
          <a:p>
            <a:pPr lvl="1"/>
            <a:r>
              <a:rPr lang="en-US" sz="2800" dirty="0"/>
              <a:t>Exerts pressure</a:t>
            </a:r>
          </a:p>
          <a:p>
            <a:r>
              <a:rPr lang="en-US" dirty="0"/>
              <a:t>The Magdeburg-hemispheres </a:t>
            </a:r>
            <a:br>
              <a:rPr lang="en-US" dirty="0"/>
            </a:br>
            <a:r>
              <a:rPr lang="en-US" dirty="0"/>
              <a:t>demonstration in 1654</a:t>
            </a:r>
            <a:br>
              <a:rPr lang="en-US" dirty="0"/>
            </a:br>
            <a:r>
              <a:rPr lang="en-US" dirty="0"/>
              <a:t>by Otto von Guericke </a:t>
            </a:r>
            <a:br>
              <a:rPr lang="en-US" dirty="0"/>
            </a:br>
            <a:r>
              <a:rPr lang="en-US" dirty="0"/>
              <a:t>showed the large magnitude of atmosphere</a:t>
            </a:r>
            <a:r>
              <a:rPr lang="fr-FR" altLang="ja-JP" dirty="0"/>
              <a:t>'</a:t>
            </a:r>
            <a:r>
              <a:rPr lang="en-US" dirty="0"/>
              <a:t>s pressure.</a:t>
            </a:r>
          </a:p>
        </p:txBody>
      </p:sp>
      <p:pic>
        <p:nvPicPr>
          <p:cNvPr id="12" name="Picture 11" descr="Photograph of an old print of Otto von Gureicke’s famous 1654 demonstration of the original Magdeburg hemispheres, which when evacuated of air couldn’t be pulled apart by two teams of hor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194" y="1628935"/>
            <a:ext cx="4430456" cy="35846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614908"/>
            <a:ext cx="9144000" cy="1077218"/>
          </a:xfrm>
        </p:spPr>
        <p:txBody>
          <a:bodyPr/>
          <a:lstStyle/>
          <a:p>
            <a:r>
              <a:rPr lang="en-US" dirty="0"/>
              <a:t>Buoyancy in Air</a:t>
            </a:r>
            <a:br>
              <a:rPr lang="en-US" dirty="0"/>
            </a:br>
            <a:r>
              <a:rPr lang="en-US" dirty="0"/>
              <a:t>CHECK YOUR ANSWER, Continued </a:t>
            </a:r>
          </a:p>
        </p:txBody>
      </p:sp>
      <p:sp>
        <p:nvSpPr>
          <p:cNvPr id="19459" name="Rectangle 3"/>
          <p:cNvSpPr>
            <a:spLocks noGrp="1" noChangeArrowheads="1"/>
          </p:cNvSpPr>
          <p:nvPr>
            <p:ph idx="1"/>
          </p:nvPr>
        </p:nvSpPr>
        <p:spPr>
          <a:xfrm>
            <a:off x="365125" y="1957255"/>
            <a:ext cx="8229600" cy="1693782"/>
          </a:xfrm>
        </p:spPr>
        <p:txBody>
          <a:bodyPr/>
          <a:lstStyle/>
          <a:p>
            <a:pPr marL="0" indent="0">
              <a:spcAft>
                <a:spcPts val="2800"/>
              </a:spcAft>
              <a:buNone/>
            </a:pPr>
            <a:r>
              <a:rPr lang="en-US" dirty="0"/>
              <a:t>A dirigible that hovers in air</a:t>
            </a:r>
            <a:endParaRPr lang="en-US" sz="2000" dirty="0"/>
          </a:p>
          <a:p>
            <a:pPr marL="514350" indent="-514350">
              <a:buFont typeface="+mj-lt"/>
              <a:buAutoNum type="alphaUcPeriod" startAt="3"/>
            </a:pPr>
            <a:r>
              <a:rPr lang="en-US" b="1" dirty="0"/>
              <a:t>Both A and B.</a:t>
            </a:r>
          </a:p>
        </p:txBody>
      </p:sp>
      <p:sp>
        <p:nvSpPr>
          <p:cNvPr id="2" name="Text Placeholder 1"/>
          <p:cNvSpPr>
            <a:spLocks noGrp="1"/>
          </p:cNvSpPr>
          <p:nvPr>
            <p:ph type="body" sz="quarter" idx="10"/>
          </p:nvPr>
        </p:nvSpPr>
        <p:spPr>
          <a:xfrm>
            <a:off x="365125" y="3651036"/>
            <a:ext cx="8737312" cy="1238639"/>
          </a:xfrm>
        </p:spPr>
        <p:txBody>
          <a:bodyPr/>
          <a:lstStyle/>
          <a:p>
            <a:pPr marL="0" indent="0">
              <a:buNone/>
            </a:pPr>
            <a:r>
              <a:rPr lang="en-US" sz="2400" b="1" dirty="0"/>
              <a:t>Explanation:</a:t>
            </a:r>
          </a:p>
          <a:p>
            <a:pPr marL="0" indent="0">
              <a:buNone/>
            </a:pPr>
            <a:r>
              <a:rPr lang="en-US" sz="2400" dirty="0"/>
              <a:t>Like a fish in water, both volume and weight of a fluid are displaced.</a:t>
            </a:r>
          </a:p>
        </p:txBody>
      </p:sp>
    </p:spTree>
    <p:extLst>
      <p:ext uri="{BB962C8B-B14F-4D97-AF65-F5344CB8AC3E}">
        <p14:creationId xmlns:p14="http://schemas.microsoft.com/office/powerpoint/2010/main" val="304312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5125" y="614908"/>
            <a:ext cx="8229600" cy="5996261"/>
          </a:xfrm>
        </p:spPr>
        <p:txBody>
          <a:bodyPr/>
          <a:lstStyle/>
          <a:p>
            <a:r>
              <a:rPr lang="en-US" dirty="0"/>
              <a:t>Video #65- Atmosphere</a:t>
            </a:r>
          </a:p>
          <a:p>
            <a:r>
              <a:rPr lang="en-US" dirty="0">
                <a:hlinkClick r:id="rId2"/>
              </a:rPr>
              <a:t>https://www.youtube.com/watch?v=m-85Rp3FTdc</a:t>
            </a:r>
            <a:endParaRPr lang="en-US" dirty="0"/>
          </a:p>
          <a:p>
            <a:endParaRPr lang="en-US" dirty="0"/>
          </a:p>
          <a:p>
            <a:r>
              <a:rPr lang="en-US" dirty="0">
                <a:hlinkClick r:id="rId3"/>
              </a:rPr>
              <a:t>Video#69 Bernoulli</a:t>
            </a:r>
          </a:p>
          <a:p>
            <a:r>
              <a:rPr lang="en-US" dirty="0">
                <a:hlinkClick r:id="rId3"/>
              </a:rPr>
              <a:t>https://www.youtube.com/watch?v=YKkYAPA04ZY</a:t>
            </a:r>
            <a:endParaRPr lang="en-US" dirty="0"/>
          </a:p>
          <a:p>
            <a:r>
              <a:rPr lang="en-US" dirty="0"/>
              <a:t>Video #70- Bernoulli</a:t>
            </a:r>
          </a:p>
          <a:p>
            <a:r>
              <a:rPr lang="en-US" dirty="0">
                <a:hlinkClick r:id="rId4"/>
              </a:rPr>
              <a:t>https://www.youtube.com/watch?v=kqbbmHs6TcA</a:t>
            </a: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1817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Bernoulli</a:t>
            </a:r>
            <a:r>
              <a:rPr lang="fr-FR" altLang="ja-JP" dirty="0"/>
              <a:t>'</a:t>
            </a:r>
            <a:r>
              <a:rPr lang="en-US" dirty="0"/>
              <a:t>s Principle</a:t>
            </a:r>
          </a:p>
        </p:txBody>
      </p:sp>
      <p:sp>
        <p:nvSpPr>
          <p:cNvPr id="31747" name="Rectangle 3"/>
          <p:cNvSpPr>
            <a:spLocks noGrp="1" noChangeArrowheads="1"/>
          </p:cNvSpPr>
          <p:nvPr>
            <p:ph idx="1"/>
          </p:nvPr>
        </p:nvSpPr>
        <p:spPr>
          <a:xfrm>
            <a:off x="365125" y="1957255"/>
            <a:ext cx="8229600" cy="3473728"/>
          </a:xfrm>
        </p:spPr>
        <p:txBody>
          <a:bodyPr/>
          <a:lstStyle/>
          <a:p>
            <a:r>
              <a:rPr lang="en-US" dirty="0"/>
              <a:t>Bernoulli</a:t>
            </a:r>
            <a:r>
              <a:rPr lang="fr-FR" altLang="ja-JP" dirty="0"/>
              <a:t>'</a:t>
            </a:r>
            <a:r>
              <a:rPr lang="en-US" dirty="0"/>
              <a:t>s principle</a:t>
            </a:r>
          </a:p>
          <a:p>
            <a:pPr lvl="1"/>
            <a:r>
              <a:rPr lang="en-US" dirty="0"/>
              <a:t>Discovered by Daniel Bernoulli, a 15</a:t>
            </a:r>
            <a:r>
              <a:rPr lang="en-US" baseline="30000" dirty="0"/>
              <a:t>th</a:t>
            </a:r>
            <a:r>
              <a:rPr lang="en-US" dirty="0"/>
              <a:t> century Swiss scientist</a:t>
            </a:r>
          </a:p>
          <a:p>
            <a:pPr lvl="1"/>
            <a:r>
              <a:rPr lang="en-US" b="1" dirty="0"/>
              <a:t>States that where the speed of a fluid increases, internal pressure in the fluid decreases (and vice versa)</a:t>
            </a:r>
          </a:p>
          <a:p>
            <a:pPr lvl="1"/>
            <a:r>
              <a:rPr lang="en-US" dirty="0"/>
              <a:t>Applies to a smooth, steady flow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Bernoulli</a:t>
            </a:r>
            <a:r>
              <a:rPr lang="fr-FR" altLang="ja-JP" dirty="0"/>
              <a:t>'</a:t>
            </a:r>
            <a:r>
              <a:rPr lang="en-US" dirty="0"/>
              <a:t>s Principle, Continued</a:t>
            </a:r>
          </a:p>
        </p:txBody>
      </p:sp>
      <p:sp>
        <p:nvSpPr>
          <p:cNvPr id="32771" name="Rectangle 3"/>
          <p:cNvSpPr>
            <a:spLocks noGrp="1" noChangeArrowheads="1"/>
          </p:cNvSpPr>
          <p:nvPr>
            <p:ph idx="1"/>
          </p:nvPr>
        </p:nvSpPr>
        <p:spPr>
          <a:xfrm>
            <a:off x="365125" y="1957255"/>
            <a:ext cx="8229600" cy="2566154"/>
          </a:xfrm>
        </p:spPr>
        <p:txBody>
          <a:bodyPr/>
          <a:lstStyle/>
          <a:p>
            <a:r>
              <a:rPr lang="en-US" sz="2400" dirty="0"/>
              <a:t>Streamlines</a:t>
            </a:r>
          </a:p>
          <a:p>
            <a:pPr lvl="1"/>
            <a:r>
              <a:rPr lang="en-US" sz="2400" dirty="0"/>
              <a:t>Thin lines representing fluid motion</a:t>
            </a:r>
          </a:p>
          <a:p>
            <a:pPr lvl="1"/>
            <a:r>
              <a:rPr lang="en-US" sz="2400" dirty="0"/>
              <a:t>Closer together, flow speed is greater and pressure within the fluid is less</a:t>
            </a:r>
          </a:p>
          <a:p>
            <a:pPr lvl="1"/>
            <a:r>
              <a:rPr lang="en-US" sz="2400" dirty="0"/>
              <a:t>Wider, flow speed is less and pressure within the fluid is greater</a:t>
            </a:r>
          </a:p>
        </p:txBody>
      </p:sp>
      <p:pic>
        <p:nvPicPr>
          <p:cNvPr id="2" name="Picture 1" descr="Figure illustrating the higher internal pressure in slower-moving water in the wide part of the pipe. The bubbles are bigger in the narrow part because the internal pressure there is lower."/>
          <p:cNvPicPr>
            <a:picLocks noChangeAspect="1"/>
          </p:cNvPicPr>
          <p:nvPr/>
        </p:nvPicPr>
        <p:blipFill rotWithShape="1">
          <a:blip r:embed="rId2">
            <a:extLst>
              <a:ext uri="{28A0092B-C50C-407E-A947-70E740481C1C}">
                <a14:useLocalDpi xmlns:a14="http://schemas.microsoft.com/office/drawing/2010/main" val="0"/>
              </a:ext>
            </a:extLst>
          </a:blip>
          <a:srcRect b="5307"/>
          <a:stretch/>
        </p:blipFill>
        <p:spPr>
          <a:xfrm>
            <a:off x="1889465" y="4523408"/>
            <a:ext cx="5365071" cy="209549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83C247-FAB1-4B31-8B4E-BE2E4EE19400}"/>
              </a:ext>
            </a:extLst>
          </p:cNvPr>
          <p:cNvSpPr>
            <a:spLocks noGrp="1"/>
          </p:cNvSpPr>
          <p:nvPr>
            <p:ph type="title"/>
          </p:nvPr>
        </p:nvSpPr>
        <p:spPr/>
        <p:txBody>
          <a:bodyPr/>
          <a:lstStyle/>
          <a:p>
            <a:endParaRPr lang="en-US"/>
          </a:p>
        </p:txBody>
      </p:sp>
      <p:pic>
        <p:nvPicPr>
          <p:cNvPr id="4" name="Content Placeholder 3" descr="Figure illustrating the higher internal pressure in slower-moving water in the wide part of the pipe. The bubbles are bigger in the narrow part because the internal pressure there is lower.">
            <a:extLst>
              <a:ext uri="{FF2B5EF4-FFF2-40B4-BE49-F238E27FC236}">
                <a16:creationId xmlns:a16="http://schemas.microsoft.com/office/drawing/2014/main" id="{C05C9D7A-42E9-48F5-ABAA-6FBF69F71AC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365125" y="3184261"/>
            <a:ext cx="4038600" cy="1665815"/>
          </a:xfrm>
          <a:prstGeom prst="rect">
            <a:avLst/>
          </a:prstGeom>
        </p:spPr>
      </p:pic>
      <p:sp>
        <p:nvSpPr>
          <p:cNvPr id="6" name="Content Placeholder 5">
            <a:extLst>
              <a:ext uri="{FF2B5EF4-FFF2-40B4-BE49-F238E27FC236}">
                <a16:creationId xmlns:a16="http://schemas.microsoft.com/office/drawing/2014/main" id="{AC002124-BE95-4C00-9292-7D11B0133192}"/>
              </a:ext>
            </a:extLst>
          </p:cNvPr>
          <p:cNvSpPr>
            <a:spLocks noGrp="1"/>
          </p:cNvSpPr>
          <p:nvPr>
            <p:ph sz="half" idx="2"/>
          </p:nvPr>
        </p:nvSpPr>
        <p:spPr/>
        <p:txBody>
          <a:bodyPr/>
          <a:lstStyle/>
          <a:p>
            <a:r>
              <a:rPr lang="en-US" dirty="0"/>
              <a:t>Why are bubbles different sizes?</a:t>
            </a:r>
          </a:p>
          <a:p>
            <a:r>
              <a:rPr lang="en-US" dirty="0"/>
              <a:t>High pressure (slow moving)= smaller bubbles</a:t>
            </a:r>
          </a:p>
          <a:p>
            <a:r>
              <a:rPr lang="en-US" dirty="0"/>
              <a:t>Low pressure ( fast moving) = bigger bubbles</a:t>
            </a:r>
          </a:p>
        </p:txBody>
      </p:sp>
    </p:spTree>
    <p:extLst>
      <p:ext uri="{BB962C8B-B14F-4D97-AF65-F5344CB8AC3E}">
        <p14:creationId xmlns:p14="http://schemas.microsoft.com/office/powerpoint/2010/main" val="928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Bernoulli</a:t>
            </a:r>
            <a:r>
              <a:rPr lang="fr-FR" altLang="ja-JP" dirty="0"/>
              <a:t>'</a:t>
            </a:r>
            <a:r>
              <a:rPr lang="en-US" dirty="0"/>
              <a:t>s Principle, Continued-1</a:t>
            </a:r>
          </a:p>
        </p:txBody>
      </p:sp>
      <p:sp>
        <p:nvSpPr>
          <p:cNvPr id="33795" name="Rectangle 3"/>
          <p:cNvSpPr>
            <a:spLocks noGrp="1" noChangeArrowheads="1"/>
          </p:cNvSpPr>
          <p:nvPr>
            <p:ph idx="1"/>
          </p:nvPr>
        </p:nvSpPr>
        <p:spPr>
          <a:xfrm>
            <a:off x="365125" y="1957254"/>
            <a:ext cx="8229600" cy="2794855"/>
          </a:xfrm>
        </p:spPr>
        <p:txBody>
          <a:bodyPr/>
          <a:lstStyle/>
          <a:p>
            <a:r>
              <a:rPr lang="en-US" dirty="0"/>
              <a:t>Laminar flow</a:t>
            </a:r>
          </a:p>
          <a:p>
            <a:pPr lvl="1"/>
            <a:r>
              <a:rPr lang="en-US" dirty="0"/>
              <a:t>Smooth steady flow of constant density fluid</a:t>
            </a:r>
          </a:p>
          <a:p>
            <a:r>
              <a:rPr lang="en-US" dirty="0"/>
              <a:t>Turbulent flow</a:t>
            </a:r>
          </a:p>
          <a:p>
            <a:pPr lvl="1"/>
            <a:r>
              <a:rPr lang="en-US" dirty="0"/>
              <a:t>Flow speed above a critical point becomes chaotic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614908"/>
            <a:ext cx="9144000" cy="1077218"/>
          </a:xfrm>
        </p:spPr>
        <p:txBody>
          <a:bodyPr/>
          <a:lstStyle/>
          <a:p>
            <a:r>
              <a:rPr lang="en-US" dirty="0"/>
              <a:t>Bernoulli</a:t>
            </a:r>
            <a:r>
              <a:rPr lang="fr-FR" dirty="0"/>
              <a:t>'</a:t>
            </a:r>
            <a:r>
              <a:rPr lang="en-US" dirty="0"/>
              <a:t>s Principle</a:t>
            </a:r>
            <a:br>
              <a:rPr lang="en-US" dirty="0"/>
            </a:br>
            <a:r>
              <a:rPr lang="en-US" dirty="0"/>
              <a:t>CHECK YOUR NEIGHBOR </a:t>
            </a:r>
          </a:p>
        </p:txBody>
      </p:sp>
      <p:sp>
        <p:nvSpPr>
          <p:cNvPr id="34819" name="Rectangle 3"/>
          <p:cNvSpPr>
            <a:spLocks noGrp="1" noChangeArrowheads="1"/>
          </p:cNvSpPr>
          <p:nvPr>
            <p:ph idx="1"/>
          </p:nvPr>
        </p:nvSpPr>
        <p:spPr>
          <a:xfrm>
            <a:off x="365125" y="1642677"/>
            <a:ext cx="8229600" cy="4653915"/>
          </a:xfrm>
        </p:spPr>
        <p:txBody>
          <a:bodyPr/>
          <a:lstStyle/>
          <a:p>
            <a:pPr marL="0" indent="0">
              <a:spcAft>
                <a:spcPts val="2400"/>
              </a:spcAft>
              <a:buNone/>
            </a:pPr>
            <a:r>
              <a:rPr lang="en-US" sz="2000" dirty="0"/>
              <a:t>The pressure in a stream of water is reduced as the stream speeds up. Can a stream of water from a fire hose actually knock a person off his or her feet?</a:t>
            </a:r>
          </a:p>
          <a:p>
            <a:pPr marL="457200" indent="-457200">
              <a:buFont typeface="+mj-lt"/>
              <a:buAutoNum type="alphaUcPeriod"/>
            </a:pPr>
            <a:r>
              <a:rPr lang="en-US" sz="2000" dirty="0"/>
              <a:t>It can</a:t>
            </a:r>
            <a:r>
              <a:rPr lang="fr-FR" altLang="ja-JP" sz="2000" dirty="0"/>
              <a:t>'</a:t>
            </a:r>
            <a:r>
              <a:rPr lang="en-US" sz="2000" dirty="0"/>
              <a:t>t, as Bernoulli</a:t>
            </a:r>
            <a:r>
              <a:rPr lang="fr-FR" altLang="ja-JP" sz="2000" dirty="0"/>
              <a:t>'</a:t>
            </a:r>
            <a:r>
              <a:rPr lang="en-US" sz="2000" dirty="0"/>
              <a:t>s principle illustrates.</a:t>
            </a:r>
          </a:p>
          <a:p>
            <a:pPr marL="457200" indent="-457200">
              <a:buFont typeface="+mj-lt"/>
              <a:buAutoNum type="alphaUcPeriod"/>
            </a:pPr>
            <a:r>
              <a:rPr lang="en-US" sz="2000" dirty="0"/>
              <a:t>It can, and is consistent with Bernoulli</a:t>
            </a:r>
            <a:r>
              <a:rPr lang="fr-FR" altLang="ja-JP" sz="2000" dirty="0"/>
              <a:t>'</a:t>
            </a:r>
            <a:r>
              <a:rPr lang="en-US" sz="2000" dirty="0"/>
              <a:t>s principle. </a:t>
            </a:r>
          </a:p>
          <a:p>
            <a:pPr marL="457200" indent="-457200">
              <a:buFont typeface="+mj-lt"/>
              <a:buAutoNum type="alphaUcPeriod"/>
            </a:pPr>
            <a:r>
              <a:rPr lang="en-US" sz="2000" dirty="0"/>
              <a:t>Bernoulli</a:t>
            </a:r>
            <a:r>
              <a:rPr lang="fr-FR" altLang="ja-JP" sz="2000" dirty="0"/>
              <a:t>'</a:t>
            </a:r>
            <a:r>
              <a:rPr lang="en-US" sz="2000" dirty="0"/>
              <a:t>s principle works only for laminar flow, which the stream is not.</a:t>
            </a:r>
          </a:p>
          <a:p>
            <a:pPr marL="457200" indent="-457200">
              <a:buFont typeface="+mj-lt"/>
              <a:buAutoNum type="alphaUcPeriod"/>
            </a:pPr>
            <a:r>
              <a:rPr lang="en-US" sz="2000" dirty="0"/>
              <a:t>None of the above.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614907"/>
            <a:ext cx="9144000" cy="1009827"/>
          </a:xfrm>
        </p:spPr>
        <p:txBody>
          <a:bodyPr/>
          <a:lstStyle/>
          <a:p>
            <a:r>
              <a:rPr lang="en-US" dirty="0"/>
              <a:t>Bernoulli</a:t>
            </a:r>
            <a:r>
              <a:rPr lang="fr-FR" dirty="0"/>
              <a:t>'</a:t>
            </a:r>
            <a:r>
              <a:rPr lang="en-US" dirty="0"/>
              <a:t>s Principle</a:t>
            </a:r>
            <a:br>
              <a:rPr lang="en-US" dirty="0"/>
            </a:br>
            <a:r>
              <a:rPr lang="en-US" dirty="0"/>
              <a:t>CHECK YOUR ANSWER </a:t>
            </a:r>
          </a:p>
        </p:txBody>
      </p:sp>
      <p:sp>
        <p:nvSpPr>
          <p:cNvPr id="34819" name="Rectangle 3"/>
          <p:cNvSpPr>
            <a:spLocks noGrp="1" noChangeArrowheads="1"/>
          </p:cNvSpPr>
          <p:nvPr>
            <p:ph idx="1"/>
          </p:nvPr>
        </p:nvSpPr>
        <p:spPr>
          <a:xfrm>
            <a:off x="365124" y="1624735"/>
            <a:ext cx="8229601" cy="1728065"/>
          </a:xfrm>
        </p:spPr>
        <p:txBody>
          <a:bodyPr/>
          <a:lstStyle/>
          <a:p>
            <a:pPr marL="0" indent="0">
              <a:spcAft>
                <a:spcPts val="2200"/>
              </a:spcAft>
              <a:buNone/>
            </a:pPr>
            <a:r>
              <a:rPr lang="en-US" sz="2000" dirty="0"/>
              <a:t>The pressure in a stream of water is reduced as the stream speeds up. Can a stream of water from a fire hose actually knock a person off his or her feet?</a:t>
            </a:r>
          </a:p>
          <a:p>
            <a:pPr marL="457200" indent="-457200">
              <a:buFont typeface="+mj-lt"/>
              <a:buAutoNum type="alphaUcPeriod" startAt="2"/>
            </a:pPr>
            <a:r>
              <a:rPr lang="en-US" sz="2000" b="1" dirty="0"/>
              <a:t>It can, and is consistent with Bernoulli</a:t>
            </a:r>
            <a:r>
              <a:rPr lang="fr-FR" altLang="ja-JP" sz="2000" b="1" dirty="0"/>
              <a:t>'</a:t>
            </a:r>
            <a:r>
              <a:rPr lang="en-US" sz="2000" b="1" dirty="0"/>
              <a:t>s principle. </a:t>
            </a:r>
          </a:p>
        </p:txBody>
      </p:sp>
      <p:sp>
        <p:nvSpPr>
          <p:cNvPr id="2" name="Text Placeholder 1"/>
          <p:cNvSpPr>
            <a:spLocks noGrp="1"/>
          </p:cNvSpPr>
          <p:nvPr>
            <p:ph type="body" sz="quarter" idx="10"/>
          </p:nvPr>
        </p:nvSpPr>
        <p:spPr>
          <a:xfrm>
            <a:off x="365124" y="3464536"/>
            <a:ext cx="8022215" cy="1689821"/>
          </a:xfrm>
        </p:spPr>
        <p:txBody>
          <a:bodyPr/>
          <a:lstStyle/>
          <a:p>
            <a:pPr marL="0" indent="0">
              <a:buNone/>
            </a:pPr>
            <a:r>
              <a:rPr lang="en-US" sz="2000" b="1" dirty="0"/>
              <a:t>Explanation:</a:t>
            </a:r>
          </a:p>
          <a:p>
            <a:pPr marL="0" indent="0">
              <a:buNone/>
            </a:pPr>
            <a:r>
              <a:rPr lang="en-US" sz="2000" dirty="0"/>
              <a:t>There</a:t>
            </a:r>
            <a:r>
              <a:rPr lang="fr-FR" altLang="ja-JP" sz="2000" dirty="0"/>
              <a:t>'</a:t>
            </a:r>
            <a:r>
              <a:rPr lang="en-US" sz="2000" dirty="0"/>
              <a:t>s a difference in the pressure within flowing water and the pressure it can exert when its momentum is changed. The pressure that knocks one off his or her feet is due to the change in the water</a:t>
            </a:r>
            <a:r>
              <a:rPr lang="fr-FR" altLang="ja-JP" sz="2000" dirty="0"/>
              <a:t>'</a:t>
            </a:r>
            <a:r>
              <a:rPr lang="en-US" sz="2000" dirty="0"/>
              <a:t>s momentum, not the pressure within the water.</a:t>
            </a:r>
          </a:p>
        </p:txBody>
      </p:sp>
    </p:spTree>
    <p:extLst>
      <p:ext uri="{BB962C8B-B14F-4D97-AF65-F5344CB8AC3E}">
        <p14:creationId xmlns:p14="http://schemas.microsoft.com/office/powerpoint/2010/main" val="3671947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Bernoulli</a:t>
            </a:r>
            <a:r>
              <a:rPr lang="fr-FR" altLang="ja-JP" dirty="0"/>
              <a:t>'</a:t>
            </a:r>
            <a:r>
              <a:rPr lang="en-US" dirty="0"/>
              <a:t>s Principle, Continued-2</a:t>
            </a:r>
          </a:p>
        </p:txBody>
      </p:sp>
      <p:sp>
        <p:nvSpPr>
          <p:cNvPr id="36867" name="Rectangle 3"/>
          <p:cNvSpPr>
            <a:spLocks noGrp="1" noChangeArrowheads="1"/>
          </p:cNvSpPr>
          <p:nvPr>
            <p:ph idx="1"/>
          </p:nvPr>
        </p:nvSpPr>
        <p:spPr>
          <a:xfrm>
            <a:off x="365124" y="1957254"/>
            <a:ext cx="8311331" cy="4653915"/>
          </a:xfrm>
        </p:spPr>
        <p:txBody>
          <a:bodyPr/>
          <a:lstStyle/>
          <a:p>
            <a:r>
              <a:rPr lang="en-US" dirty="0"/>
              <a:t>Applications of Bernoulli</a:t>
            </a:r>
            <a:r>
              <a:rPr lang="fr-FR" altLang="ja-JP" dirty="0"/>
              <a:t>'</a:t>
            </a:r>
            <a:r>
              <a:rPr lang="en-US" dirty="0"/>
              <a:t>s principle</a:t>
            </a:r>
          </a:p>
          <a:p>
            <a:pPr lvl="1"/>
            <a:r>
              <a:rPr lang="en-US" dirty="0"/>
              <a:t>Blow on the top surface of a paper and the paper rises. </a:t>
            </a:r>
          </a:p>
          <a:p>
            <a:pPr lvl="2"/>
            <a:r>
              <a:rPr lang="en-US" dirty="0"/>
              <a:t>Reason: Pressure of the moving air is less than the atmospheric pressure beneath it.</a:t>
            </a:r>
          </a:p>
          <a:p>
            <a:pPr lvl="1"/>
            <a:r>
              <a:rPr lang="en-US" dirty="0"/>
              <a:t>Convertible car roof puffs upward as air moves over its top surface. </a:t>
            </a:r>
          </a:p>
          <a:p>
            <a:pPr lvl="2"/>
            <a:r>
              <a:rPr lang="en-US" dirty="0"/>
              <a:t>Reason: Pressure of air moving on the top surface is less than the atmospheric pressure inside the car.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Bernoulli</a:t>
            </a:r>
            <a:r>
              <a:rPr lang="fr-FR" altLang="ja-JP" dirty="0"/>
              <a:t>'</a:t>
            </a:r>
            <a:r>
              <a:rPr lang="en-US" dirty="0"/>
              <a:t>s Principle, Continued-3</a:t>
            </a:r>
          </a:p>
        </p:txBody>
      </p:sp>
      <p:sp>
        <p:nvSpPr>
          <p:cNvPr id="37891" name="Rectangle 3"/>
          <p:cNvSpPr>
            <a:spLocks noGrp="1" noChangeArrowheads="1"/>
          </p:cNvSpPr>
          <p:nvPr>
            <p:ph idx="1"/>
          </p:nvPr>
        </p:nvSpPr>
        <p:spPr/>
        <p:txBody>
          <a:bodyPr/>
          <a:lstStyle/>
          <a:p>
            <a:pPr lvl="1"/>
            <a:r>
              <a:rPr lang="en-US" dirty="0"/>
              <a:t>Wind blowing across a peaked roof can lift the roof off the house. </a:t>
            </a:r>
          </a:p>
          <a:p>
            <a:pPr lvl="2"/>
            <a:r>
              <a:rPr lang="en-US" dirty="0"/>
              <a:t>Reason: Pressure is reduced as wind gains speed as it flows over the roof. The greater pressure inside the house lifts the roof up.</a:t>
            </a:r>
          </a:p>
          <a:p>
            <a:pPr lvl="1"/>
            <a:r>
              <a:rPr lang="en-US" dirty="0"/>
              <a:t>Perfume atomizer</a:t>
            </a:r>
          </a:p>
          <a:p>
            <a:pPr lvl="2"/>
            <a:r>
              <a:rPr lang="en-US" dirty="0"/>
              <a:t>Reason: Air rushes across the open end of the tube when you squeeze the bulb, reducing pressure in the tube. Atmospheric pressure on the liquid below pushes it up into the tube.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https://www.youtube.com/watch?v=k1-XLjACzss</a:t>
            </a:r>
            <a:endParaRPr lang="en-US" dirty="0"/>
          </a:p>
        </p:txBody>
      </p:sp>
    </p:spTree>
    <p:extLst>
      <p:ext uri="{BB962C8B-B14F-4D97-AF65-F5344CB8AC3E}">
        <p14:creationId xmlns:p14="http://schemas.microsoft.com/office/powerpoint/2010/main" val="2425376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Bernoulli</a:t>
            </a:r>
            <a:r>
              <a:rPr lang="fr-FR" altLang="ja-JP" dirty="0"/>
              <a:t>'</a:t>
            </a:r>
            <a:r>
              <a:rPr lang="en-US" dirty="0"/>
              <a:t>s Principle, Continued-4</a:t>
            </a:r>
          </a:p>
        </p:txBody>
      </p:sp>
      <p:sp>
        <p:nvSpPr>
          <p:cNvPr id="38915" name="Rectangle 3"/>
          <p:cNvSpPr>
            <a:spLocks noGrp="1" noChangeArrowheads="1"/>
          </p:cNvSpPr>
          <p:nvPr>
            <p:ph idx="1"/>
          </p:nvPr>
        </p:nvSpPr>
        <p:spPr/>
        <p:txBody>
          <a:bodyPr/>
          <a:lstStyle/>
          <a:p>
            <a:pPr lvl="1"/>
            <a:r>
              <a:rPr lang="en-US" dirty="0"/>
              <a:t>Trucks passing closely on a highway are drawn to each other.</a:t>
            </a:r>
          </a:p>
          <a:p>
            <a:pPr lvl="2"/>
            <a:r>
              <a:rPr lang="en-US" dirty="0"/>
              <a:t>Reason: Air pressure between the trucks is less than pressure on their outer sides pushing inward.</a:t>
            </a:r>
          </a:p>
          <a:p>
            <a:pPr lvl="1"/>
            <a:r>
              <a:rPr lang="en-US" dirty="0"/>
              <a:t>Risk of passing ships colliding sideways</a:t>
            </a:r>
          </a:p>
          <a:p>
            <a:pPr lvl="2"/>
            <a:r>
              <a:rPr lang="en-US" dirty="0"/>
              <a:t>Reason: Water pressure between the ships is less than pressure on their outer sides pushing inward.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614908"/>
            <a:ext cx="9144000" cy="1077218"/>
          </a:xfrm>
        </p:spPr>
        <p:txBody>
          <a:bodyPr/>
          <a:lstStyle/>
          <a:p>
            <a:r>
              <a:rPr lang="en-US" dirty="0"/>
              <a:t>Bernoulli</a:t>
            </a:r>
            <a:r>
              <a:rPr lang="fr-FR" dirty="0"/>
              <a:t>'</a:t>
            </a:r>
            <a:r>
              <a:rPr lang="en-US" dirty="0"/>
              <a:t>s Principle</a:t>
            </a:r>
            <a:br>
              <a:rPr lang="en-US" dirty="0"/>
            </a:br>
            <a:r>
              <a:rPr lang="en-US" dirty="0"/>
              <a:t>CHECK YOUR NEIGHBOR, Continued</a:t>
            </a:r>
          </a:p>
        </p:txBody>
      </p:sp>
      <p:sp>
        <p:nvSpPr>
          <p:cNvPr id="39939" name="Rectangle 3"/>
          <p:cNvSpPr>
            <a:spLocks noGrp="1" noChangeArrowheads="1"/>
          </p:cNvSpPr>
          <p:nvPr>
            <p:ph idx="1"/>
          </p:nvPr>
        </p:nvSpPr>
        <p:spPr>
          <a:xfrm>
            <a:off x="365125" y="1596077"/>
            <a:ext cx="8229600" cy="3384138"/>
          </a:xfrm>
        </p:spPr>
        <p:txBody>
          <a:bodyPr/>
          <a:lstStyle/>
          <a:p>
            <a:pPr marL="0" indent="0">
              <a:spcAft>
                <a:spcPts val="2200"/>
              </a:spcAft>
              <a:buNone/>
            </a:pPr>
            <a:r>
              <a:rPr lang="en-US" sz="2400" dirty="0"/>
              <a:t>On a windy day, waves in a lake or the ocean are higher than their average height. What factor in Bernoulli</a:t>
            </a:r>
            <a:r>
              <a:rPr lang="fr-FR" sz="2400" dirty="0"/>
              <a:t>'</a:t>
            </a:r>
            <a:r>
              <a:rPr lang="en-US" sz="2400" dirty="0"/>
              <a:t>s principle contributes to the increased height?</a:t>
            </a:r>
            <a:endParaRPr lang="en-US" sz="1500" dirty="0"/>
          </a:p>
          <a:p>
            <a:pPr marL="514350" indent="-514350">
              <a:buFont typeface="+mj-lt"/>
              <a:buAutoNum type="alphaUcPeriod"/>
            </a:pPr>
            <a:r>
              <a:rPr lang="en-US" sz="2400" dirty="0"/>
              <a:t>Reduced pressure pulls water upward.</a:t>
            </a:r>
          </a:p>
          <a:p>
            <a:pPr marL="514350" indent="-514350">
              <a:buFont typeface="+mj-lt"/>
              <a:buAutoNum type="alphaUcPeriod"/>
            </a:pPr>
            <a:r>
              <a:rPr lang="en-US" sz="2400" dirty="0"/>
              <a:t>Pressure builds up over the crests. </a:t>
            </a:r>
          </a:p>
          <a:p>
            <a:pPr marL="514350" indent="-514350">
              <a:buFont typeface="+mj-lt"/>
              <a:buAutoNum type="alphaUcPeriod"/>
            </a:pPr>
            <a:r>
              <a:rPr lang="en-US" sz="2400" dirty="0"/>
              <a:t>Air travels faster over the crests than the troughs.</a:t>
            </a:r>
          </a:p>
          <a:p>
            <a:pPr marL="514350" indent="-514350">
              <a:buFont typeface="+mj-lt"/>
              <a:buAutoNum type="alphaUcPeriod"/>
            </a:pPr>
            <a:r>
              <a:rPr lang="en-US" sz="2400" dirty="0"/>
              <a:t>None of the above.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614908"/>
            <a:ext cx="9144000" cy="1077218"/>
          </a:xfrm>
        </p:spPr>
        <p:txBody>
          <a:bodyPr/>
          <a:lstStyle/>
          <a:p>
            <a:r>
              <a:rPr lang="en-US" dirty="0"/>
              <a:t>Bernoulli</a:t>
            </a:r>
            <a:r>
              <a:rPr lang="fr-FR" dirty="0"/>
              <a:t>'</a:t>
            </a:r>
            <a:r>
              <a:rPr lang="en-US" dirty="0"/>
              <a:t>s Principle</a:t>
            </a:r>
            <a:br>
              <a:rPr lang="en-US" dirty="0"/>
            </a:br>
            <a:r>
              <a:rPr lang="en-US" dirty="0"/>
              <a:t>CHECK YOUR ANSWER, Continued</a:t>
            </a:r>
          </a:p>
        </p:txBody>
      </p:sp>
      <p:sp>
        <p:nvSpPr>
          <p:cNvPr id="39939" name="Rectangle 3"/>
          <p:cNvSpPr>
            <a:spLocks noGrp="1" noChangeArrowheads="1"/>
          </p:cNvSpPr>
          <p:nvPr>
            <p:ph idx="1"/>
          </p:nvPr>
        </p:nvSpPr>
        <p:spPr>
          <a:xfrm>
            <a:off x="365125" y="1596074"/>
            <a:ext cx="8229600" cy="2074337"/>
          </a:xfrm>
        </p:spPr>
        <p:txBody>
          <a:bodyPr/>
          <a:lstStyle/>
          <a:p>
            <a:pPr marL="0" indent="0">
              <a:spcAft>
                <a:spcPts val="2200"/>
              </a:spcAft>
              <a:buNone/>
            </a:pPr>
            <a:r>
              <a:rPr lang="en-US" sz="2400" dirty="0"/>
              <a:t>On a windy day, waves in a lake or the ocean are higher than their average height. What factor in Bernoulli</a:t>
            </a:r>
            <a:r>
              <a:rPr lang="fr-FR" sz="2400" dirty="0"/>
              <a:t>'</a:t>
            </a:r>
            <a:r>
              <a:rPr lang="en-US" sz="2400" dirty="0"/>
              <a:t>s principle contributes to the increased height?</a:t>
            </a:r>
            <a:endParaRPr lang="en-US" sz="1500" dirty="0"/>
          </a:p>
          <a:p>
            <a:pPr marL="514350" indent="-514350">
              <a:buFont typeface="+mj-lt"/>
              <a:buAutoNum type="alphaUcPeriod" startAt="3"/>
            </a:pPr>
            <a:r>
              <a:rPr lang="en-US" sz="2400" b="1" dirty="0"/>
              <a:t>Air travels faster over the crests than the troughs.</a:t>
            </a:r>
            <a:endParaRPr lang="en-US" sz="1500" b="1" dirty="0"/>
          </a:p>
        </p:txBody>
      </p:sp>
      <p:sp>
        <p:nvSpPr>
          <p:cNvPr id="2" name="Text Placeholder 1"/>
          <p:cNvSpPr>
            <a:spLocks noGrp="1"/>
          </p:cNvSpPr>
          <p:nvPr>
            <p:ph type="body" sz="quarter" idx="10"/>
          </p:nvPr>
        </p:nvSpPr>
        <p:spPr>
          <a:xfrm>
            <a:off x="365125" y="3670411"/>
            <a:ext cx="8355920" cy="1720850"/>
          </a:xfrm>
        </p:spPr>
        <p:txBody>
          <a:bodyPr/>
          <a:lstStyle/>
          <a:p>
            <a:pPr marL="0" indent="0">
              <a:buNone/>
            </a:pPr>
            <a:r>
              <a:rPr lang="en-US" sz="2000" b="1" dirty="0"/>
              <a:t>Explanation: </a:t>
            </a:r>
            <a:br>
              <a:rPr lang="en-US" sz="2000" b="1" dirty="0"/>
            </a:br>
            <a:r>
              <a:rPr lang="en-US" sz="2000" dirty="0"/>
              <a:t>The troughs of the waves are partially shielded from the wind, so air travels faster over the crests. Pressure there is thus lower than down below in the troughs. The greater pressure in the troughs pushes water into the even higher crests. </a:t>
            </a:r>
          </a:p>
        </p:txBody>
      </p:sp>
    </p:spTree>
    <p:extLst>
      <p:ext uri="{BB962C8B-B14F-4D97-AF65-F5344CB8AC3E}">
        <p14:creationId xmlns:p14="http://schemas.microsoft.com/office/powerpoint/2010/main" val="2624723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Plasma</a:t>
            </a:r>
          </a:p>
        </p:txBody>
      </p:sp>
      <p:sp>
        <p:nvSpPr>
          <p:cNvPr id="41987" name="Rectangle 3"/>
          <p:cNvSpPr>
            <a:spLocks noGrp="1" noChangeArrowheads="1"/>
          </p:cNvSpPr>
          <p:nvPr>
            <p:ph idx="1"/>
          </p:nvPr>
        </p:nvSpPr>
        <p:spPr>
          <a:xfrm>
            <a:off x="365125" y="1957254"/>
            <a:ext cx="8229600" cy="3238201"/>
          </a:xfrm>
        </p:spPr>
        <p:txBody>
          <a:bodyPr/>
          <a:lstStyle/>
          <a:p>
            <a:r>
              <a:rPr lang="en-US" dirty="0"/>
              <a:t>Plasma is the fourth state of matter (after solids, liquids and gases).</a:t>
            </a:r>
          </a:p>
          <a:p>
            <a:r>
              <a:rPr lang="en-US" dirty="0"/>
              <a:t>A plasma is an </a:t>
            </a:r>
            <a:r>
              <a:rPr lang="en-US" b="1"/>
              <a:t>electrified</a:t>
            </a:r>
            <a:r>
              <a:rPr lang="en-US"/>
              <a:t> (can conduct) gas</a:t>
            </a:r>
            <a:r>
              <a:rPr lang="en-US" dirty="0"/>
              <a:t>. The atoms that make it up are ionized, stripped of one or more electrons, with a corresponding number of free electrons. (still generally neutral)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Plasma, Continued</a:t>
            </a:r>
          </a:p>
        </p:txBody>
      </p:sp>
      <p:sp>
        <p:nvSpPr>
          <p:cNvPr id="43011" name="Rectangle 3"/>
          <p:cNvSpPr>
            <a:spLocks noGrp="1" noChangeArrowheads="1"/>
          </p:cNvSpPr>
          <p:nvPr>
            <p:ph idx="1"/>
          </p:nvPr>
        </p:nvSpPr>
        <p:spPr/>
        <p:txBody>
          <a:bodyPr/>
          <a:lstStyle/>
          <a:p>
            <a:r>
              <a:rPr lang="en-US" sz="2400" dirty="0"/>
              <a:t>Least abundant in our immediate environment, but</a:t>
            </a:r>
          </a:p>
          <a:p>
            <a:pPr lvl="1"/>
            <a:r>
              <a:rPr lang="en-US" sz="2400" dirty="0"/>
              <a:t>Sun and other stars contain plasma.</a:t>
            </a:r>
          </a:p>
          <a:p>
            <a:pPr lvl="1"/>
            <a:r>
              <a:rPr lang="en-US" sz="2400" dirty="0"/>
              <a:t>The aurora borealis and the aurora australis (northern and southern lights) are glowing plasmas in the upper atmosphere. </a:t>
            </a:r>
          </a:p>
          <a:p>
            <a:pPr lvl="1"/>
            <a:r>
              <a:rPr lang="en-US" sz="2400" dirty="0"/>
              <a:t>Layers of low-temperature plasma encircle the whole Earth. </a:t>
            </a:r>
          </a:p>
          <a:p>
            <a:pPr lvl="2"/>
            <a:r>
              <a:rPr lang="en-US" sz="2000" dirty="0"/>
              <a:t>Occasionally, showers of electrons from outer space and radiation belts enter </a:t>
            </a:r>
            <a:r>
              <a:rPr lang="en-US" altLang="ja-JP" sz="2000" dirty="0"/>
              <a:t>"</a:t>
            </a:r>
            <a:r>
              <a:rPr lang="en-US" sz="2000" dirty="0"/>
              <a:t>magnetic windows</a:t>
            </a:r>
            <a:r>
              <a:rPr lang="en-US" altLang="ja-JP" sz="2000" dirty="0"/>
              <a:t>"</a:t>
            </a:r>
            <a:r>
              <a:rPr lang="en-US" sz="2000" dirty="0"/>
              <a:t> near Earth</a:t>
            </a:r>
            <a:r>
              <a:rPr lang="fr-FR" altLang="ja-JP" sz="2000" dirty="0"/>
              <a:t>'</a:t>
            </a:r>
            <a:r>
              <a:rPr lang="en-US" sz="2000" dirty="0"/>
              <a:t>s poles, crashing into the layers of plasma and producing light.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Plasma, Continued-1</a:t>
            </a:r>
          </a:p>
        </p:txBody>
      </p:sp>
      <p:sp>
        <p:nvSpPr>
          <p:cNvPr id="44035" name="Rectangle 3"/>
          <p:cNvSpPr>
            <a:spLocks noGrp="1" noChangeArrowheads="1"/>
          </p:cNvSpPr>
          <p:nvPr>
            <p:ph idx="1"/>
          </p:nvPr>
        </p:nvSpPr>
        <p:spPr>
          <a:xfrm>
            <a:off x="365125" y="1957254"/>
            <a:ext cx="5132148" cy="4653915"/>
          </a:xfrm>
        </p:spPr>
        <p:txBody>
          <a:bodyPr/>
          <a:lstStyle/>
          <a:p>
            <a:r>
              <a:rPr lang="en-US" sz="2000" dirty="0"/>
              <a:t>Fluorescent lamps, neon signs</a:t>
            </a:r>
          </a:p>
          <a:p>
            <a:pPr lvl="1" eaLnBrk="0" hangingPunct="0"/>
            <a:r>
              <a:rPr lang="en-US" sz="2000" dirty="0"/>
              <a:t>When you turn the lamp on, a high voltage between electrodes of the tube causes electrons to flow. </a:t>
            </a:r>
          </a:p>
          <a:p>
            <a:pPr lvl="1" eaLnBrk="0" hangingPunct="0"/>
            <a:r>
              <a:rPr lang="en-US" sz="2000" dirty="0"/>
              <a:t>These electrons ionize some atoms, forming plasma. </a:t>
            </a:r>
          </a:p>
          <a:p>
            <a:pPr lvl="1" eaLnBrk="0" hangingPunct="0"/>
            <a:r>
              <a:rPr lang="en-US" sz="2000" dirty="0"/>
              <a:t>Plasma provides a conducting path that keeps the current flowing.</a:t>
            </a:r>
          </a:p>
          <a:p>
            <a:pPr lvl="1" eaLnBrk="0" hangingPunct="0"/>
            <a:r>
              <a:rPr lang="en-US" sz="2000" dirty="0"/>
              <a:t>The current activates some mercury atoms, causing them to emit ultraviolet radiation. </a:t>
            </a:r>
          </a:p>
          <a:p>
            <a:pPr lvl="1" eaLnBrk="0" hangingPunct="0"/>
            <a:r>
              <a:rPr lang="en-US" sz="2000" dirty="0"/>
              <a:t>This radiation causes the phosphor coating on the tube</a:t>
            </a:r>
            <a:r>
              <a:rPr lang="fr-FR" altLang="ja-JP" sz="2000" dirty="0"/>
              <a:t>'</a:t>
            </a:r>
            <a:r>
              <a:rPr lang="en-US" sz="2000" dirty="0"/>
              <a:t>s inner surface to glow with visible light.</a:t>
            </a:r>
          </a:p>
        </p:txBody>
      </p:sp>
      <p:pic>
        <p:nvPicPr>
          <p:cNvPr id="2" name="Picture 1" descr="Photograph of streets that are illuminated at night by glowing plas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6124" y="2943055"/>
            <a:ext cx="3573728" cy="239852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Plasma, Continued-2</a:t>
            </a:r>
          </a:p>
        </p:txBody>
      </p:sp>
      <p:sp>
        <p:nvSpPr>
          <p:cNvPr id="45059" name="Rectangle 3"/>
          <p:cNvSpPr>
            <a:spLocks noGrp="1" noChangeArrowheads="1"/>
          </p:cNvSpPr>
          <p:nvPr>
            <p:ph idx="1"/>
          </p:nvPr>
        </p:nvSpPr>
        <p:spPr>
          <a:xfrm>
            <a:off x="365126" y="1957254"/>
            <a:ext cx="6062856" cy="4653915"/>
          </a:xfrm>
        </p:spPr>
        <p:txBody>
          <a:bodyPr/>
          <a:lstStyle/>
          <a:p>
            <a:r>
              <a:rPr lang="en-US" sz="2000" dirty="0"/>
              <a:t>Plasma screen TVs</a:t>
            </a:r>
          </a:p>
          <a:p>
            <a:pPr lvl="1" eaLnBrk="0" hangingPunct="0"/>
            <a:r>
              <a:rPr lang="en-US" sz="2000" dirty="0"/>
              <a:t>Flat plasma TV screens are composed of many thousands of pixels. </a:t>
            </a:r>
          </a:p>
          <a:p>
            <a:pPr lvl="1" eaLnBrk="0" hangingPunct="0"/>
            <a:r>
              <a:rPr lang="en-US" sz="2000" dirty="0"/>
              <a:t>Each has three separate cells—red, green and blue—each containing a different gas.</a:t>
            </a:r>
          </a:p>
          <a:p>
            <a:pPr lvl="1" eaLnBrk="0" hangingPunct="0"/>
            <a:r>
              <a:rPr lang="en-US" sz="2000" dirty="0"/>
              <a:t>Pixels are sandwiched between a network of electrodes. </a:t>
            </a:r>
          </a:p>
          <a:p>
            <a:pPr lvl="1" eaLnBrk="0" hangingPunct="0"/>
            <a:r>
              <a:rPr lang="en-US" sz="2000" dirty="0"/>
              <a:t>Electrodes are charged to produce electric currents flowing through cells. </a:t>
            </a:r>
          </a:p>
          <a:p>
            <a:pPr lvl="1" eaLnBrk="0" hangingPunct="0"/>
            <a:r>
              <a:rPr lang="en-US" sz="2000" dirty="0"/>
              <a:t>Gases convert to glowing plasmas, releasing ultraviolet light to stimulate the phosphors. </a:t>
            </a:r>
          </a:p>
          <a:p>
            <a:pPr lvl="1" eaLnBrk="0" hangingPunct="0"/>
            <a:r>
              <a:rPr lang="en-US" sz="2000" dirty="0"/>
              <a:t>The image on the screen is the blend of pixel colors activated by the TV control signal.</a:t>
            </a:r>
          </a:p>
        </p:txBody>
      </p:sp>
      <p:pic>
        <p:nvPicPr>
          <p:cNvPr id="2" name="Picture 1" descr="Photograph of a boy standing near a flat plasma TV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130" y="2399207"/>
            <a:ext cx="2528446" cy="379441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Plasma, Continued-3</a:t>
            </a:r>
          </a:p>
        </p:txBody>
      </p:sp>
      <p:sp>
        <p:nvSpPr>
          <p:cNvPr id="46083" name="Rectangle 3"/>
          <p:cNvSpPr>
            <a:spLocks noGrp="1" noChangeArrowheads="1"/>
          </p:cNvSpPr>
          <p:nvPr>
            <p:ph idx="1"/>
          </p:nvPr>
        </p:nvSpPr>
        <p:spPr>
          <a:xfrm>
            <a:off x="365125" y="1957254"/>
            <a:ext cx="8229600" cy="4000201"/>
          </a:xfrm>
        </p:spPr>
        <p:txBody>
          <a:bodyPr/>
          <a:lstStyle/>
          <a:p>
            <a:r>
              <a:rPr lang="en-US" sz="2400" dirty="0"/>
              <a:t>Plasma Power</a:t>
            </a:r>
          </a:p>
          <a:p>
            <a:pPr lvl="1"/>
            <a:r>
              <a:rPr lang="en-US" sz="2400" dirty="0"/>
              <a:t>A higher-temperature plasma is the exhaust of a jet engine, a weakly ionized plasma.</a:t>
            </a:r>
          </a:p>
          <a:p>
            <a:pPr lvl="1"/>
            <a:r>
              <a:rPr lang="en-US" sz="2400" dirty="0"/>
              <a:t>When small amounts of potassium salts or cesium metal are added, it becomes a very good conductor and, </a:t>
            </a:r>
          </a:p>
          <a:p>
            <a:pPr lvl="1"/>
            <a:r>
              <a:rPr lang="en-US" sz="2400" dirty="0"/>
              <a:t>When directed into a magnet, it can generate electricity: Magneto Hydro Dynamic (MHD) Power</a:t>
            </a:r>
          </a:p>
          <a:p>
            <a:pPr lvl="2"/>
            <a:r>
              <a:rPr lang="en-US" sz="2000" dirty="0"/>
              <a:t>Low-pollution MHD power is in operation at a few places in the world already.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t>
            </a:r>
            <a:r>
              <a:rPr lang="en-US" dirty="0"/>
              <a:t> 14 Homework</a:t>
            </a:r>
          </a:p>
        </p:txBody>
      </p:sp>
      <p:sp>
        <p:nvSpPr>
          <p:cNvPr id="3" name="Content Placeholder 2"/>
          <p:cNvSpPr>
            <a:spLocks noGrp="1"/>
          </p:cNvSpPr>
          <p:nvPr>
            <p:ph idx="1"/>
          </p:nvPr>
        </p:nvSpPr>
        <p:spPr/>
        <p:txBody>
          <a:bodyPr/>
          <a:lstStyle/>
          <a:p>
            <a:r>
              <a:rPr lang="en-US" dirty="0"/>
              <a:t>P.279-281</a:t>
            </a:r>
          </a:p>
          <a:p>
            <a:r>
              <a:rPr lang="en-US" dirty="0"/>
              <a:t>#42,45-48,50,52,55,56,60-64,68,70,72-76,78,79,81,82,84,87,89,91</a:t>
            </a:r>
          </a:p>
          <a:p>
            <a:endParaRPr lang="en-US" dirty="0"/>
          </a:p>
        </p:txBody>
      </p:sp>
    </p:spTree>
    <p:extLst>
      <p:ext uri="{BB962C8B-B14F-4D97-AF65-F5344CB8AC3E}">
        <p14:creationId xmlns:p14="http://schemas.microsoft.com/office/powerpoint/2010/main" val="38849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6F10-F479-4919-9CB5-B3023E34ECDB}"/>
              </a:ext>
            </a:extLst>
          </p:cNvPr>
          <p:cNvSpPr>
            <a:spLocks noGrp="1"/>
          </p:cNvSpPr>
          <p:nvPr>
            <p:ph type="title"/>
          </p:nvPr>
        </p:nvSpPr>
        <p:spPr/>
        <p:txBody>
          <a:bodyPr/>
          <a:lstStyle/>
          <a:p>
            <a:r>
              <a:rPr lang="en-US" dirty="0"/>
              <a:t>The Atmosphere</a:t>
            </a:r>
          </a:p>
        </p:txBody>
      </p:sp>
      <p:sp>
        <p:nvSpPr>
          <p:cNvPr id="3" name="Content Placeholder 2">
            <a:extLst>
              <a:ext uri="{FF2B5EF4-FFF2-40B4-BE49-F238E27FC236}">
                <a16:creationId xmlns:a16="http://schemas.microsoft.com/office/drawing/2014/main" id="{F8FB2A78-BD53-488E-9297-3C082139C34D}"/>
              </a:ext>
            </a:extLst>
          </p:cNvPr>
          <p:cNvSpPr>
            <a:spLocks noGrp="1"/>
          </p:cNvSpPr>
          <p:nvPr>
            <p:ph idx="1"/>
          </p:nvPr>
        </p:nvSpPr>
        <p:spPr/>
        <p:txBody>
          <a:bodyPr/>
          <a:lstStyle/>
          <a:p>
            <a:r>
              <a:rPr lang="en-US" dirty="0"/>
              <a:t>Energized by sunlight (stirs it, Why need?)</a:t>
            </a:r>
          </a:p>
          <a:p>
            <a:r>
              <a:rPr lang="en-US" dirty="0"/>
              <a:t>Need gravity to keep molecules from flying off into outer space</a:t>
            </a:r>
          </a:p>
          <a:p>
            <a:r>
              <a:rPr lang="en-US" dirty="0"/>
              <a:t>No definite surface</a:t>
            </a:r>
          </a:p>
          <a:p>
            <a:r>
              <a:rPr lang="en-US" dirty="0"/>
              <a:t>99% of atmosphere below 30 km</a:t>
            </a:r>
          </a:p>
          <a:p>
            <a:r>
              <a:rPr lang="en-US" dirty="0"/>
              <a:t>As altitude increases density of atmosphere decreases </a:t>
            </a:r>
          </a:p>
          <a:p>
            <a:r>
              <a:rPr lang="en-US" dirty="0"/>
              <a:t>As altitude increases temperature of atmosphere decreases </a:t>
            </a:r>
          </a:p>
          <a:p>
            <a:endParaRPr lang="en-US" dirty="0"/>
          </a:p>
          <a:p>
            <a:endParaRPr lang="en-US" dirty="0"/>
          </a:p>
          <a:p>
            <a:endParaRPr lang="en-US" dirty="0"/>
          </a:p>
        </p:txBody>
      </p:sp>
    </p:spTree>
    <p:extLst>
      <p:ext uri="{BB962C8B-B14F-4D97-AF65-F5344CB8AC3E}">
        <p14:creationId xmlns:p14="http://schemas.microsoft.com/office/powerpoint/2010/main" val="1358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Atmospheric Pressure</a:t>
            </a:r>
          </a:p>
        </p:txBody>
      </p:sp>
      <p:sp>
        <p:nvSpPr>
          <p:cNvPr id="5123" name="Rectangle 3"/>
          <p:cNvSpPr>
            <a:spLocks noGrp="1" noChangeArrowheads="1"/>
          </p:cNvSpPr>
          <p:nvPr>
            <p:ph idx="1"/>
          </p:nvPr>
        </p:nvSpPr>
        <p:spPr>
          <a:xfrm>
            <a:off x="365125" y="1957254"/>
            <a:ext cx="5932384" cy="4653915"/>
          </a:xfrm>
        </p:spPr>
        <p:txBody>
          <a:bodyPr/>
          <a:lstStyle/>
          <a:p>
            <a:r>
              <a:rPr lang="en-US" dirty="0"/>
              <a:t>Atmospheric pressure</a:t>
            </a:r>
          </a:p>
          <a:p>
            <a:pPr lvl="1"/>
            <a:r>
              <a:rPr lang="en-US" b="1" dirty="0"/>
              <a:t>Caused by weight of air</a:t>
            </a:r>
          </a:p>
          <a:p>
            <a:pPr lvl="1"/>
            <a:r>
              <a:rPr lang="en-US" dirty="0"/>
              <a:t>Varies from one locality to another</a:t>
            </a:r>
          </a:p>
          <a:p>
            <a:pPr lvl="1"/>
            <a:r>
              <a:rPr lang="en-US" dirty="0"/>
              <a:t>At sea level air of 1m</a:t>
            </a:r>
            <a:r>
              <a:rPr lang="en-US" baseline="30000" dirty="0"/>
              <a:t>3</a:t>
            </a:r>
            <a:r>
              <a:rPr lang="en-US" dirty="0"/>
              <a:t>= 1.2 kg</a:t>
            </a:r>
          </a:p>
          <a:p>
            <a:pPr lvl="1"/>
            <a:r>
              <a:rPr lang="en-US" dirty="0"/>
              <a:t>Not uniform</a:t>
            </a:r>
          </a:p>
          <a:p>
            <a:pPr lvl="1"/>
            <a:r>
              <a:rPr lang="en-US" dirty="0"/>
              <a:t>Measurements are used to predict weather conditions</a:t>
            </a:r>
          </a:p>
        </p:txBody>
      </p:sp>
      <p:pic>
        <p:nvPicPr>
          <p:cNvPr id="7" name="Picture 6" descr="Figure illustrating a bamboo pole extending up from the surface of the Earth to the top of the atmosphere."/>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6200774" y="2055042"/>
            <a:ext cx="2943226" cy="38777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Atmospheric Pressure, Continued</a:t>
            </a:r>
          </a:p>
        </p:txBody>
      </p:sp>
      <p:sp>
        <p:nvSpPr>
          <p:cNvPr id="6147" name="Rectangle 3"/>
          <p:cNvSpPr>
            <a:spLocks noGrp="1" noChangeArrowheads="1"/>
          </p:cNvSpPr>
          <p:nvPr>
            <p:ph idx="1"/>
          </p:nvPr>
        </p:nvSpPr>
        <p:spPr>
          <a:xfrm>
            <a:off x="365125" y="1957255"/>
            <a:ext cx="8229600" cy="2790966"/>
          </a:xfrm>
        </p:spPr>
        <p:txBody>
          <a:bodyPr/>
          <a:lstStyle/>
          <a:p>
            <a:r>
              <a:rPr lang="en-US" dirty="0"/>
              <a:t>Pressure exerted against bodies immersed in the atmosphere result from the weight of air pressing from above.</a:t>
            </a:r>
          </a:p>
          <a:p>
            <a:r>
              <a:rPr lang="en-US" dirty="0"/>
              <a:t>At sea level is 101 kilopascals</a:t>
            </a:r>
            <a:br>
              <a:rPr lang="en-US" dirty="0"/>
            </a:br>
            <a:r>
              <a:rPr lang="en-US" dirty="0"/>
              <a:t>(101 kPa).</a:t>
            </a:r>
          </a:p>
          <a:p>
            <a:r>
              <a:rPr lang="en-US" dirty="0"/>
              <a:t>Weight of air pressing down on</a:t>
            </a:r>
          </a:p>
        </p:txBody>
      </p:sp>
      <p:pic>
        <p:nvPicPr>
          <p:cNvPr id="2" name="Picture 1" descr="1 m superscript 2"/>
          <p:cNvPicPr>
            <a:picLocks noChangeAspect="1"/>
          </p:cNvPicPr>
          <p:nvPr/>
        </p:nvPicPr>
        <p:blipFill>
          <a:blip r:embed="rId2"/>
          <a:stretch>
            <a:fillRect/>
          </a:stretch>
        </p:blipFill>
        <p:spPr>
          <a:xfrm>
            <a:off x="805283" y="4748220"/>
            <a:ext cx="800100" cy="409575"/>
          </a:xfrm>
          <a:prstGeom prst="rect">
            <a:avLst/>
          </a:prstGeom>
        </p:spPr>
      </p:pic>
      <p:sp>
        <p:nvSpPr>
          <p:cNvPr id="4" name="Text Placeholder 3"/>
          <p:cNvSpPr>
            <a:spLocks noGrp="1"/>
          </p:cNvSpPr>
          <p:nvPr>
            <p:ph type="body" sz="quarter" idx="10"/>
          </p:nvPr>
        </p:nvSpPr>
        <p:spPr>
          <a:xfrm>
            <a:off x="1534095" y="4693967"/>
            <a:ext cx="4184217" cy="471487"/>
          </a:xfrm>
        </p:spPr>
        <p:txBody>
          <a:bodyPr/>
          <a:lstStyle/>
          <a:p>
            <a:pPr marL="0" indent="0">
              <a:buNone/>
            </a:pPr>
            <a:r>
              <a:rPr lang="en-US" dirty="0"/>
              <a:t>at sea level ~ 100,000 N,</a:t>
            </a:r>
          </a:p>
        </p:txBody>
      </p:sp>
      <p:sp>
        <p:nvSpPr>
          <p:cNvPr id="5" name="Text Placeholder 4"/>
          <p:cNvSpPr>
            <a:spLocks noGrp="1"/>
          </p:cNvSpPr>
          <p:nvPr>
            <p:ph type="body" sz="quarter" idx="11"/>
          </p:nvPr>
        </p:nvSpPr>
        <p:spPr>
          <a:xfrm>
            <a:off x="708422" y="5117668"/>
            <a:ext cx="4365283" cy="992845"/>
          </a:xfrm>
        </p:spPr>
        <p:txBody>
          <a:bodyPr/>
          <a:lstStyle/>
          <a:p>
            <a:pPr marL="0" indent="0">
              <a:buNone/>
            </a:pPr>
            <a:r>
              <a:rPr lang="en-US" dirty="0"/>
              <a:t>so atmospheric pressure is ~ </a:t>
            </a:r>
          </a:p>
        </p:txBody>
      </p:sp>
      <p:pic>
        <p:nvPicPr>
          <p:cNvPr id="3" name="Picture 2" descr="10 superscript N per m squared."/>
          <p:cNvPicPr>
            <a:picLocks noChangeAspect="1"/>
          </p:cNvPicPr>
          <p:nvPr/>
        </p:nvPicPr>
        <p:blipFill>
          <a:blip r:embed="rId3"/>
          <a:stretch>
            <a:fillRect/>
          </a:stretch>
        </p:blipFill>
        <p:spPr>
          <a:xfrm>
            <a:off x="1478675" y="5569962"/>
            <a:ext cx="1504950" cy="428625"/>
          </a:xfrm>
          <a:prstGeom prst="rect">
            <a:avLst/>
          </a:prstGeom>
        </p:spPr>
      </p:pic>
      <p:pic>
        <p:nvPicPr>
          <p:cNvPr id="7" name="Picture 6" descr="Cartoon representation of a man looking at the atmospheric pressure at sea level. The weight of air bearing down on a surface at sea level is represented by four transparent rectangular boxes drawn using dashed lines above the sea-level surface."/>
          <p:cNvPicPr>
            <a:picLocks noChangeAspect="1"/>
          </p:cNvPicPr>
          <p:nvPr/>
        </p:nvPicPr>
        <p:blipFill rotWithShape="1">
          <a:blip r:embed="rId4">
            <a:extLst>
              <a:ext uri="{28A0092B-C50C-407E-A947-70E740481C1C}">
                <a14:useLocalDpi xmlns:a14="http://schemas.microsoft.com/office/drawing/2010/main" val="0"/>
              </a:ext>
            </a:extLst>
          </a:blip>
          <a:srcRect b="2771"/>
          <a:stretch/>
        </p:blipFill>
        <p:spPr>
          <a:xfrm>
            <a:off x="6096161" y="2972239"/>
            <a:ext cx="1942416" cy="36824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1168-9AF8-4D50-A30B-6BB62A1ADC35}"/>
              </a:ext>
            </a:extLst>
          </p:cNvPr>
          <p:cNvSpPr>
            <a:spLocks noGrp="1"/>
          </p:cNvSpPr>
          <p:nvPr>
            <p:ph type="title"/>
          </p:nvPr>
        </p:nvSpPr>
        <p:spPr/>
        <p:txBody>
          <a:bodyPr/>
          <a:lstStyle/>
          <a:p>
            <a:r>
              <a:rPr lang="en-US" dirty="0"/>
              <a:t>What can cause variations in atmosphere?</a:t>
            </a:r>
          </a:p>
        </p:txBody>
      </p:sp>
      <p:sp>
        <p:nvSpPr>
          <p:cNvPr id="3" name="Content Placeholder 2">
            <a:extLst>
              <a:ext uri="{FF2B5EF4-FFF2-40B4-BE49-F238E27FC236}">
                <a16:creationId xmlns:a16="http://schemas.microsoft.com/office/drawing/2014/main" id="{1005252A-8E6F-4F1C-A175-699CCC03AD04}"/>
              </a:ext>
            </a:extLst>
          </p:cNvPr>
          <p:cNvSpPr>
            <a:spLocks noGrp="1"/>
          </p:cNvSpPr>
          <p:nvPr>
            <p:ph idx="1"/>
          </p:nvPr>
        </p:nvSpPr>
        <p:spPr/>
        <p:txBody>
          <a:bodyPr/>
          <a:lstStyle/>
          <a:p>
            <a:r>
              <a:rPr lang="en-US" dirty="0"/>
              <a:t>1- change in altitude</a:t>
            </a:r>
          </a:p>
          <a:p>
            <a:r>
              <a:rPr lang="en-US" dirty="0"/>
              <a:t>2- air currents</a:t>
            </a:r>
          </a:p>
          <a:p>
            <a:r>
              <a:rPr lang="en-US" dirty="0"/>
              <a:t>3- weather (storms, etc.)</a:t>
            </a:r>
          </a:p>
        </p:txBody>
      </p:sp>
      <p:sp>
        <p:nvSpPr>
          <p:cNvPr id="4" name="Text Placeholder 3">
            <a:extLst>
              <a:ext uri="{FF2B5EF4-FFF2-40B4-BE49-F238E27FC236}">
                <a16:creationId xmlns:a16="http://schemas.microsoft.com/office/drawing/2014/main" id="{D16F895A-D2B6-415E-8679-21D0A5ECB74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1B52D24-5830-4C07-BF53-BA0CBD11669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93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Atmospheric Pressure, Continued-1</a:t>
            </a:r>
          </a:p>
        </p:txBody>
      </p:sp>
      <p:sp>
        <p:nvSpPr>
          <p:cNvPr id="7171" name="Rectangle 3"/>
          <p:cNvSpPr>
            <a:spLocks noGrp="1" noChangeArrowheads="1"/>
          </p:cNvSpPr>
          <p:nvPr>
            <p:ph idx="1"/>
          </p:nvPr>
        </p:nvSpPr>
        <p:spPr>
          <a:xfrm>
            <a:off x="365125" y="1957254"/>
            <a:ext cx="8229600" cy="1644431"/>
          </a:xfrm>
        </p:spPr>
        <p:txBody>
          <a:bodyPr/>
          <a:lstStyle/>
          <a:p>
            <a:r>
              <a:rPr lang="en-US" sz="2000" dirty="0"/>
              <a:t>Pressure at the bottom of a column of air reaching to the top of the atmosphere is the same as the pressure at the bottom of a column of water 10.3 m high. </a:t>
            </a:r>
          </a:p>
          <a:p>
            <a:r>
              <a:rPr lang="en-US" sz="2000" dirty="0"/>
              <a:t>Consequence: The highest the atmosphere can push water up into a vacuum pump is 10.3 m.</a:t>
            </a:r>
          </a:p>
        </p:txBody>
      </p:sp>
      <p:pic>
        <p:nvPicPr>
          <p:cNvPr id="12" name="Picture 11" descr="Photograph of a woman and a man standing beside her. The woman pushes water from below up into a pipe that is partially evacuated of air by the pumping action and the man collects water from the pi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170" y="3601685"/>
            <a:ext cx="2897660" cy="2217910"/>
          </a:xfrm>
          <a:prstGeom prst="rect">
            <a:avLst/>
          </a:prstGeom>
        </p:spPr>
      </p:pic>
      <p:sp>
        <p:nvSpPr>
          <p:cNvPr id="2" name="Text Placeholder 1"/>
          <p:cNvSpPr>
            <a:spLocks noGrp="1"/>
          </p:cNvSpPr>
          <p:nvPr>
            <p:ph type="body" sz="quarter" idx="10"/>
          </p:nvPr>
        </p:nvSpPr>
        <p:spPr>
          <a:xfrm>
            <a:off x="374979" y="5805740"/>
            <a:ext cx="8154472" cy="844550"/>
          </a:xfrm>
        </p:spPr>
        <p:txBody>
          <a:bodyPr/>
          <a:lstStyle/>
          <a:p>
            <a:r>
              <a:rPr lang="en-US" sz="2000" dirty="0"/>
              <a:t>Mechanical pumps that don</a:t>
            </a:r>
            <a:r>
              <a:rPr lang="fr-FR" altLang="ja-JP" sz="2000" dirty="0"/>
              <a:t>'</a:t>
            </a:r>
            <a:r>
              <a:rPr lang="en-US" sz="2000" dirty="0"/>
              <a:t>t depend on atmospheric pressure don</a:t>
            </a:r>
            <a:r>
              <a:rPr lang="fr-FR" altLang="ja-JP" sz="2000" dirty="0"/>
              <a:t>'</a:t>
            </a:r>
            <a:r>
              <a:rPr lang="en-US" sz="2000" dirty="0"/>
              <a:t>t have the 10.3-m limit.</a:t>
            </a:r>
          </a:p>
        </p:txBody>
      </p:sp>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2072</TotalTime>
  <Words>2429</Words>
  <Application>Microsoft Office PowerPoint</Application>
  <PresentationFormat>On-screen Show (4:3)</PresentationFormat>
  <Paragraphs>268</Paragraphs>
  <Slides>48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HA5Lect_template</vt:lpstr>
      <vt:lpstr>Chapter 14: Gases</vt:lpstr>
      <vt:lpstr>This lecture will help you understand:</vt:lpstr>
      <vt:lpstr>The Atmosphere</vt:lpstr>
      <vt:lpstr>PowerPoint Presentation</vt:lpstr>
      <vt:lpstr>The Atmosphere</vt:lpstr>
      <vt:lpstr>Atmospheric Pressure</vt:lpstr>
      <vt:lpstr>Atmospheric Pressure, Continued</vt:lpstr>
      <vt:lpstr>What can cause variations in atmosphere?</vt:lpstr>
      <vt:lpstr>Atmospheric Pressure, Continued-1</vt:lpstr>
      <vt:lpstr>Atmospheric Pressure CHECK YOUR NEIGHBOR </vt:lpstr>
      <vt:lpstr>Atmospheric Pressure CHECK YOUR ANSWER </vt:lpstr>
      <vt:lpstr>The Barometer</vt:lpstr>
      <vt:lpstr>The Barometer, Continued</vt:lpstr>
      <vt:lpstr>Barometer CHECK YOUR NEIGHBOR </vt:lpstr>
      <vt:lpstr>Barometer CHECK YOUR ANSWER </vt:lpstr>
      <vt:lpstr>The Barometer, Continued-1</vt:lpstr>
      <vt:lpstr>Boyle’s Law</vt:lpstr>
      <vt:lpstr>Boyle's Law</vt:lpstr>
      <vt:lpstr>PowerPoint Presentation</vt:lpstr>
      <vt:lpstr>Boyle's Law, Continued</vt:lpstr>
      <vt:lpstr>Boyle's Law CHECK YOUR NEIGHBOR </vt:lpstr>
      <vt:lpstr>Boyle's Law CHECK YOUR ANSWER </vt:lpstr>
      <vt:lpstr>Buoyancy in Air</vt:lpstr>
      <vt:lpstr>Buoyancy in Air, Continued</vt:lpstr>
      <vt:lpstr>Buoyancy in Air, Continued-1</vt:lpstr>
      <vt:lpstr>Buoyancy in Air, Continued-2</vt:lpstr>
      <vt:lpstr>Buoyancy in Air CHECK YOUR NEIGHBOR </vt:lpstr>
      <vt:lpstr>Buoyancy in Air CHECK YOUR ANSWER </vt:lpstr>
      <vt:lpstr>Buoyancy in Air CHECK YOUR NEIGHBOR, Continued</vt:lpstr>
      <vt:lpstr>Buoyancy in Air CHECK YOUR ANSWER, Continued </vt:lpstr>
      <vt:lpstr>PowerPoint Presentation</vt:lpstr>
      <vt:lpstr>Bernoulli's Principle</vt:lpstr>
      <vt:lpstr>Bernoulli's Principle, Continued</vt:lpstr>
      <vt:lpstr>PowerPoint Presentation</vt:lpstr>
      <vt:lpstr>Bernoulli's Principle, Continued-1</vt:lpstr>
      <vt:lpstr>Bernoulli's Principle CHECK YOUR NEIGHBOR </vt:lpstr>
      <vt:lpstr>Bernoulli's Principle CHECK YOUR ANSWER </vt:lpstr>
      <vt:lpstr>Bernoulli's Principle, Continued-2</vt:lpstr>
      <vt:lpstr>Bernoulli's Principle, Continued-3</vt:lpstr>
      <vt:lpstr>Bernoulli's Principle, Continued-4</vt:lpstr>
      <vt:lpstr>Bernoulli's Principle CHECK YOUR NEIGHBOR, Continued</vt:lpstr>
      <vt:lpstr>Bernoulli's Principle CHECK YOUR ANSWER, Continued</vt:lpstr>
      <vt:lpstr>Plasma</vt:lpstr>
      <vt:lpstr>Plasma, Continued</vt:lpstr>
      <vt:lpstr>Plasma, Continued-1</vt:lpstr>
      <vt:lpstr>Plasma, Continued-2</vt:lpstr>
      <vt:lpstr>Plasma, Continued-3</vt:lpstr>
      <vt:lpstr>Ch 14 Homework</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Gases</dc:title>
  <dc:creator>R U</dc:creator>
  <cp:lastModifiedBy>Angela Farmer</cp:lastModifiedBy>
  <cp:revision>173</cp:revision>
  <cp:lastPrinted>2018-01-22T13:22:43Z</cp:lastPrinted>
  <dcterms:created xsi:type="dcterms:W3CDTF">2007-09-26T05:29:17Z</dcterms:created>
  <dcterms:modified xsi:type="dcterms:W3CDTF">2020-01-22T15:04:08Z</dcterms:modified>
</cp:coreProperties>
</file>