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08" r:id="rId3"/>
    <p:sldId id="327" r:id="rId4"/>
    <p:sldId id="364" r:id="rId5"/>
    <p:sldId id="365" r:id="rId6"/>
    <p:sldId id="366" r:id="rId7"/>
    <p:sldId id="367" r:id="rId8"/>
    <p:sldId id="368" r:id="rId9"/>
    <p:sldId id="369" r:id="rId10"/>
    <p:sldId id="333" r:id="rId11"/>
    <p:sldId id="370" r:id="rId12"/>
    <p:sldId id="371" r:id="rId13"/>
    <p:sldId id="372" r:id="rId14"/>
    <p:sldId id="373" r:id="rId15"/>
    <p:sldId id="309" r:id="rId16"/>
    <p:sldId id="259" r:id="rId17"/>
    <p:sldId id="267" r:id="rId18"/>
    <p:sldId id="260" r:id="rId19"/>
    <p:sldId id="266" r:id="rId20"/>
    <p:sldId id="261" r:id="rId21"/>
    <p:sldId id="262" r:id="rId22"/>
    <p:sldId id="263" r:id="rId23"/>
    <p:sldId id="310" r:id="rId24"/>
    <p:sldId id="291" r:id="rId25"/>
    <p:sldId id="289" r:id="rId26"/>
    <p:sldId id="359" r:id="rId27"/>
    <p:sldId id="319" r:id="rId28"/>
    <p:sldId id="361" r:id="rId29"/>
    <p:sldId id="320" r:id="rId30"/>
    <p:sldId id="323" r:id="rId31"/>
    <p:sldId id="325" r:id="rId32"/>
    <p:sldId id="311" r:id="rId33"/>
    <p:sldId id="328" r:id="rId34"/>
    <p:sldId id="312" r:id="rId35"/>
    <p:sldId id="264" r:id="rId36"/>
    <p:sldId id="265" r:id="rId37"/>
    <p:sldId id="288" r:id="rId38"/>
    <p:sldId id="314" r:id="rId39"/>
    <p:sldId id="269" r:id="rId40"/>
    <p:sldId id="272" r:id="rId41"/>
    <p:sldId id="271" r:id="rId42"/>
    <p:sldId id="273" r:id="rId43"/>
    <p:sldId id="274" r:id="rId44"/>
    <p:sldId id="275" r:id="rId45"/>
    <p:sldId id="276" r:id="rId46"/>
    <p:sldId id="277" r:id="rId47"/>
    <p:sldId id="278" r:id="rId48"/>
    <p:sldId id="315" r:id="rId49"/>
    <p:sldId id="316" r:id="rId50"/>
    <p:sldId id="317" r:id="rId51"/>
    <p:sldId id="285" r:id="rId52"/>
    <p:sldId id="318" r:id="rId53"/>
    <p:sldId id="324" r:id="rId54"/>
    <p:sldId id="326" r:id="rId55"/>
    <p:sldId id="329" r:id="rId56"/>
    <p:sldId id="330" r:id="rId57"/>
    <p:sldId id="340" r:id="rId58"/>
    <p:sldId id="341" r:id="rId59"/>
    <p:sldId id="344" r:id="rId60"/>
    <p:sldId id="345" r:id="rId61"/>
    <p:sldId id="342" r:id="rId62"/>
    <p:sldId id="343" r:id="rId63"/>
    <p:sldId id="346" r:id="rId64"/>
    <p:sldId id="347" r:id="rId65"/>
    <p:sldId id="348" r:id="rId66"/>
    <p:sldId id="349" r:id="rId67"/>
    <p:sldId id="350" r:id="rId68"/>
    <p:sldId id="351" r:id="rId69"/>
    <p:sldId id="352" r:id="rId70"/>
    <p:sldId id="360" r:id="rId71"/>
    <p:sldId id="353" r:id="rId72"/>
    <p:sldId id="355" r:id="rId73"/>
    <p:sldId id="363" r:id="rId74"/>
    <p:sldId id="362" r:id="rId75"/>
    <p:sldId id="332" r:id="rId76"/>
    <p:sldId id="331" r:id="rId77"/>
    <p:sldId id="374" r:id="rId78"/>
    <p:sldId id="375" r:id="rId79"/>
    <p:sldId id="376" r:id="rId80"/>
    <p:sldId id="377" r:id="rId81"/>
    <p:sldId id="335" r:id="rId82"/>
    <p:sldId id="336" r:id="rId83"/>
    <p:sldId id="337" r:id="rId84"/>
    <p:sldId id="338" r:id="rId85"/>
    <p:sldId id="339" r:id="rId86"/>
    <p:sldId id="356" r:id="rId87"/>
    <p:sldId id="357" r:id="rId88"/>
    <p:sldId id="358"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71" d="100"/>
          <a:sy n="71" d="100"/>
        </p:scale>
        <p:origin x="-1332"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 name="Rectangle 4"/>
          <p:cNvSpPr>
            <a:spLocks noGrp="1" noChangeArrowheads="1"/>
          </p:cNvSpPr>
          <p:nvPr>
            <p:ph type="dt" sz="quarter" idx="2"/>
          </p:nvPr>
        </p:nvSpPr>
        <p:spPr/>
        <p:txBody>
          <a:bodyPr/>
          <a:lstStyle>
            <a:lvl1pPr>
              <a:defRPr/>
            </a:lvl1pPr>
          </a:lstStyle>
          <a:p>
            <a:endParaRPr lang="en-US" dirty="0"/>
          </a:p>
        </p:txBody>
      </p:sp>
      <p:sp>
        <p:nvSpPr>
          <p:cNvPr id="7173" name="Rectangle 5"/>
          <p:cNvSpPr>
            <a:spLocks noGrp="1" noChangeArrowheads="1"/>
          </p:cNvSpPr>
          <p:nvPr>
            <p:ph type="ftr" sz="quarter" idx="3"/>
          </p:nvPr>
        </p:nvSpPr>
        <p:spPr/>
        <p:txBody>
          <a:bodyPr/>
          <a:lstStyle>
            <a:lvl1pPr>
              <a:defRPr/>
            </a:lvl1pPr>
          </a:lstStyle>
          <a:p>
            <a:endParaRPr lang="en-US" dirty="0"/>
          </a:p>
        </p:txBody>
      </p:sp>
      <p:sp>
        <p:nvSpPr>
          <p:cNvPr id="7174" name="Rectangle 6"/>
          <p:cNvSpPr>
            <a:spLocks noGrp="1" noChangeArrowheads="1"/>
          </p:cNvSpPr>
          <p:nvPr>
            <p:ph type="sldNum" sz="quarter" idx="4"/>
          </p:nvPr>
        </p:nvSpPr>
        <p:spPr/>
        <p:txBody>
          <a:bodyPr/>
          <a:lstStyle>
            <a:lvl1pPr>
              <a:defRPr/>
            </a:lvl1pPr>
          </a:lstStyle>
          <a:p>
            <a:fld id="{64AE6C8D-8D82-4860-99CD-07771A417AE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B52738A-9500-4833-A683-DD499EDD4D6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2E14C3-9E6F-4FA0-89D9-FD110BC01A89}"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1625" y="1676400"/>
            <a:ext cx="8540750" cy="4422775"/>
          </a:xfrm>
        </p:spPr>
        <p:txBody>
          <a:bodyPr/>
          <a:lstStyle/>
          <a:p>
            <a:endParaRPr lang="en-US" dirty="0"/>
          </a:p>
        </p:txBody>
      </p:sp>
      <p:sp>
        <p:nvSpPr>
          <p:cNvPr id="4" name="Date Placeholder 3"/>
          <p:cNvSpPr>
            <a:spLocks noGrp="1"/>
          </p:cNvSpPr>
          <p:nvPr>
            <p:ph type="dt" sz="half" idx="10"/>
          </p:nvPr>
        </p:nvSpPr>
        <p:spPr>
          <a:xfrm>
            <a:off x="304800" y="6245225"/>
            <a:ext cx="22860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fld id="{2C3DADD5-7A15-4140-94E0-3C9776522AA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9EFB4B-7625-4DAB-94CF-7BB1FB0489D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6C523F1-E43A-43BC-9566-9C0F9CA36B8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3011D0-12E6-4E61-B38D-2B11B2A3A63D}"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B83C55D-EC74-4246-9AC9-B5A70305F70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AA2CC2F-9AC1-4B4D-B04C-4E1D43F0765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1F7872A-99F7-48CE-9736-2592A32285A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5DF4CDA-B81F-40C5-B932-4857C68A2D7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057007D-63CE-4C87-8635-A094DFD4815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dirty="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dirty="0"/>
          </a:p>
        </p:txBody>
      </p:sp>
      <p:sp>
        <p:nvSpPr>
          <p:cNvPr id="6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D1C9B68-8EBF-408F-AACA-854E5345D305}"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r>
              <a:rPr lang="en-US" sz="6600" dirty="0"/>
              <a:t>Gases</a:t>
            </a:r>
          </a:p>
        </p:txBody>
      </p:sp>
      <p:sp>
        <p:nvSpPr>
          <p:cNvPr id="2051" name="Rectangle 3"/>
          <p:cNvSpPr>
            <a:spLocks noGrp="1" noRot="1" noChangeArrowheads="1"/>
          </p:cNvSpPr>
          <p:nvPr>
            <p:ph type="subTitle" idx="1"/>
          </p:nvPr>
        </p:nvSpPr>
        <p:spPr/>
        <p:txBody>
          <a:bodyPr/>
          <a:lstStyle/>
          <a:p>
            <a:r>
              <a:rPr lang="en-US" dirty="0"/>
              <a:t>Chapter </a:t>
            </a:r>
            <a:r>
              <a:rPr lang="en-US" dirty="0" smtClean="0"/>
              <a:t>11</a:t>
            </a:r>
            <a:endParaRPr lang="en-US" dirty="0"/>
          </a:p>
          <a:p>
            <a:r>
              <a:rPr lang="en-US" dirty="0"/>
              <a:t>Chemistry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n-US" dirty="0"/>
              <a:t>Kinetic Molecular Theory</a:t>
            </a:r>
          </a:p>
        </p:txBody>
      </p:sp>
      <p:sp>
        <p:nvSpPr>
          <p:cNvPr id="56323" name="Rectangle 3"/>
          <p:cNvSpPr>
            <a:spLocks noGrp="1" noRot="1" noChangeArrowheads="1"/>
          </p:cNvSpPr>
          <p:nvPr>
            <p:ph type="body" idx="1"/>
          </p:nvPr>
        </p:nvSpPr>
        <p:spPr/>
        <p:txBody>
          <a:bodyPr/>
          <a:lstStyle/>
          <a:p>
            <a:pPr>
              <a:lnSpc>
                <a:spcPct val="90000"/>
              </a:lnSpc>
            </a:pPr>
            <a:r>
              <a:rPr lang="en-US" dirty="0" smtClean="0"/>
              <a:t>1-gas </a:t>
            </a:r>
            <a:r>
              <a:rPr lang="en-US" dirty="0"/>
              <a:t>consists of tiny particles</a:t>
            </a:r>
          </a:p>
          <a:p>
            <a:pPr>
              <a:lnSpc>
                <a:spcPct val="90000"/>
              </a:lnSpc>
            </a:pPr>
            <a:r>
              <a:rPr lang="en-US" dirty="0"/>
              <a:t>2-there size is so small and the distance between them so great their volume is zero</a:t>
            </a:r>
          </a:p>
          <a:p>
            <a:pPr>
              <a:lnSpc>
                <a:spcPct val="90000"/>
              </a:lnSpc>
            </a:pPr>
            <a:r>
              <a:rPr lang="en-US" dirty="0"/>
              <a:t>3-random constant motion causes pressure</a:t>
            </a:r>
          </a:p>
          <a:p>
            <a:pPr>
              <a:lnSpc>
                <a:spcPct val="90000"/>
              </a:lnSpc>
            </a:pPr>
            <a:r>
              <a:rPr lang="en-US" dirty="0"/>
              <a:t>4-particles do not attract or repel</a:t>
            </a:r>
          </a:p>
          <a:p>
            <a:pPr>
              <a:lnSpc>
                <a:spcPct val="90000"/>
              </a:lnSpc>
            </a:pPr>
            <a:r>
              <a:rPr lang="en-US" dirty="0"/>
              <a:t>5-average KE is directly proportional to Temp (K)</a:t>
            </a:r>
          </a:p>
        </p:txBody>
      </p:sp>
    </p:spTree>
    <p:extLst>
      <p:ext uri="{BB962C8B-B14F-4D97-AF65-F5344CB8AC3E}">
        <p14:creationId xmlns:p14="http://schemas.microsoft.com/office/powerpoint/2010/main" val="32945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dirty="0" smtClean="0"/>
              <a:t>Physical Properties </a:t>
            </a:r>
            <a:r>
              <a:rPr lang="en-US" dirty="0"/>
              <a:t>of </a:t>
            </a:r>
            <a:r>
              <a:rPr lang="en-US" dirty="0" smtClean="0"/>
              <a:t>Gases- explained by KMT</a:t>
            </a:r>
            <a:endParaRPr lang="en-US" dirty="0"/>
          </a:p>
        </p:txBody>
      </p:sp>
      <p:sp>
        <p:nvSpPr>
          <p:cNvPr id="4099" name="Rectangle 3"/>
          <p:cNvSpPr>
            <a:spLocks noGrp="1" noRot="1" noChangeArrowheads="1"/>
          </p:cNvSpPr>
          <p:nvPr>
            <p:ph type="body" idx="1"/>
          </p:nvPr>
        </p:nvSpPr>
        <p:spPr/>
        <p:txBody>
          <a:bodyPr/>
          <a:lstStyle/>
          <a:p>
            <a:r>
              <a:rPr lang="en-US" b="1" dirty="0" smtClean="0"/>
              <a:t>Expansion</a:t>
            </a:r>
            <a:r>
              <a:rPr lang="en-US" dirty="0" smtClean="0"/>
              <a:t>- completely fill container</a:t>
            </a:r>
          </a:p>
          <a:p>
            <a:pPr lvl="1"/>
            <a:r>
              <a:rPr lang="en-US" dirty="0" smtClean="0"/>
              <a:t>No </a:t>
            </a:r>
            <a:r>
              <a:rPr lang="en-US" dirty="0"/>
              <a:t>definite shape</a:t>
            </a:r>
          </a:p>
          <a:p>
            <a:pPr lvl="1"/>
            <a:r>
              <a:rPr lang="en-US" dirty="0"/>
              <a:t>No definite </a:t>
            </a:r>
            <a:r>
              <a:rPr lang="en-US" dirty="0" smtClean="0"/>
              <a:t>volume</a:t>
            </a:r>
          </a:p>
          <a:p>
            <a:endParaRPr lang="en-US" dirty="0" smtClean="0"/>
          </a:p>
          <a:p>
            <a:r>
              <a:rPr lang="en-US" b="1" dirty="0" smtClean="0"/>
              <a:t>Fluidity- flows</a:t>
            </a:r>
          </a:p>
          <a:p>
            <a:pPr lvl="1"/>
            <a:r>
              <a:rPr lang="en-US" dirty="0" smtClean="0"/>
              <a:t>Due to attractive forces between gas molecules are insignificant</a:t>
            </a:r>
          </a:p>
          <a:p>
            <a:pPr lvl="1"/>
            <a:r>
              <a:rPr lang="en-US" dirty="0" smtClean="0"/>
              <a:t>Slide pass each other</a:t>
            </a:r>
            <a:endParaRPr lang="en-US" dirty="0"/>
          </a:p>
          <a:p>
            <a:pPr>
              <a:buNone/>
            </a:pPr>
            <a:endParaRPr lang="en-US" dirty="0"/>
          </a:p>
        </p:txBody>
      </p:sp>
    </p:spTree>
    <p:extLst>
      <p:ext uri="{BB962C8B-B14F-4D97-AF65-F5344CB8AC3E}">
        <p14:creationId xmlns:p14="http://schemas.microsoft.com/office/powerpoint/2010/main" val="3811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 calcmode="lin" valueType="num">
                                      <p:cBhvr additive="base">
                                        <p:cTn id="7"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anim calcmode="lin" valueType="num">
                                      <p:cBhvr additive="base">
                                        <p:cTn id="1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 calcmode="lin" valueType="num">
                                      <p:cBhvr additive="base">
                                        <p:cTn id="19"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Compressible</a:t>
            </a:r>
          </a:p>
          <a:p>
            <a:pPr lvl="1"/>
            <a:r>
              <a:rPr lang="en-US" dirty="0" smtClean="0"/>
              <a:t>Volume greatly decreased</a:t>
            </a:r>
          </a:p>
          <a:p>
            <a:r>
              <a:rPr lang="en-US" b="1" dirty="0" smtClean="0"/>
              <a:t>Low density</a:t>
            </a:r>
          </a:p>
          <a:p>
            <a:pPr lvl="1"/>
            <a:r>
              <a:rPr lang="en-US" b="1" dirty="0" smtClean="0"/>
              <a:t>1/1000 the density of the same substance in the liquid or solid state</a:t>
            </a:r>
          </a:p>
          <a:p>
            <a:r>
              <a:rPr lang="en-US" b="1" dirty="0" smtClean="0"/>
              <a:t>Gases exert pressure</a:t>
            </a:r>
          </a:p>
          <a:p>
            <a:endParaRPr lang="en-US" dirty="0"/>
          </a:p>
        </p:txBody>
      </p:sp>
    </p:spTree>
    <p:extLst>
      <p:ext uri="{BB962C8B-B14F-4D97-AF65-F5344CB8AC3E}">
        <p14:creationId xmlns:p14="http://schemas.microsoft.com/office/powerpoint/2010/main" val="30436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gas</a:t>
            </a:r>
            <a:endParaRPr lang="en-US" dirty="0"/>
          </a:p>
        </p:txBody>
      </p:sp>
      <p:sp>
        <p:nvSpPr>
          <p:cNvPr id="3" name="Content Placeholder 2"/>
          <p:cNvSpPr>
            <a:spLocks noGrp="1"/>
          </p:cNvSpPr>
          <p:nvPr>
            <p:ph idx="1"/>
          </p:nvPr>
        </p:nvSpPr>
        <p:spPr/>
        <p:txBody>
          <a:bodyPr/>
          <a:lstStyle/>
          <a:p>
            <a:r>
              <a:rPr lang="en-US" dirty="0" smtClean="0"/>
              <a:t>Gas that does not behave completely according to the assumptions of KMT</a:t>
            </a:r>
          </a:p>
          <a:p>
            <a:r>
              <a:rPr lang="en-US" dirty="0" smtClean="0"/>
              <a:t>Deviates from ideal gas behavior</a:t>
            </a:r>
          </a:p>
          <a:p>
            <a:r>
              <a:rPr lang="en-US" dirty="0" smtClean="0"/>
              <a:t>The more polar a gas the more likely acts as real gas</a:t>
            </a:r>
          </a:p>
          <a:p>
            <a:r>
              <a:rPr lang="en-US" dirty="0"/>
              <a:t>Nobel gases, diatomic, non polar most like ideal gas</a:t>
            </a:r>
          </a:p>
          <a:p>
            <a:endParaRPr lang="en-US" dirty="0" smtClean="0"/>
          </a:p>
          <a:p>
            <a:pPr lvl="1">
              <a:buNone/>
            </a:pPr>
            <a:endParaRPr lang="en-US" dirty="0" smtClean="0"/>
          </a:p>
        </p:txBody>
      </p:sp>
    </p:spTree>
    <p:extLst>
      <p:ext uri="{BB962C8B-B14F-4D97-AF65-F5344CB8AC3E}">
        <p14:creationId xmlns:p14="http://schemas.microsoft.com/office/powerpoint/2010/main" val="36182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At very low temp and high  pressures deviation from KMT is considerable</a:t>
            </a:r>
          </a:p>
          <a:p>
            <a:r>
              <a:rPr lang="en-US" b="1" dirty="0" smtClean="0"/>
              <a:t>At high temp and low pressure real gases act most like ideal gases</a:t>
            </a:r>
          </a:p>
          <a:p>
            <a:endParaRPr lang="en-US" dirty="0"/>
          </a:p>
        </p:txBody>
      </p:sp>
    </p:spTree>
    <p:extLst>
      <p:ext uri="{BB962C8B-B14F-4D97-AF65-F5344CB8AC3E}">
        <p14:creationId xmlns:p14="http://schemas.microsoft.com/office/powerpoint/2010/main" val="229622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a:t>
            </a:r>
            <a:endParaRPr lang="en-US" dirty="0"/>
          </a:p>
        </p:txBody>
      </p:sp>
      <p:sp>
        <p:nvSpPr>
          <p:cNvPr id="3" name="Content Placeholder 2"/>
          <p:cNvSpPr>
            <a:spLocks noGrp="1"/>
          </p:cNvSpPr>
          <p:nvPr>
            <p:ph idx="1"/>
          </p:nvPr>
        </p:nvSpPr>
        <p:spPr/>
        <p:txBody>
          <a:bodyPr/>
          <a:lstStyle/>
          <a:p>
            <a:r>
              <a:rPr lang="en-US" b="1" dirty="0" smtClean="0"/>
              <a:t>Pressure (P)- </a:t>
            </a:r>
            <a:r>
              <a:rPr lang="en-US" dirty="0" smtClean="0"/>
              <a:t>Force per unit area of a surface</a:t>
            </a:r>
          </a:p>
          <a:p>
            <a:r>
              <a:rPr lang="en-US" dirty="0" smtClean="0"/>
              <a:t>P= force (N) </a:t>
            </a:r>
            <a:r>
              <a:rPr lang="en-US" dirty="0"/>
              <a:t>/</a:t>
            </a:r>
            <a:r>
              <a:rPr lang="en-US" dirty="0" smtClean="0"/>
              <a:t>area (m</a:t>
            </a:r>
            <a:r>
              <a:rPr lang="en-US" baseline="30000" dirty="0" smtClean="0"/>
              <a:t>2</a:t>
            </a:r>
            <a:r>
              <a:rPr lang="en-US" dirty="0" smtClean="0">
                <a:effectLst>
                  <a:outerShdw blurRad="38100" dist="38100" dir="2700000" algn="tl">
                    <a:srgbClr val="000000">
                      <a:alpha val="43137"/>
                    </a:srgbClr>
                  </a:outerShdw>
                </a:effectLst>
              </a:rPr>
              <a:t>)= </a:t>
            </a:r>
            <a:r>
              <a:rPr lang="en-US" dirty="0"/>
              <a:t>Pascal (Pa)</a:t>
            </a:r>
          </a:p>
          <a:p>
            <a:pPr marL="342900" lvl="1" indent="-342900">
              <a:buClr>
                <a:schemeClr val="hlink"/>
              </a:buClr>
              <a:buFont typeface="Wingdings" pitchFamily="2" charset="2"/>
              <a:buChar char="§"/>
            </a:pPr>
            <a:endParaRPr lang="en-US" baseline="30000" dirty="0"/>
          </a:p>
          <a:p>
            <a:r>
              <a:rPr lang="en-US" dirty="0" smtClean="0"/>
              <a:t> </a:t>
            </a:r>
          </a:p>
          <a:p>
            <a:pPr lvl="1"/>
            <a:r>
              <a:rPr lang="en-US" dirty="0" smtClean="0"/>
              <a:t>Area Average atmospheric pressure= 760 mm Hg, 0º C at sea level</a:t>
            </a:r>
            <a:endParaRPr lang="en-U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b="1" dirty="0"/>
              <a:t>Barometer</a:t>
            </a:r>
          </a:p>
        </p:txBody>
      </p:sp>
      <p:sp>
        <p:nvSpPr>
          <p:cNvPr id="8195" name="Rectangle 3"/>
          <p:cNvSpPr>
            <a:spLocks noGrp="1" noRot="1" noChangeArrowheads="1"/>
          </p:cNvSpPr>
          <p:nvPr>
            <p:ph type="body" idx="1"/>
          </p:nvPr>
        </p:nvSpPr>
        <p:spPr/>
        <p:txBody>
          <a:bodyPr/>
          <a:lstStyle/>
          <a:p>
            <a:pPr>
              <a:lnSpc>
                <a:spcPct val="90000"/>
              </a:lnSpc>
            </a:pPr>
            <a:r>
              <a:rPr lang="en-US" sz="2800" dirty="0"/>
              <a:t>Measures atmospheric pressure</a:t>
            </a:r>
          </a:p>
          <a:p>
            <a:pPr>
              <a:lnSpc>
                <a:spcPct val="90000"/>
              </a:lnSpc>
            </a:pPr>
            <a:r>
              <a:rPr lang="en-US" sz="2800" dirty="0"/>
              <a:t>Invented in 1643,  Evangelista Torricelli (Italian)</a:t>
            </a:r>
          </a:p>
          <a:p>
            <a:pPr>
              <a:lnSpc>
                <a:spcPct val="90000"/>
              </a:lnSpc>
            </a:pPr>
            <a:r>
              <a:rPr lang="en-US" sz="2800" dirty="0"/>
              <a:t>Student of Galileo</a:t>
            </a:r>
          </a:p>
          <a:p>
            <a:pPr>
              <a:lnSpc>
                <a:spcPct val="90000"/>
              </a:lnSpc>
            </a:pPr>
            <a:r>
              <a:rPr lang="en-US" sz="2800" dirty="0"/>
              <a:t>Made by filling glass tube with mercury and inverting in  a dish of mercury (p </a:t>
            </a:r>
            <a:r>
              <a:rPr lang="en-US" sz="2800" dirty="0" smtClean="0"/>
              <a:t>351)</a:t>
            </a:r>
            <a:endParaRPr lang="en-US" sz="2800" dirty="0"/>
          </a:p>
          <a:p>
            <a:pPr>
              <a:lnSpc>
                <a:spcPct val="90000"/>
              </a:lnSpc>
            </a:pPr>
            <a:r>
              <a:rPr lang="en-US" sz="2800" dirty="0"/>
              <a:t>Weight of atmosphere change column height</a:t>
            </a:r>
          </a:p>
          <a:p>
            <a:pPr>
              <a:lnSpc>
                <a:spcPct val="90000"/>
              </a:lnSpc>
            </a:pPr>
            <a:r>
              <a:rPr lang="en-US" sz="2800" dirty="0"/>
              <a:t>Column of air has mass</a:t>
            </a:r>
          </a:p>
          <a:p>
            <a:pPr>
              <a:lnSpc>
                <a:spcPct val="90000"/>
              </a:lnSpc>
            </a:pPr>
            <a:r>
              <a:rPr lang="en-US" sz="2800" dirty="0"/>
              <a:t>Pressure changes with altitude</a:t>
            </a:r>
          </a:p>
          <a:p>
            <a:pPr>
              <a:lnSpc>
                <a:spcPct val="90000"/>
              </a:lnSpc>
            </a:pPr>
            <a:r>
              <a:rPr lang="en-US" sz="2800" dirty="0"/>
              <a:t>Aneroid barometer is similar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5">
                                            <p:txEl>
                                              <p:pRg st="7" end="7"/>
                                            </p:txEl>
                                          </p:spTgt>
                                        </p:tgtEl>
                                        <p:attrNameLst>
                                          <p:attrName>style.visibility</p:attrName>
                                        </p:attrNameLst>
                                      </p:cBhvr>
                                      <p:to>
                                        <p:strVal val="visible"/>
                                      </p:to>
                                    </p:set>
                                    <p:anim calcmode="lin" valueType="num">
                                      <p:cBhvr additive="base">
                                        <p:cTn id="43"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Rot="1" noChangeArrowheads="1"/>
          </p:cNvSpPr>
          <p:nvPr>
            <p:ph type="title"/>
          </p:nvPr>
        </p:nvSpPr>
        <p:spPr/>
        <p:txBody>
          <a:bodyPr/>
          <a:lstStyle/>
          <a:p>
            <a:r>
              <a:rPr lang="en-US" dirty="0"/>
              <a:t>Barometer</a:t>
            </a:r>
          </a:p>
        </p:txBody>
      </p:sp>
      <p:pic>
        <p:nvPicPr>
          <p:cNvPr id="16391" name="Picture 7" descr="barometers"/>
          <p:cNvPicPr>
            <a:picLocks noGrp="1" noChangeAspect="1" noChangeArrowheads="1"/>
          </p:cNvPicPr>
          <p:nvPr>
            <p:ph sz="half" idx="2"/>
          </p:nvPr>
        </p:nvPicPr>
        <p:blipFill>
          <a:blip r:embed="rId2" cstate="print"/>
          <a:srcRect/>
          <a:stretch>
            <a:fillRect/>
          </a:stretch>
        </p:blipFill>
        <p:spPr>
          <a:xfrm>
            <a:off x="1676400" y="1676400"/>
            <a:ext cx="5489575" cy="475615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b="1" dirty="0"/>
              <a:t>Manometer</a:t>
            </a:r>
          </a:p>
        </p:txBody>
      </p:sp>
      <p:sp>
        <p:nvSpPr>
          <p:cNvPr id="9219" name="Rectangle 3"/>
          <p:cNvSpPr>
            <a:spLocks noGrp="1" noRot="1" noChangeArrowheads="1"/>
          </p:cNvSpPr>
          <p:nvPr>
            <p:ph type="body" idx="1"/>
          </p:nvPr>
        </p:nvSpPr>
        <p:spPr/>
        <p:txBody>
          <a:bodyPr/>
          <a:lstStyle/>
          <a:p>
            <a:r>
              <a:rPr lang="en-US" dirty="0"/>
              <a:t>-Measures pressure of gas in </a:t>
            </a:r>
            <a:r>
              <a:rPr lang="en-US" dirty="0" smtClean="0"/>
              <a:t>container</a:t>
            </a:r>
          </a:p>
          <a:p>
            <a:r>
              <a:rPr lang="en-US" dirty="0" smtClean="0"/>
              <a:t>p. 351</a:t>
            </a:r>
            <a:endParaRPr lang="en-US" dirty="0"/>
          </a:p>
          <a:p>
            <a:endParaRPr lang="en-US" b="1"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Rot="1" noChangeArrowheads="1"/>
          </p:cNvSpPr>
          <p:nvPr>
            <p:ph type="title"/>
          </p:nvPr>
        </p:nvSpPr>
        <p:spPr/>
        <p:txBody>
          <a:bodyPr/>
          <a:lstStyle/>
          <a:p>
            <a:r>
              <a:rPr lang="en-US" dirty="0"/>
              <a:t>Manometer</a:t>
            </a:r>
          </a:p>
        </p:txBody>
      </p:sp>
      <p:pic>
        <p:nvPicPr>
          <p:cNvPr id="15366" name="Picture 6" descr="manometer"/>
          <p:cNvPicPr>
            <a:picLocks noGrp="1" noChangeAspect="1" noChangeArrowheads="1"/>
          </p:cNvPicPr>
          <p:nvPr>
            <p:ph idx="1"/>
          </p:nvPr>
        </p:nvPicPr>
        <p:blipFill>
          <a:blip r:embed="rId2" cstate="print"/>
          <a:srcRect/>
          <a:stretch>
            <a:fillRect/>
          </a:stretch>
        </p:blipFill>
        <p:spPr>
          <a:xfrm>
            <a:off x="838200" y="1447800"/>
            <a:ext cx="7469188" cy="490855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b="1" dirty="0" smtClean="0"/>
              <a:t>Gases and Pressure</a:t>
            </a:r>
            <a:endParaRPr lang="en-US" sz="7200" b="1" dirty="0"/>
          </a:p>
        </p:txBody>
      </p:sp>
      <p:sp>
        <p:nvSpPr>
          <p:cNvPr id="5" name="Subtitle 4"/>
          <p:cNvSpPr>
            <a:spLocks noGrp="1"/>
          </p:cNvSpPr>
          <p:nvPr>
            <p:ph type="subTitle" idx="1"/>
          </p:nvPr>
        </p:nvSpPr>
        <p:spPr/>
        <p:txBody>
          <a:bodyPr/>
          <a:lstStyle/>
          <a:p>
            <a:r>
              <a:rPr lang="en-US" dirty="0" smtClean="0"/>
              <a:t>11-1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dirty="0"/>
              <a:t>Units of Pressure</a:t>
            </a:r>
          </a:p>
        </p:txBody>
      </p:sp>
      <p:sp>
        <p:nvSpPr>
          <p:cNvPr id="10243" name="Rectangle 3"/>
          <p:cNvSpPr>
            <a:spLocks noGrp="1" noRot="1" noChangeArrowheads="1"/>
          </p:cNvSpPr>
          <p:nvPr>
            <p:ph type="body" idx="1"/>
          </p:nvPr>
        </p:nvSpPr>
        <p:spPr>
          <a:xfrm>
            <a:off x="301625" y="1143000"/>
            <a:ext cx="8540750" cy="4956175"/>
          </a:xfrm>
        </p:spPr>
        <p:txBody>
          <a:bodyPr/>
          <a:lstStyle/>
          <a:p>
            <a:r>
              <a:rPr lang="en-US" b="1" dirty="0"/>
              <a:t>mmHg</a:t>
            </a:r>
            <a:r>
              <a:rPr lang="en-US" dirty="0"/>
              <a:t>- millimeter of mercury</a:t>
            </a:r>
            <a:endParaRPr lang="en-US" b="1" dirty="0"/>
          </a:p>
          <a:p>
            <a:r>
              <a:rPr lang="en-US" b="1" dirty="0"/>
              <a:t>Torr</a:t>
            </a:r>
            <a:r>
              <a:rPr lang="en-US" dirty="0"/>
              <a:t>- in honor of Torncelli</a:t>
            </a:r>
          </a:p>
          <a:p>
            <a:pPr lvl="1"/>
            <a:r>
              <a:rPr lang="en-US" dirty="0"/>
              <a:t>these both measure same thing, used interchangeably</a:t>
            </a:r>
            <a:endParaRPr lang="en-US" b="1" dirty="0"/>
          </a:p>
          <a:p>
            <a:r>
              <a:rPr lang="en-US" b="1" dirty="0"/>
              <a:t>Standard atmosphere</a:t>
            </a:r>
            <a:r>
              <a:rPr lang="en-US" dirty="0"/>
              <a:t> (atm)</a:t>
            </a:r>
          </a:p>
          <a:p>
            <a:r>
              <a:rPr lang="en-US" b="1" dirty="0" smtClean="0"/>
              <a:t>Pascal</a:t>
            </a:r>
            <a:r>
              <a:rPr lang="en-US" dirty="0" smtClean="0"/>
              <a:t> </a:t>
            </a:r>
            <a:r>
              <a:rPr lang="en-US" dirty="0"/>
              <a:t>(Pa) </a:t>
            </a:r>
            <a:r>
              <a:rPr lang="en-US" dirty="0" smtClean="0"/>
              <a:t>, SI unit for pressure</a:t>
            </a:r>
          </a:p>
          <a:p>
            <a:pPr lvl="1">
              <a:buNone/>
            </a:pPr>
            <a:r>
              <a:rPr lang="en-US" dirty="0" smtClean="0"/>
              <a:t>– </a:t>
            </a:r>
            <a:r>
              <a:rPr lang="en-US" dirty="0"/>
              <a:t>small, don’t use often</a:t>
            </a:r>
            <a:endParaRPr lang="en-US" b="1" dirty="0"/>
          </a:p>
          <a:p>
            <a:r>
              <a:rPr lang="en-US" b="1" dirty="0"/>
              <a:t>PSI</a:t>
            </a:r>
            <a:r>
              <a:rPr lang="en-US" dirty="0"/>
              <a:t>- used in engineering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dissolve">
                                      <p:cBhvr>
                                        <p:cTn id="7" dur="500"/>
                                        <p:tgtEl>
                                          <p:spTgt spid="102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dissolve">
                                      <p:cBhvr>
                                        <p:cTn id="12" dur="5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dissolve">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dissolve">
                                      <p:cBhvr>
                                        <p:cTn id="22" dur="500"/>
                                        <p:tgtEl>
                                          <p:spTgt spid="102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dissolve">
                                      <p:cBhvr>
                                        <p:cTn id="2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dirty="0"/>
              <a:t>Pressure Conversions</a:t>
            </a:r>
          </a:p>
        </p:txBody>
      </p:sp>
      <p:sp>
        <p:nvSpPr>
          <p:cNvPr id="11267" name="Rectangle 3"/>
          <p:cNvSpPr>
            <a:spLocks noGrp="1" noRot="1" noChangeArrowheads="1"/>
          </p:cNvSpPr>
          <p:nvPr>
            <p:ph type="body" idx="1"/>
          </p:nvPr>
        </p:nvSpPr>
        <p:spPr/>
        <p:txBody>
          <a:bodyPr/>
          <a:lstStyle/>
          <a:p>
            <a:r>
              <a:rPr lang="en-US" dirty="0" smtClean="0"/>
              <a:t>MUST KNOW</a:t>
            </a:r>
          </a:p>
          <a:p>
            <a:r>
              <a:rPr lang="en-US" dirty="0" smtClean="0"/>
              <a:t>1.0 </a:t>
            </a:r>
            <a:r>
              <a:rPr lang="en-US" dirty="0"/>
              <a:t>atm= 760.0 mmHg= 760.0 </a:t>
            </a:r>
            <a:r>
              <a:rPr lang="en-US" dirty="0" smtClean="0"/>
              <a:t>torr</a:t>
            </a:r>
          </a:p>
          <a:p>
            <a:r>
              <a:rPr lang="en-US" dirty="0" smtClean="0"/>
              <a:t>1.0 torr=1mmHg</a:t>
            </a:r>
            <a:endParaRPr lang="en-US" dirty="0"/>
          </a:p>
          <a:p>
            <a:r>
              <a:rPr lang="en-US" dirty="0" smtClean="0"/>
              <a:t>1.0 </a:t>
            </a:r>
            <a:r>
              <a:rPr lang="en-US" dirty="0"/>
              <a:t>atm= 101,325 </a:t>
            </a:r>
            <a:r>
              <a:rPr lang="en-US" dirty="0" smtClean="0"/>
              <a:t>Pa (101.325 kPa)</a:t>
            </a:r>
            <a:endParaRPr lang="en-US" dirty="0"/>
          </a:p>
          <a:p>
            <a:r>
              <a:rPr lang="en-US" dirty="0" smtClean="0"/>
              <a:t>1.0 </a:t>
            </a:r>
            <a:r>
              <a:rPr lang="en-US" dirty="0"/>
              <a:t>atm = 14.69 PSI</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endParaRPr lang="en-US" dirty="0"/>
          </a:p>
        </p:txBody>
      </p:sp>
      <p:sp>
        <p:nvSpPr>
          <p:cNvPr id="12291" name="Rectangle 3"/>
          <p:cNvSpPr>
            <a:spLocks noGrp="1" noRot="1" noChangeArrowheads="1"/>
          </p:cNvSpPr>
          <p:nvPr>
            <p:ph type="body" idx="1"/>
          </p:nvPr>
        </p:nvSpPr>
        <p:spPr/>
        <p:txBody>
          <a:bodyPr/>
          <a:lstStyle/>
          <a:p>
            <a:r>
              <a:rPr lang="en-US" sz="2800" dirty="0" smtClean="0"/>
              <a:t>? </a:t>
            </a:r>
            <a:r>
              <a:rPr lang="en-US" sz="2800" dirty="0"/>
              <a:t>atm = </a:t>
            </a:r>
            <a:r>
              <a:rPr lang="en-US" sz="2800" dirty="0" smtClean="0"/>
              <a:t>820. </a:t>
            </a:r>
            <a:r>
              <a:rPr lang="en-US" sz="2800" dirty="0" err="1" smtClean="0"/>
              <a:t>torr</a:t>
            </a:r>
            <a:r>
              <a:rPr lang="en-US" sz="2800" dirty="0" smtClean="0"/>
              <a:t> x </a:t>
            </a:r>
            <a:r>
              <a:rPr lang="en-US" sz="2800" u="sng" dirty="0" smtClean="0"/>
              <a:t>1.0 </a:t>
            </a:r>
            <a:r>
              <a:rPr lang="en-US" sz="2800" u="sng" dirty="0"/>
              <a:t>atm</a:t>
            </a:r>
            <a:r>
              <a:rPr lang="en-US" sz="2800" dirty="0"/>
              <a:t>     = </a:t>
            </a:r>
            <a:r>
              <a:rPr lang="en-US" sz="2800" dirty="0" smtClean="0"/>
              <a:t>1.08 </a:t>
            </a:r>
            <a:r>
              <a:rPr lang="en-US" sz="2800" dirty="0"/>
              <a:t>atm</a:t>
            </a:r>
          </a:p>
          <a:p>
            <a:pPr>
              <a:buFont typeface="Wingdings" pitchFamily="2" charset="2"/>
              <a:buNone/>
            </a:pPr>
            <a:r>
              <a:rPr lang="en-US" sz="2800" dirty="0"/>
              <a:t>   			       </a:t>
            </a:r>
            <a:r>
              <a:rPr lang="en-US" sz="2800" dirty="0" smtClean="0"/>
              <a:t>       760 </a:t>
            </a:r>
            <a:r>
              <a:rPr lang="en-US" sz="2800" dirty="0" err="1" smtClean="0"/>
              <a:t>torr</a:t>
            </a:r>
            <a:endParaRPr lang="en-US" sz="2800" dirty="0"/>
          </a:p>
          <a:p>
            <a:r>
              <a:rPr lang="en-US" sz="2400" dirty="0"/>
              <a:t>? torr = </a:t>
            </a:r>
            <a:r>
              <a:rPr lang="en-US" sz="2400" dirty="0" smtClean="0"/>
              <a:t>1.25 </a:t>
            </a:r>
            <a:r>
              <a:rPr lang="en-US" sz="2400" dirty="0" err="1" smtClean="0"/>
              <a:t>atm</a:t>
            </a:r>
            <a:r>
              <a:rPr lang="en-US" sz="2400" dirty="0" smtClean="0"/>
              <a:t> x </a:t>
            </a:r>
            <a:r>
              <a:rPr lang="en-US" sz="2400" u="sng" dirty="0"/>
              <a:t>760.0 torr</a:t>
            </a:r>
            <a:r>
              <a:rPr lang="en-US" sz="2400" dirty="0"/>
              <a:t>  = </a:t>
            </a:r>
            <a:r>
              <a:rPr lang="en-US" sz="2400" dirty="0" smtClean="0"/>
              <a:t>950. </a:t>
            </a:r>
            <a:r>
              <a:rPr lang="en-US" sz="2400" dirty="0" err="1" smtClean="0"/>
              <a:t>torr</a:t>
            </a:r>
            <a:r>
              <a:rPr lang="en-US" sz="2400" dirty="0" smtClean="0"/>
              <a:t>                 </a:t>
            </a:r>
            <a:r>
              <a:rPr lang="en-US" sz="2400" dirty="0"/>
              <a:t>			</a:t>
            </a:r>
            <a:r>
              <a:rPr lang="en-US" sz="2400" dirty="0" smtClean="0"/>
              <a:t>                        1.00 </a:t>
            </a:r>
            <a:r>
              <a:rPr lang="en-US" sz="2400" dirty="0"/>
              <a:t>atm</a:t>
            </a:r>
          </a:p>
          <a:p>
            <a:endParaRPr lang="en-US" sz="2400" dirty="0"/>
          </a:p>
          <a:p>
            <a:r>
              <a:rPr lang="en-US" sz="2800" dirty="0"/>
              <a:t>? Pa = 1.9 atm x </a:t>
            </a:r>
            <a:r>
              <a:rPr lang="en-US" sz="2800" u="sng" dirty="0"/>
              <a:t>101,325 Pa</a:t>
            </a:r>
            <a:r>
              <a:rPr lang="en-US" sz="2800" dirty="0"/>
              <a:t> = 1.9 x 10</a:t>
            </a:r>
            <a:r>
              <a:rPr lang="en-US" sz="2800" baseline="30000" dirty="0"/>
              <a:t>5</a:t>
            </a:r>
            <a:r>
              <a:rPr lang="en-US" sz="2800" dirty="0"/>
              <a:t> Pa 					</a:t>
            </a:r>
            <a:r>
              <a:rPr lang="en-US" sz="2800" dirty="0" smtClean="0"/>
              <a:t>1.0atm</a:t>
            </a:r>
          </a:p>
          <a:p>
            <a:r>
              <a:rPr lang="en-US" sz="2800" dirty="0" smtClean="0"/>
              <a:t>? </a:t>
            </a:r>
            <a:r>
              <a:rPr lang="en-US" sz="2800" dirty="0" err="1" smtClean="0"/>
              <a:t>KPa</a:t>
            </a:r>
            <a:r>
              <a:rPr lang="en-US" sz="2800" dirty="0" smtClean="0"/>
              <a:t> = </a:t>
            </a:r>
            <a:r>
              <a:rPr lang="en-US" sz="2800" dirty="0"/>
              <a:t>1.9 x 10</a:t>
            </a:r>
            <a:r>
              <a:rPr lang="en-US" sz="2800" baseline="30000" dirty="0"/>
              <a:t>5</a:t>
            </a:r>
            <a:r>
              <a:rPr lang="en-US" sz="2800" dirty="0"/>
              <a:t> </a:t>
            </a:r>
            <a:r>
              <a:rPr lang="en-US" sz="2800" dirty="0" smtClean="0"/>
              <a:t>Pa = 190 </a:t>
            </a:r>
            <a:r>
              <a:rPr lang="en-US" sz="2800" dirty="0" err="1" smtClean="0"/>
              <a:t>KPa</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additive="base">
                                        <p:cTn id="2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291">
                                            <p:txEl>
                                              <p:pRg st="5" end="5"/>
                                            </p:txEl>
                                          </p:spTgt>
                                        </p:tgtEl>
                                        <p:attrNameLst>
                                          <p:attrName>style.visibility</p:attrName>
                                        </p:attrNameLst>
                                      </p:cBhvr>
                                      <p:to>
                                        <p:strVal val="visible"/>
                                      </p:to>
                                    </p:set>
                                    <p:anim calcmode="lin" valueType="num">
                                      <p:cBhvr additive="base">
                                        <p:cTn id="29"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Temperature and Pressure</a:t>
            </a:r>
            <a:endParaRPr lang="en-US" dirty="0"/>
          </a:p>
        </p:txBody>
      </p:sp>
      <p:sp>
        <p:nvSpPr>
          <p:cNvPr id="3" name="Content Placeholder 2"/>
          <p:cNvSpPr>
            <a:spLocks noGrp="1"/>
          </p:cNvSpPr>
          <p:nvPr>
            <p:ph idx="1"/>
          </p:nvPr>
        </p:nvSpPr>
        <p:spPr/>
        <p:txBody>
          <a:bodyPr/>
          <a:lstStyle/>
          <a:p>
            <a:r>
              <a:rPr lang="en-US" b="1" dirty="0" smtClean="0"/>
              <a:t>STP= 1 atm and 0 ºC</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r>
              <a:rPr lang="en-US" dirty="0"/>
              <a:t>Dalton’s Law of Partial Pressures</a:t>
            </a:r>
          </a:p>
        </p:txBody>
      </p:sp>
      <p:sp>
        <p:nvSpPr>
          <p:cNvPr id="50179" name="Rectangle 3"/>
          <p:cNvSpPr>
            <a:spLocks noGrp="1" noRot="1" noChangeArrowheads="1"/>
          </p:cNvSpPr>
          <p:nvPr>
            <p:ph type="body" idx="1"/>
          </p:nvPr>
        </p:nvSpPr>
        <p:spPr>
          <a:xfrm>
            <a:off x="301625" y="1219200"/>
            <a:ext cx="8540750" cy="4879975"/>
          </a:xfrm>
        </p:spPr>
        <p:txBody>
          <a:bodyPr/>
          <a:lstStyle/>
          <a:p>
            <a:pPr>
              <a:lnSpc>
                <a:spcPct val="90000"/>
              </a:lnSpc>
            </a:pPr>
            <a:r>
              <a:rPr lang="en-US" dirty="0"/>
              <a:t>For a mixture of gases in a container, the total pressure </a:t>
            </a:r>
            <a:r>
              <a:rPr lang="en-US" dirty="0" smtClean="0"/>
              <a:t>equals </a:t>
            </a:r>
            <a:r>
              <a:rPr lang="en-US" dirty="0"/>
              <a:t>the sum of pressures of all the individual </a:t>
            </a:r>
            <a:r>
              <a:rPr lang="en-US" dirty="0" smtClean="0"/>
              <a:t>gases</a:t>
            </a:r>
          </a:p>
          <a:p>
            <a:pPr lvl="1">
              <a:lnSpc>
                <a:spcPct val="90000"/>
              </a:lnSpc>
            </a:pPr>
            <a:r>
              <a:rPr lang="en-US" dirty="0" smtClean="0"/>
              <a:t>True regardless of the number of different gases present</a:t>
            </a:r>
            <a:endParaRPr lang="en-US" dirty="0"/>
          </a:p>
          <a:p>
            <a:pPr lvl="1">
              <a:lnSpc>
                <a:spcPct val="90000"/>
              </a:lnSpc>
            </a:pPr>
            <a:r>
              <a:rPr lang="en-US" dirty="0"/>
              <a:t>Each gas behaves as if alone</a:t>
            </a:r>
            <a:endParaRPr lang="en-US" b="1" dirty="0"/>
          </a:p>
          <a:p>
            <a:pPr>
              <a:lnSpc>
                <a:spcPct val="90000"/>
              </a:lnSpc>
            </a:pPr>
            <a:r>
              <a:rPr lang="en-US" b="1" dirty="0"/>
              <a:t>Partial pressure</a:t>
            </a:r>
            <a:r>
              <a:rPr lang="en-US" dirty="0"/>
              <a:t>= pressure of gas alone</a:t>
            </a:r>
            <a:endParaRPr lang="en-US" b="1" dirty="0"/>
          </a:p>
          <a:p>
            <a:pPr>
              <a:lnSpc>
                <a:spcPct val="90000"/>
              </a:lnSpc>
            </a:pPr>
            <a:r>
              <a:rPr lang="en-US" b="1" dirty="0"/>
              <a:t>Dalton’s Law of Partial Pressure</a:t>
            </a:r>
          </a:p>
          <a:p>
            <a:pPr>
              <a:lnSpc>
                <a:spcPct val="90000"/>
              </a:lnSpc>
            </a:pPr>
            <a:r>
              <a:rPr lang="en-US" dirty="0"/>
              <a:t>P </a:t>
            </a:r>
            <a:r>
              <a:rPr lang="en-US" baseline="-25000" dirty="0"/>
              <a:t>total</a:t>
            </a:r>
            <a:r>
              <a:rPr lang="en-US" dirty="0"/>
              <a:t> = P</a:t>
            </a:r>
            <a:r>
              <a:rPr lang="en-US" baseline="-25000" dirty="0"/>
              <a:t>1</a:t>
            </a:r>
            <a:r>
              <a:rPr lang="en-US" dirty="0"/>
              <a:t> + P</a:t>
            </a:r>
            <a:r>
              <a:rPr lang="en-US" baseline="-25000" dirty="0"/>
              <a:t>2</a:t>
            </a:r>
            <a:r>
              <a:rPr lang="en-US" dirty="0"/>
              <a:t> + P</a:t>
            </a:r>
            <a:r>
              <a:rPr lang="en-US" baseline="-25000" dirty="0"/>
              <a:t>3</a:t>
            </a:r>
            <a:r>
              <a:rPr lang="en-US" dirty="0"/>
              <a:t> </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animEffect transition="in" filter="diamond(in)">
                                      <p:cBhvr>
                                        <p:cTn id="7" dur="2000"/>
                                        <p:tgtEl>
                                          <p:spTgt spid="5017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diamond(in)">
                                      <p:cBhvr>
                                        <p:cTn id="12" dur="2000"/>
                                        <p:tgtEl>
                                          <p:spTgt spid="50179">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animEffect transition="in" filter="diamond(in)">
                                      <p:cBhvr>
                                        <p:cTn id="15" dur="20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Rot="1" noChangeArrowheads="1"/>
          </p:cNvSpPr>
          <p:nvPr>
            <p:ph type="title"/>
          </p:nvPr>
        </p:nvSpPr>
        <p:spPr/>
        <p:txBody>
          <a:bodyPr/>
          <a:lstStyle/>
          <a:p>
            <a:r>
              <a:rPr lang="en-US" dirty="0"/>
              <a:t>Dalton’s Law</a:t>
            </a:r>
          </a:p>
        </p:txBody>
      </p:sp>
      <p:pic>
        <p:nvPicPr>
          <p:cNvPr id="46088" name="Picture 8" descr="dalton1"/>
          <p:cNvPicPr>
            <a:picLocks noGrp="1" noChangeAspect="1" noChangeArrowheads="1"/>
          </p:cNvPicPr>
          <p:nvPr>
            <p:ph idx="1"/>
          </p:nvPr>
        </p:nvPicPr>
        <p:blipFill>
          <a:blip r:embed="rId2" cstate="print"/>
          <a:srcRect l="4170"/>
          <a:stretch>
            <a:fillRect/>
          </a:stretch>
        </p:blipFill>
        <p:spPr>
          <a:xfrm>
            <a:off x="381000" y="1981200"/>
            <a:ext cx="8367713" cy="33782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mixture of gases </a:t>
            </a:r>
            <a:r>
              <a:rPr lang="en-US" sz="2400" dirty="0"/>
              <a:t>at high </a:t>
            </a:r>
            <a:r>
              <a:rPr lang="en-US" sz="2400" dirty="0" smtClean="0"/>
              <a:t>temperature </a:t>
            </a:r>
            <a:r>
              <a:rPr lang="en-US" sz="2400" dirty="0"/>
              <a:t>is created. </a:t>
            </a:r>
            <a:r>
              <a:rPr lang="en-US" sz="2400" dirty="0" smtClean="0"/>
              <a:t>Suppose </a:t>
            </a:r>
            <a:r>
              <a:rPr lang="en-US" sz="2400" dirty="0"/>
              <a:t>that gas X has a pressure of 50 atm, </a:t>
            </a:r>
            <a:r>
              <a:rPr lang="en-US" sz="2400" dirty="0" smtClean="0"/>
              <a:t>gas Y has a pressure of 20 atm, and gas Z has a pressure of 10 atm.  What is the total pressure in this system?</a:t>
            </a:r>
            <a:endParaRPr lang="en-US" sz="2400" dirty="0"/>
          </a:p>
        </p:txBody>
      </p:sp>
      <p:sp>
        <p:nvSpPr>
          <p:cNvPr id="3" name="Content Placeholder 2"/>
          <p:cNvSpPr>
            <a:spLocks noGrp="1"/>
          </p:cNvSpPr>
          <p:nvPr>
            <p:ph idx="1"/>
          </p:nvPr>
        </p:nvSpPr>
        <p:spPr/>
        <p:txBody>
          <a:bodyPr/>
          <a:lstStyle/>
          <a:p>
            <a:r>
              <a:rPr lang="en-US" dirty="0"/>
              <a:t>P </a:t>
            </a:r>
            <a:r>
              <a:rPr lang="en-US" baseline="-25000" dirty="0"/>
              <a:t>total</a:t>
            </a:r>
            <a:r>
              <a:rPr lang="en-US" dirty="0"/>
              <a:t> = P</a:t>
            </a:r>
            <a:r>
              <a:rPr lang="en-US" baseline="-25000" dirty="0"/>
              <a:t>1</a:t>
            </a:r>
            <a:r>
              <a:rPr lang="en-US" dirty="0"/>
              <a:t> + P</a:t>
            </a:r>
            <a:r>
              <a:rPr lang="en-US" baseline="-25000" dirty="0"/>
              <a:t>2</a:t>
            </a:r>
            <a:r>
              <a:rPr lang="en-US" dirty="0"/>
              <a:t> + P</a:t>
            </a:r>
            <a:r>
              <a:rPr lang="en-US" baseline="-25000" dirty="0"/>
              <a:t>3</a:t>
            </a:r>
            <a:r>
              <a:rPr lang="en-US" dirty="0"/>
              <a:t> …..</a:t>
            </a:r>
          </a:p>
          <a:p>
            <a:r>
              <a:rPr lang="en-US" dirty="0"/>
              <a:t>P </a:t>
            </a:r>
            <a:r>
              <a:rPr lang="en-US" baseline="-25000" dirty="0"/>
              <a:t>total</a:t>
            </a:r>
            <a:r>
              <a:rPr lang="en-US" dirty="0"/>
              <a:t> = </a:t>
            </a:r>
            <a:r>
              <a:rPr lang="en-US" dirty="0" smtClean="0"/>
              <a:t>50 atm + 20 atm + 10 atm</a:t>
            </a:r>
          </a:p>
          <a:p>
            <a:r>
              <a:rPr lang="en-US" dirty="0" smtClean="0"/>
              <a:t>= 80 atm</a:t>
            </a:r>
            <a:endParaRPr lang="en-US" dirty="0"/>
          </a:p>
          <a:p>
            <a:endParaRPr lang="en-US" dirty="0"/>
          </a:p>
        </p:txBody>
      </p:sp>
    </p:spTree>
    <p:extLst>
      <p:ext uri="{BB962C8B-B14F-4D97-AF65-F5344CB8AC3E}">
        <p14:creationId xmlns:p14="http://schemas.microsoft.com/office/powerpoint/2010/main" val="2337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 collected by Water displacement</a:t>
            </a:r>
            <a:endParaRPr lang="en-US" dirty="0"/>
          </a:p>
        </p:txBody>
      </p:sp>
      <p:sp>
        <p:nvSpPr>
          <p:cNvPr id="3" name="Content Placeholder 2"/>
          <p:cNvSpPr>
            <a:spLocks noGrp="1"/>
          </p:cNvSpPr>
          <p:nvPr>
            <p:ph idx="1"/>
          </p:nvPr>
        </p:nvSpPr>
        <p:spPr/>
        <p:txBody>
          <a:bodyPr/>
          <a:lstStyle/>
          <a:p>
            <a:r>
              <a:rPr lang="en-US" dirty="0" smtClean="0"/>
              <a:t>Gases typically collected over water in lab</a:t>
            </a:r>
          </a:p>
          <a:p>
            <a:pPr lvl="1"/>
            <a:r>
              <a:rPr lang="en-US" dirty="0" smtClean="0"/>
              <a:t>Not pure, mixed with water vapor</a:t>
            </a:r>
          </a:p>
          <a:p>
            <a:pPr lvl="1"/>
            <a:r>
              <a:rPr lang="en-US" dirty="0" smtClean="0"/>
              <a:t>Pressure of gas and water vapor</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pPr lvl="1"/>
            <a:r>
              <a:rPr lang="en-US" dirty="0" smtClean="0"/>
              <a:t>Atmospheric pressure is from a barometer in lab</a:t>
            </a:r>
          </a:p>
          <a:p>
            <a:pPr lvl="1"/>
            <a:r>
              <a:rPr lang="en-US" dirty="0" smtClean="0"/>
              <a:t>P </a:t>
            </a:r>
            <a:r>
              <a:rPr lang="en-US" baseline="-25000" dirty="0" smtClean="0"/>
              <a:t>water</a:t>
            </a:r>
            <a:r>
              <a:rPr lang="en-US" dirty="0" smtClean="0"/>
              <a:t> can be found in a reference table/book, make sure at temp of experiment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17462" cy="48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928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1625" y="381000"/>
            <a:ext cx="8540750" cy="5718175"/>
          </a:xfrm>
        </p:spPr>
        <p:txBody>
          <a:bodyPr/>
          <a:lstStyle/>
          <a:p>
            <a:r>
              <a:rPr lang="en-US" sz="2400" dirty="0" smtClean="0"/>
              <a:t>Hydrogen gas  is collected over water at 20.0 ºC.  The partial pressure of hydrogen is determined to be 742.5 torr.  What is the barometric pressure at the time the gas was collected?</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r>
              <a:rPr lang="en-US" dirty="0" smtClean="0"/>
              <a:t>P </a:t>
            </a:r>
            <a:r>
              <a:rPr lang="en-US" baseline="-25000" dirty="0" smtClean="0"/>
              <a:t>atm</a:t>
            </a:r>
            <a:r>
              <a:rPr lang="en-US" dirty="0" smtClean="0"/>
              <a:t> = 742.5 torr + 17.5 torr</a:t>
            </a:r>
            <a:r>
              <a:rPr lang="en-US" sz="1800" dirty="0" smtClean="0"/>
              <a:t> (found in table B-8 in book p R79, make sure in correct units)</a:t>
            </a:r>
          </a:p>
          <a:p>
            <a:r>
              <a:rPr lang="en-US" dirty="0" smtClean="0"/>
              <a:t>P </a:t>
            </a:r>
            <a:r>
              <a:rPr lang="en-US" baseline="-25000" dirty="0" smtClean="0"/>
              <a:t>atm</a:t>
            </a:r>
            <a:r>
              <a:rPr lang="en-US" dirty="0" smtClean="0"/>
              <a:t>= 760.0 torr</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Learning Targets</a:t>
            </a:r>
            <a:endParaRPr lang="en-US" dirty="0"/>
          </a:p>
        </p:txBody>
      </p:sp>
      <p:sp>
        <p:nvSpPr>
          <p:cNvPr id="3" name="Content Placeholder 2"/>
          <p:cNvSpPr>
            <a:spLocks noGrp="1"/>
          </p:cNvSpPr>
          <p:nvPr>
            <p:ph idx="1"/>
          </p:nvPr>
        </p:nvSpPr>
        <p:spPr/>
        <p:txBody>
          <a:bodyPr/>
          <a:lstStyle/>
          <a:p>
            <a:r>
              <a:rPr lang="en-US" dirty="0">
                <a:effectLst/>
              </a:rPr>
              <a:t>Define pressure</a:t>
            </a:r>
          </a:p>
          <a:p>
            <a:r>
              <a:rPr lang="en-US" dirty="0">
                <a:effectLst/>
              </a:rPr>
              <a:t>Describe how pressure is measured</a:t>
            </a:r>
          </a:p>
          <a:p>
            <a:r>
              <a:rPr lang="en-US" dirty="0">
                <a:effectLst/>
              </a:rPr>
              <a:t>Convert between different units of </a:t>
            </a:r>
            <a:r>
              <a:rPr lang="en-US" dirty="0" smtClean="0">
                <a:effectLst/>
              </a:rPr>
              <a:t>pressure</a:t>
            </a:r>
          </a:p>
          <a:p>
            <a:r>
              <a:rPr lang="en-US" dirty="0">
                <a:effectLst/>
              </a:rPr>
              <a:t>Define </a:t>
            </a:r>
            <a:r>
              <a:rPr lang="en-US" dirty="0" smtClean="0">
                <a:effectLst/>
              </a:rPr>
              <a:t>STP</a:t>
            </a:r>
            <a:endParaRPr lang="en-US" dirty="0">
              <a:effectLst/>
            </a:endParaRPr>
          </a:p>
          <a:p>
            <a:r>
              <a:rPr lang="en-US" dirty="0">
                <a:effectLst/>
              </a:rPr>
              <a:t>Apply Dalton’s Law of Partial Pressure</a:t>
            </a:r>
          </a:p>
          <a:p>
            <a:endParaRPr lang="en-US" dirty="0"/>
          </a:p>
        </p:txBody>
      </p:sp>
    </p:spTree>
    <p:extLst>
      <p:ext uri="{BB962C8B-B14F-4D97-AF65-F5344CB8AC3E}">
        <p14:creationId xmlns:p14="http://schemas.microsoft.com/office/powerpoint/2010/main" val="464512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1625" y="304800"/>
            <a:ext cx="8540750" cy="5794375"/>
          </a:xfrm>
        </p:spPr>
        <p:txBody>
          <a:bodyPr/>
          <a:lstStyle/>
          <a:p>
            <a:endParaRPr lang="en-US" dirty="0" smtClean="0"/>
          </a:p>
          <a:p>
            <a:endParaRPr lang="en-US" dirty="0" smtClean="0"/>
          </a:p>
          <a:p>
            <a:r>
              <a:rPr lang="en-US" dirty="0" smtClean="0"/>
              <a:t>Helium gas is collected over water at 25 ºC.  What is the partial pressure of the helium, given that the barometric pressure is 750.0 mmHg?</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r>
              <a:rPr lang="en-US" dirty="0" smtClean="0"/>
              <a:t>750.0 mm Hg= P </a:t>
            </a:r>
            <a:r>
              <a:rPr lang="en-US" baseline="-25000" dirty="0" smtClean="0"/>
              <a:t>gas</a:t>
            </a:r>
            <a:r>
              <a:rPr lang="en-US" dirty="0" smtClean="0"/>
              <a:t> + 23.8 mmHg</a:t>
            </a:r>
          </a:p>
          <a:p>
            <a:r>
              <a:rPr lang="en-US" dirty="0" smtClean="0"/>
              <a:t>726.2 mm Hg</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250. ml sample of oxygen is collected over water vapor at 25 ºC and 760.0 </a:t>
            </a:r>
            <a:r>
              <a:rPr lang="en-US" dirty="0" err="1" smtClean="0"/>
              <a:t>torr</a:t>
            </a:r>
            <a:r>
              <a:rPr lang="en-US" dirty="0" smtClean="0"/>
              <a:t> pressure.  What is the pressure of the dry gas alone? (water vapor pressure at 25 ºC =23.8 </a:t>
            </a:r>
            <a:r>
              <a:rPr lang="en-US" dirty="0" err="1" smtClean="0"/>
              <a:t>torr</a:t>
            </a:r>
            <a:r>
              <a:rPr lang="en-US" dirty="0" smtClean="0"/>
              <a:t>)</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r>
              <a:rPr lang="en-US" dirty="0" smtClean="0"/>
              <a:t>760.0 </a:t>
            </a:r>
            <a:r>
              <a:rPr lang="en-US" dirty="0" err="1" smtClean="0"/>
              <a:t>torr</a:t>
            </a:r>
            <a:r>
              <a:rPr lang="en-US" dirty="0" smtClean="0"/>
              <a:t> = P </a:t>
            </a:r>
            <a:r>
              <a:rPr lang="en-US" baseline="-25000" dirty="0" smtClean="0"/>
              <a:t>gas</a:t>
            </a:r>
            <a:r>
              <a:rPr lang="en-US" dirty="0" smtClean="0"/>
              <a:t> + 23.8 </a:t>
            </a:r>
            <a:r>
              <a:rPr lang="en-US" dirty="0" err="1" smtClean="0"/>
              <a:t>torr</a:t>
            </a:r>
            <a:endParaRPr lang="en-US" dirty="0" smtClean="0"/>
          </a:p>
          <a:p>
            <a:r>
              <a:rPr lang="en-US" dirty="0" smtClean="0"/>
              <a:t>736.2 </a:t>
            </a:r>
            <a:r>
              <a:rPr lang="en-US" dirty="0" err="1" smtClean="0"/>
              <a:t>torr</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solidFill>
                  <a:srgbClr val="FF0000"/>
                </a:solidFill>
              </a:rPr>
              <a:t>The Gas Laws</a:t>
            </a:r>
            <a:endParaRPr lang="en-US" sz="8800" dirty="0">
              <a:solidFill>
                <a:srgbClr val="FF0000"/>
              </a:solidFill>
            </a:endParaRPr>
          </a:p>
        </p:txBody>
      </p:sp>
      <p:sp>
        <p:nvSpPr>
          <p:cNvPr id="3" name="Subtitle 2"/>
          <p:cNvSpPr>
            <a:spLocks noGrp="1"/>
          </p:cNvSpPr>
          <p:nvPr>
            <p:ph type="subTitle" idx="1"/>
          </p:nvPr>
        </p:nvSpPr>
        <p:spPr/>
        <p:txBody>
          <a:bodyPr/>
          <a:lstStyle/>
          <a:p>
            <a:r>
              <a:rPr lang="en-US" dirty="0" smtClean="0"/>
              <a:t>11-2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Learning Targets</a:t>
            </a:r>
            <a:endParaRPr lang="en-US" dirty="0"/>
          </a:p>
        </p:txBody>
      </p:sp>
      <p:sp>
        <p:nvSpPr>
          <p:cNvPr id="3" name="Content Placeholder 2"/>
          <p:cNvSpPr>
            <a:spLocks noGrp="1"/>
          </p:cNvSpPr>
          <p:nvPr>
            <p:ph idx="1"/>
          </p:nvPr>
        </p:nvSpPr>
        <p:spPr/>
        <p:txBody>
          <a:bodyPr/>
          <a:lstStyle/>
          <a:p>
            <a:r>
              <a:rPr lang="en-US" dirty="0">
                <a:effectLst/>
              </a:rPr>
              <a:t>State the Gas Laws: Boyle’s Law, Charles’s Law, Gay-Lussac’s Law, and Combined Gas Law</a:t>
            </a:r>
          </a:p>
          <a:p>
            <a:r>
              <a:rPr lang="en-US" dirty="0">
                <a:effectLst/>
              </a:rPr>
              <a:t>Apply the gas laws to solving problems involving pressure, temperature and volume of a gas</a:t>
            </a:r>
          </a:p>
          <a:p>
            <a:r>
              <a:rPr lang="en-US" dirty="0">
                <a:effectLst/>
              </a:rPr>
              <a:t>State the relationship among temperature, volume and pressure in the gas laws</a:t>
            </a:r>
          </a:p>
          <a:p>
            <a:endParaRPr lang="en-US" dirty="0"/>
          </a:p>
        </p:txBody>
      </p:sp>
    </p:spTree>
    <p:extLst>
      <p:ext uri="{BB962C8B-B14F-4D97-AF65-F5344CB8AC3E}">
        <p14:creationId xmlns:p14="http://schemas.microsoft.com/office/powerpoint/2010/main" val="3344482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Laws</a:t>
            </a:r>
            <a:endParaRPr lang="en-US" dirty="0"/>
          </a:p>
        </p:txBody>
      </p:sp>
      <p:sp>
        <p:nvSpPr>
          <p:cNvPr id="3" name="Content Placeholder 2"/>
          <p:cNvSpPr>
            <a:spLocks noGrp="1"/>
          </p:cNvSpPr>
          <p:nvPr>
            <p:ph idx="1"/>
          </p:nvPr>
        </p:nvSpPr>
        <p:spPr/>
        <p:txBody>
          <a:bodyPr/>
          <a:lstStyle/>
          <a:p>
            <a:r>
              <a:rPr lang="en-US" dirty="0" smtClean="0"/>
              <a:t>Simple mathematical relationship between temperature, pressure, and quantity of a gas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dirty="0"/>
              <a:t>Boyle’s Law</a:t>
            </a:r>
          </a:p>
        </p:txBody>
      </p:sp>
      <p:sp>
        <p:nvSpPr>
          <p:cNvPr id="13315" name="Rectangle 3"/>
          <p:cNvSpPr>
            <a:spLocks noGrp="1" noRot="1" noChangeArrowheads="1"/>
          </p:cNvSpPr>
          <p:nvPr>
            <p:ph type="body" idx="1"/>
          </p:nvPr>
        </p:nvSpPr>
        <p:spPr/>
        <p:txBody>
          <a:bodyPr/>
          <a:lstStyle/>
          <a:p>
            <a:r>
              <a:rPr lang="en-US" dirty="0"/>
              <a:t>Robert Boyle- Irish scientist (1627-1691)</a:t>
            </a:r>
          </a:p>
          <a:p>
            <a:r>
              <a:rPr lang="en-US" dirty="0"/>
              <a:t>made his own version of a barometer, J tube</a:t>
            </a:r>
          </a:p>
          <a:p>
            <a:r>
              <a:rPr lang="en-US" dirty="0"/>
              <a:t>had in entry of his house</a:t>
            </a:r>
          </a:p>
          <a:p>
            <a:r>
              <a:rPr lang="en-US" dirty="0"/>
              <a:t>studied pressure of trapped gas and its volume</a:t>
            </a:r>
          </a:p>
          <a:p>
            <a:r>
              <a:rPr lang="en-US" dirty="0"/>
              <a:t>noticed relationship between volume and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diamond(in)">
                                      <p:cBhvr>
                                        <p:cTn id="7" dur="20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diamond(in)">
                                      <p:cBhvr>
                                        <p:cTn id="12" dur="20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diamond(in)">
                                      <p:cBhvr>
                                        <p:cTn id="1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lstStyle/>
          <a:p>
            <a:r>
              <a:rPr lang="en-US" dirty="0"/>
              <a:t>Boyle’s Law</a:t>
            </a:r>
          </a:p>
        </p:txBody>
      </p:sp>
      <p:sp>
        <p:nvSpPr>
          <p:cNvPr id="14339" name="Rectangle 3"/>
          <p:cNvSpPr>
            <a:spLocks noGrp="1" noRot="1" noChangeArrowheads="1"/>
          </p:cNvSpPr>
          <p:nvPr>
            <p:ph type="body" idx="4294967295"/>
          </p:nvPr>
        </p:nvSpPr>
        <p:spPr>
          <a:xfrm>
            <a:off x="0" y="1676400"/>
            <a:ext cx="8540750" cy="4422775"/>
          </a:xfrm>
        </p:spPr>
        <p:txBody>
          <a:bodyPr/>
          <a:lstStyle/>
          <a:p>
            <a:pPr>
              <a:buNone/>
            </a:pPr>
            <a:r>
              <a:rPr lang="en-US" b="1" dirty="0" smtClean="0"/>
              <a:t>P</a:t>
            </a:r>
            <a:endParaRPr lang="en-US" b="1" dirty="0"/>
          </a:p>
          <a:p>
            <a:r>
              <a:rPr lang="en-US" b="1" dirty="0"/>
              <a:t>	  </a:t>
            </a:r>
          </a:p>
          <a:p>
            <a:r>
              <a:rPr lang="en-US" b="1" dirty="0"/>
              <a:t>	</a:t>
            </a:r>
            <a:endParaRPr lang="en-US" dirty="0"/>
          </a:p>
          <a:p>
            <a:pPr lvl="1">
              <a:buFontTx/>
              <a:buNone/>
            </a:pPr>
            <a:r>
              <a:rPr lang="en-US" dirty="0"/>
              <a:t>			</a:t>
            </a:r>
            <a:r>
              <a:rPr lang="en-US" dirty="0" smtClean="0"/>
              <a:t>V</a:t>
            </a:r>
          </a:p>
          <a:p>
            <a:pPr lvl="1">
              <a:buFontTx/>
              <a:buNone/>
            </a:pPr>
            <a:endParaRPr lang="en-US" dirty="0"/>
          </a:p>
          <a:p>
            <a:r>
              <a:rPr lang="en-US" dirty="0"/>
              <a:t>P and V inversely related</a:t>
            </a:r>
          </a:p>
          <a:p>
            <a:r>
              <a:rPr lang="en-US" dirty="0"/>
              <a:t>-constant </a:t>
            </a:r>
            <a:r>
              <a:rPr lang="en-US" dirty="0" smtClean="0"/>
              <a:t>T</a:t>
            </a:r>
            <a:endParaRPr lang="en-US" dirty="0"/>
          </a:p>
        </p:txBody>
      </p:sp>
      <p:sp>
        <p:nvSpPr>
          <p:cNvPr id="14342" name="Line 6"/>
          <p:cNvSpPr>
            <a:spLocks noChangeShapeType="1"/>
          </p:cNvSpPr>
          <p:nvPr/>
        </p:nvSpPr>
        <p:spPr bwMode="auto">
          <a:xfrm>
            <a:off x="914400" y="1828800"/>
            <a:ext cx="0" cy="1371600"/>
          </a:xfrm>
          <a:prstGeom prst="line">
            <a:avLst/>
          </a:prstGeom>
          <a:noFill/>
          <a:ln w="9525">
            <a:solidFill>
              <a:schemeClr val="tx1"/>
            </a:solidFill>
            <a:round/>
            <a:headEnd/>
            <a:tailEnd/>
          </a:ln>
          <a:effectLst/>
        </p:spPr>
        <p:txBody>
          <a:bodyPr/>
          <a:lstStyle/>
          <a:p>
            <a:endParaRPr lang="en-US" dirty="0"/>
          </a:p>
        </p:txBody>
      </p:sp>
      <p:sp>
        <p:nvSpPr>
          <p:cNvPr id="14343" name="Line 7"/>
          <p:cNvSpPr>
            <a:spLocks noChangeShapeType="1"/>
          </p:cNvSpPr>
          <p:nvPr/>
        </p:nvSpPr>
        <p:spPr bwMode="auto">
          <a:xfrm>
            <a:off x="914400" y="3200400"/>
            <a:ext cx="1905000" cy="0"/>
          </a:xfrm>
          <a:prstGeom prst="line">
            <a:avLst/>
          </a:prstGeom>
          <a:noFill/>
          <a:ln w="9525">
            <a:solidFill>
              <a:schemeClr val="tx1"/>
            </a:solidFill>
            <a:round/>
            <a:headEnd/>
            <a:tailEnd/>
          </a:ln>
          <a:effectLst/>
        </p:spPr>
        <p:txBody>
          <a:bodyPr/>
          <a:lstStyle/>
          <a:p>
            <a:endParaRPr lang="en-US" dirty="0"/>
          </a:p>
        </p:txBody>
      </p:sp>
      <p:sp>
        <p:nvSpPr>
          <p:cNvPr id="14344" name="Line 8"/>
          <p:cNvSpPr>
            <a:spLocks noChangeShapeType="1"/>
          </p:cNvSpPr>
          <p:nvPr/>
        </p:nvSpPr>
        <p:spPr bwMode="auto">
          <a:xfrm>
            <a:off x="1143000" y="1981200"/>
            <a:ext cx="1219200" cy="10668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Grp="1" noRot="1" noChangeArrowheads="1"/>
          </p:cNvSpPr>
          <p:nvPr>
            <p:ph type="title"/>
          </p:nvPr>
        </p:nvSpPr>
        <p:spPr/>
        <p:txBody>
          <a:bodyPr/>
          <a:lstStyle/>
          <a:p>
            <a:r>
              <a:rPr lang="en-US" dirty="0"/>
              <a:t>Boyle’s Law</a:t>
            </a:r>
          </a:p>
        </p:txBody>
      </p:sp>
      <p:pic>
        <p:nvPicPr>
          <p:cNvPr id="41988" name="Picture 4" descr="boyles law"/>
          <p:cNvPicPr>
            <a:picLocks noGrp="1" noChangeAspect="1" noChangeArrowheads="1"/>
          </p:cNvPicPr>
          <p:nvPr>
            <p:ph idx="4294967295"/>
          </p:nvPr>
        </p:nvPicPr>
        <p:blipFill>
          <a:blip r:embed="rId2" cstate="print"/>
          <a:srcRect r="16110"/>
          <a:stretch>
            <a:fillRect/>
          </a:stretch>
        </p:blipFill>
        <p:spPr>
          <a:xfrm>
            <a:off x="2209800" y="1676400"/>
            <a:ext cx="4999038" cy="437515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oyleslaw"/>
          <p:cNvPicPr>
            <a:picLocks noChangeAspect="1" noChangeArrowheads="1"/>
          </p:cNvPicPr>
          <p:nvPr/>
        </p:nvPicPr>
        <p:blipFill>
          <a:blip r:embed="rId2" cstate="print"/>
          <a:srcRect t="18779"/>
          <a:stretch>
            <a:fillRect/>
          </a:stretch>
        </p:blipFill>
        <p:spPr bwMode="auto">
          <a:xfrm>
            <a:off x="533400" y="2398713"/>
            <a:ext cx="8305800" cy="279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dirty="0"/>
              <a:t>Boyle’s Law</a:t>
            </a:r>
          </a:p>
        </p:txBody>
      </p:sp>
      <p:sp>
        <p:nvSpPr>
          <p:cNvPr id="20483" name="Rectangle 3"/>
          <p:cNvSpPr>
            <a:spLocks noGrp="1" noRot="1" noChangeArrowheads="1"/>
          </p:cNvSpPr>
          <p:nvPr>
            <p:ph type="body" idx="1"/>
          </p:nvPr>
        </p:nvSpPr>
        <p:spPr/>
        <p:txBody>
          <a:bodyPr/>
          <a:lstStyle/>
          <a:p>
            <a:pPr>
              <a:lnSpc>
                <a:spcPct val="90000"/>
              </a:lnSpc>
            </a:pPr>
            <a:r>
              <a:rPr lang="en-US" sz="2800" b="1" dirty="0"/>
              <a:t>PV =k		</a:t>
            </a:r>
          </a:p>
          <a:p>
            <a:pPr>
              <a:lnSpc>
                <a:spcPct val="90000"/>
              </a:lnSpc>
            </a:pPr>
            <a:r>
              <a:rPr lang="en-US" sz="2800" dirty="0"/>
              <a:t>P= pressure   V= volume </a:t>
            </a:r>
          </a:p>
          <a:p>
            <a:pPr>
              <a:lnSpc>
                <a:spcPct val="90000"/>
              </a:lnSpc>
            </a:pPr>
            <a:r>
              <a:rPr lang="en-US" sz="2800" dirty="0"/>
              <a:t> k= constant @ specific temp. for given volume of gas</a:t>
            </a:r>
          </a:p>
          <a:p>
            <a:pPr>
              <a:lnSpc>
                <a:spcPct val="90000"/>
              </a:lnSpc>
            </a:pPr>
            <a:r>
              <a:rPr lang="en-US" sz="2800" dirty="0"/>
              <a:t>k=1.41 x 10</a:t>
            </a:r>
            <a:r>
              <a:rPr lang="en-US" sz="2800" baseline="30000" dirty="0"/>
              <a:t>3</a:t>
            </a:r>
            <a:r>
              <a:rPr lang="en-US" sz="2800" dirty="0"/>
              <a:t> Hg in</a:t>
            </a:r>
            <a:r>
              <a:rPr lang="en-US" sz="2800" baseline="30000" dirty="0"/>
              <a:t>3</a:t>
            </a:r>
          </a:p>
          <a:p>
            <a:pPr>
              <a:lnSpc>
                <a:spcPct val="90000"/>
              </a:lnSpc>
            </a:pPr>
            <a:r>
              <a:rPr lang="en-US" sz="2800" dirty="0"/>
              <a:t>original P</a:t>
            </a:r>
            <a:r>
              <a:rPr lang="en-US" sz="2800" baseline="-25000" dirty="0"/>
              <a:t>1</a:t>
            </a:r>
            <a:r>
              <a:rPr lang="en-US" sz="2800" dirty="0"/>
              <a:t>V</a:t>
            </a:r>
            <a:r>
              <a:rPr lang="en-US" sz="2800" baseline="-25000" dirty="0"/>
              <a:t>1</a:t>
            </a:r>
            <a:r>
              <a:rPr lang="en-US" sz="2800" dirty="0"/>
              <a:t> = k</a:t>
            </a:r>
          </a:p>
          <a:p>
            <a:pPr>
              <a:lnSpc>
                <a:spcPct val="90000"/>
              </a:lnSpc>
            </a:pPr>
            <a:r>
              <a:rPr lang="en-US" sz="2800" dirty="0"/>
              <a:t>final    P</a:t>
            </a:r>
            <a:r>
              <a:rPr lang="en-US" sz="2800" baseline="-25000" dirty="0"/>
              <a:t>2</a:t>
            </a:r>
            <a:r>
              <a:rPr lang="en-US" sz="2800" dirty="0"/>
              <a:t>V</a:t>
            </a:r>
            <a:r>
              <a:rPr lang="en-US" sz="2800" baseline="-25000" dirty="0"/>
              <a:t>2</a:t>
            </a:r>
            <a:r>
              <a:rPr lang="en-US" sz="2800" dirty="0"/>
              <a:t> = k</a:t>
            </a:r>
          </a:p>
          <a:p>
            <a:pPr>
              <a:lnSpc>
                <a:spcPct val="90000"/>
              </a:lnSpc>
            </a:pPr>
            <a:r>
              <a:rPr lang="en-US" b="1" dirty="0"/>
              <a:t>P</a:t>
            </a:r>
            <a:r>
              <a:rPr lang="en-US" b="1" baseline="-25000" dirty="0"/>
              <a:t>1</a:t>
            </a:r>
            <a:r>
              <a:rPr lang="en-US" b="1" dirty="0"/>
              <a:t>V</a:t>
            </a:r>
            <a:r>
              <a:rPr lang="en-US" b="1" baseline="-25000" dirty="0"/>
              <a:t>1</a:t>
            </a:r>
            <a:r>
              <a:rPr lang="en-US" b="1" dirty="0"/>
              <a:t> = P</a:t>
            </a:r>
            <a:r>
              <a:rPr lang="en-US" b="1" baseline="-25000" dirty="0"/>
              <a:t>2</a:t>
            </a:r>
            <a:r>
              <a:rPr lang="en-US" b="1" dirty="0"/>
              <a:t>V</a:t>
            </a:r>
            <a:r>
              <a:rPr lang="en-US" b="1" baseline="-25000" dirty="0"/>
              <a:t>2</a:t>
            </a:r>
          </a:p>
          <a:p>
            <a:pPr>
              <a:lnSpc>
                <a:spcPct val="90000"/>
              </a:lnSpc>
            </a:pPr>
            <a:r>
              <a:rPr lang="en-US" sz="2800" dirty="0"/>
              <a:t>can solve for V</a:t>
            </a:r>
            <a:r>
              <a:rPr lang="en-US" sz="2800" baseline="-25000" dirty="0"/>
              <a:t>2 </a:t>
            </a:r>
            <a:r>
              <a:rPr lang="en-US" sz="2800" dirty="0"/>
              <a:t>or P</a:t>
            </a:r>
            <a:r>
              <a:rPr lang="en-US" sz="2800" baseline="-25000" dirty="0"/>
              <a:t>2</a:t>
            </a:r>
          </a:p>
        </p:txBody>
      </p:sp>
      <p:sp>
        <p:nvSpPr>
          <p:cNvPr id="4" name="Rectangle 3"/>
          <p:cNvSpPr/>
          <p:nvPr/>
        </p:nvSpPr>
        <p:spPr bwMode="auto">
          <a:xfrm>
            <a:off x="609600" y="4953000"/>
            <a:ext cx="2438400" cy="533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dissolve">
                                      <p:cBhvr>
                                        <p:cTn id="7" dur="500"/>
                                        <p:tgtEl>
                                          <p:spTgt spid="2048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483">
                                            <p:txEl>
                                              <p:pRg st="3" end="3"/>
                                            </p:txEl>
                                          </p:spTgt>
                                        </p:tgtEl>
                                        <p:attrNameLst>
                                          <p:attrName>style.visibility</p:attrName>
                                        </p:attrNameLst>
                                      </p:cBhvr>
                                      <p:to>
                                        <p:strVal val="visible"/>
                                      </p:to>
                                    </p:set>
                                    <p:animEffect transition="in" filter="dissolve">
                                      <p:cBhvr>
                                        <p:cTn id="10" dur="500"/>
                                        <p:tgtEl>
                                          <p:spTgt spid="2048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dissolve">
                                      <p:cBhvr>
                                        <p:cTn id="15" dur="500"/>
                                        <p:tgtEl>
                                          <p:spTgt spid="2048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0483">
                                            <p:txEl>
                                              <p:pRg st="5" end="5"/>
                                            </p:txEl>
                                          </p:spTgt>
                                        </p:tgtEl>
                                        <p:attrNameLst>
                                          <p:attrName>style.visibility</p:attrName>
                                        </p:attrNameLst>
                                      </p:cBhvr>
                                      <p:to>
                                        <p:strVal val="visible"/>
                                      </p:to>
                                    </p:set>
                                    <p:animEffect transition="in" filter="dissolve">
                                      <p:cBhvr>
                                        <p:cTn id="18" dur="500"/>
                                        <p:tgtEl>
                                          <p:spTgt spid="2048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animEffect transition="in" filter="wipe(down)">
                                      <p:cBhvr>
                                        <p:cTn id="23" dur="500"/>
                                        <p:tgtEl>
                                          <p:spTgt spid="2048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0483">
                                            <p:txEl>
                                              <p:pRg st="7" end="7"/>
                                            </p:txEl>
                                          </p:spTgt>
                                        </p:tgtEl>
                                        <p:attrNameLst>
                                          <p:attrName>style.visibility</p:attrName>
                                        </p:attrNameLst>
                                      </p:cBhvr>
                                      <p:to>
                                        <p:strVal val="visible"/>
                                      </p:to>
                                    </p:set>
                                    <p:animEffect transition="in" filter="wipe(down)">
                                      <p:cBhvr>
                                        <p:cTn id="26"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dirty="0" smtClean="0"/>
              <a:t>KMT</a:t>
            </a:r>
            <a:endParaRPr lang="en-US" dirty="0"/>
          </a:p>
        </p:txBody>
      </p:sp>
      <p:sp>
        <p:nvSpPr>
          <p:cNvPr id="3075" name="Rectangle 3"/>
          <p:cNvSpPr>
            <a:spLocks noGrp="1" noRot="1" noChangeArrowheads="1"/>
          </p:cNvSpPr>
          <p:nvPr>
            <p:ph type="body" idx="1"/>
          </p:nvPr>
        </p:nvSpPr>
        <p:spPr>
          <a:xfrm>
            <a:off x="949325" y="990600"/>
            <a:ext cx="7661275" cy="5105400"/>
          </a:xfrm>
        </p:spPr>
        <p:txBody>
          <a:bodyPr/>
          <a:lstStyle/>
          <a:p>
            <a:pPr marL="0" indent="0">
              <a:lnSpc>
                <a:spcPct val="90000"/>
              </a:lnSpc>
              <a:buNone/>
            </a:pPr>
            <a:endParaRPr lang="en-US" b="1" dirty="0"/>
          </a:p>
          <a:p>
            <a:pPr>
              <a:lnSpc>
                <a:spcPct val="90000"/>
              </a:lnSpc>
            </a:pPr>
            <a:r>
              <a:rPr lang="en-US" b="1" u="sng" dirty="0" smtClean="0"/>
              <a:t>Kinetic Molecular Theory (KMT)- </a:t>
            </a:r>
            <a:r>
              <a:rPr lang="en-US" dirty="0" smtClean="0"/>
              <a:t>particles of matter are always in  constant motion</a:t>
            </a:r>
          </a:p>
          <a:p>
            <a:pPr>
              <a:lnSpc>
                <a:spcPct val="90000"/>
              </a:lnSpc>
            </a:pPr>
            <a:r>
              <a:rPr lang="en-US" dirty="0" smtClean="0"/>
              <a:t>Explains behavior of solids, liquids, gases</a:t>
            </a:r>
          </a:p>
          <a:p>
            <a:pPr>
              <a:lnSpc>
                <a:spcPct val="90000"/>
              </a:lnSpc>
            </a:pPr>
            <a:r>
              <a:rPr lang="en-US" dirty="0" smtClean="0"/>
              <a:t> relates to ideal gas</a:t>
            </a:r>
          </a:p>
          <a:p>
            <a:pPr>
              <a:lnSpc>
                <a:spcPct val="90000"/>
              </a:lnSpc>
            </a:pPr>
            <a:r>
              <a:rPr lang="en-US" b="1" u="sng" dirty="0" smtClean="0"/>
              <a:t>Ideal gas- </a:t>
            </a:r>
            <a:r>
              <a:rPr lang="en-US" dirty="0" smtClean="0"/>
              <a:t>imaginary gas that perfectly fits all assumptions of the KMT</a:t>
            </a:r>
            <a:endParaRPr lang="en-US" dirty="0"/>
          </a:p>
        </p:txBody>
      </p:sp>
    </p:spTree>
    <p:extLst>
      <p:ext uri="{BB962C8B-B14F-4D97-AF65-F5344CB8AC3E}">
        <p14:creationId xmlns:p14="http://schemas.microsoft.com/office/powerpoint/2010/main" val="1992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wipe(down)">
                                      <p:cBhvr>
                                        <p:cTn id="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dirty="0"/>
              <a:t>Boyle’s Law Problem</a:t>
            </a:r>
          </a:p>
        </p:txBody>
      </p:sp>
      <p:sp>
        <p:nvSpPr>
          <p:cNvPr id="25603" name="Rectangle 3"/>
          <p:cNvSpPr>
            <a:spLocks noGrp="1" noRot="1" noChangeArrowheads="1"/>
          </p:cNvSpPr>
          <p:nvPr>
            <p:ph type="body" idx="1"/>
          </p:nvPr>
        </p:nvSpPr>
        <p:spPr/>
        <p:txBody>
          <a:bodyPr/>
          <a:lstStyle/>
          <a:p>
            <a:pPr>
              <a:lnSpc>
                <a:spcPct val="90000"/>
              </a:lnSpc>
            </a:pPr>
            <a:r>
              <a:rPr lang="en-US" sz="2400" dirty="0"/>
              <a:t>A sample of neon to be used in a neon sign has a volume of 1.51 L at a pressure of 635 torr.  Calculate the volume of the gas after it is pumped into the glass tubes of the sign, where it shows a pressure of 785 torr.</a:t>
            </a:r>
          </a:p>
          <a:p>
            <a:pPr>
              <a:lnSpc>
                <a:spcPct val="90000"/>
              </a:lnSpc>
              <a:buFont typeface="Wingdings" pitchFamily="2" charset="2"/>
              <a:buNone/>
            </a:pPr>
            <a:endParaRPr lang="en-US" sz="2400" dirty="0"/>
          </a:p>
          <a:p>
            <a:pPr>
              <a:lnSpc>
                <a:spcPct val="90000"/>
              </a:lnSpc>
            </a:pPr>
            <a:r>
              <a:rPr lang="en-US" sz="2400" dirty="0"/>
              <a:t>V</a:t>
            </a:r>
            <a:r>
              <a:rPr lang="en-US" sz="2400" baseline="-25000" dirty="0"/>
              <a:t>1</a:t>
            </a:r>
            <a:r>
              <a:rPr lang="en-US" sz="2400" dirty="0"/>
              <a:t>= 1.51 L	       P</a:t>
            </a:r>
            <a:r>
              <a:rPr lang="en-US" sz="2400" baseline="-25000" dirty="0"/>
              <a:t>1</a:t>
            </a:r>
            <a:r>
              <a:rPr lang="en-US" sz="2400" dirty="0"/>
              <a:t> = 635 torr</a:t>
            </a:r>
          </a:p>
          <a:p>
            <a:pPr>
              <a:lnSpc>
                <a:spcPct val="90000"/>
              </a:lnSpc>
            </a:pPr>
            <a:r>
              <a:rPr lang="en-US" sz="2400" dirty="0"/>
              <a:t>V</a:t>
            </a:r>
            <a:r>
              <a:rPr lang="en-US" sz="2400" baseline="-25000" dirty="0"/>
              <a:t>2</a:t>
            </a:r>
            <a:r>
              <a:rPr lang="en-US" sz="2400" dirty="0"/>
              <a:t>= ?	       P</a:t>
            </a:r>
            <a:r>
              <a:rPr lang="en-US" sz="2400" baseline="-25000" dirty="0"/>
              <a:t>2</a:t>
            </a:r>
            <a:r>
              <a:rPr lang="en-US" sz="2400" dirty="0"/>
              <a:t> = 785 torr</a:t>
            </a:r>
          </a:p>
          <a:p>
            <a:pPr>
              <a:lnSpc>
                <a:spcPct val="90000"/>
              </a:lnSpc>
            </a:pPr>
            <a:r>
              <a:rPr lang="en-US" sz="2400" dirty="0" smtClean="0"/>
              <a:t>(1.51 </a:t>
            </a:r>
            <a:r>
              <a:rPr lang="en-US" sz="2400" dirty="0"/>
              <a:t>L </a:t>
            </a:r>
            <a:r>
              <a:rPr lang="en-US" sz="2400" dirty="0" smtClean="0"/>
              <a:t>)( </a:t>
            </a:r>
            <a:r>
              <a:rPr lang="en-US" sz="2400" dirty="0"/>
              <a:t>635 torr </a:t>
            </a:r>
            <a:r>
              <a:rPr lang="en-US" sz="2400" dirty="0" smtClean="0"/>
              <a:t>)= </a:t>
            </a:r>
            <a:r>
              <a:rPr lang="en-US" sz="2400" dirty="0"/>
              <a:t>V</a:t>
            </a:r>
            <a:r>
              <a:rPr lang="en-US" sz="2400" baseline="-25000" dirty="0"/>
              <a:t>2</a:t>
            </a:r>
            <a:r>
              <a:rPr lang="en-US" sz="2400" dirty="0"/>
              <a:t> </a:t>
            </a:r>
            <a:r>
              <a:rPr lang="en-US" sz="2400" dirty="0" smtClean="0"/>
              <a:t>( </a:t>
            </a:r>
            <a:r>
              <a:rPr lang="en-US" sz="2400" dirty="0"/>
              <a:t>785 </a:t>
            </a:r>
            <a:r>
              <a:rPr lang="en-US" sz="2400" dirty="0" smtClean="0"/>
              <a:t>torr)</a:t>
            </a:r>
            <a:endParaRPr lang="en-US" sz="2400" dirty="0"/>
          </a:p>
          <a:p>
            <a:pPr>
              <a:lnSpc>
                <a:spcPct val="90000"/>
              </a:lnSpc>
            </a:pPr>
            <a:r>
              <a:rPr lang="en-US" sz="2400" dirty="0"/>
              <a:t>V</a:t>
            </a:r>
            <a:r>
              <a:rPr lang="en-US" sz="2400" baseline="-25000" dirty="0"/>
              <a:t>2</a:t>
            </a:r>
            <a:r>
              <a:rPr lang="en-US" sz="2400" dirty="0"/>
              <a:t> =  </a:t>
            </a:r>
            <a:r>
              <a:rPr lang="en-US" sz="2400" u="sng" dirty="0"/>
              <a:t>1.51 L x 635 torr</a:t>
            </a:r>
            <a:endParaRPr lang="en-US" sz="2400" dirty="0"/>
          </a:p>
          <a:p>
            <a:pPr>
              <a:lnSpc>
                <a:spcPct val="90000"/>
              </a:lnSpc>
              <a:buFont typeface="Wingdings" pitchFamily="2" charset="2"/>
              <a:buNone/>
            </a:pPr>
            <a:r>
              <a:rPr lang="en-US" sz="2400" dirty="0"/>
              <a:t>   	              785 torr</a:t>
            </a:r>
          </a:p>
          <a:p>
            <a:pPr>
              <a:lnSpc>
                <a:spcPct val="90000"/>
              </a:lnSpc>
            </a:pPr>
            <a:r>
              <a:rPr lang="en-US" sz="2400" dirty="0"/>
              <a:t>V</a:t>
            </a:r>
            <a:r>
              <a:rPr lang="en-US" sz="2400" baseline="-25000" dirty="0"/>
              <a:t>2</a:t>
            </a:r>
            <a:r>
              <a:rPr lang="en-US" sz="2400" dirty="0"/>
              <a:t> = 1.22 L</a:t>
            </a:r>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7" dur="500"/>
                                        <p:tgtEl>
                                          <p:spTgt spid="25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12" dur="500"/>
                                        <p:tgtEl>
                                          <p:spTgt spid="256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17" dur="500"/>
                                        <p:tgtEl>
                                          <p:spTgt spid="256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603">
                                            <p:txEl>
                                              <p:pRg st="5" end="5"/>
                                            </p:txEl>
                                          </p:spTgt>
                                        </p:tgtEl>
                                        <p:attrNameLst>
                                          <p:attrName>style.visibility</p:attrName>
                                        </p:attrNameLst>
                                      </p:cBhvr>
                                      <p:to>
                                        <p:strVal val="visible"/>
                                      </p:to>
                                    </p:set>
                                    <p:animEffect transition="in" filter="checkerboard(across)">
                                      <p:cBhvr>
                                        <p:cTn id="22" dur="500"/>
                                        <p:tgtEl>
                                          <p:spTgt spid="2560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checkerboard(across)">
                                      <p:cBhvr>
                                        <p:cTn id="25" dur="500"/>
                                        <p:tgtEl>
                                          <p:spTgt spid="2560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5603">
                                            <p:txEl>
                                              <p:pRg st="7" end="7"/>
                                            </p:txEl>
                                          </p:spTgt>
                                        </p:tgtEl>
                                        <p:attrNameLst>
                                          <p:attrName>style.visibility</p:attrName>
                                        </p:attrNameLst>
                                      </p:cBhvr>
                                      <p:to>
                                        <p:strVal val="visible"/>
                                      </p:to>
                                    </p:set>
                                    <p:animEffect transition="in" filter="checkerboard(across)">
                                      <p:cBhvr>
                                        <p:cTn id="30"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dirty="0"/>
              <a:t>Boyle’s Law Problem</a:t>
            </a:r>
          </a:p>
        </p:txBody>
      </p:sp>
      <p:sp>
        <p:nvSpPr>
          <p:cNvPr id="24579" name="Rectangle 3"/>
          <p:cNvSpPr>
            <a:spLocks noGrp="1" noRot="1" noChangeArrowheads="1"/>
          </p:cNvSpPr>
          <p:nvPr>
            <p:ph type="body" idx="1"/>
          </p:nvPr>
        </p:nvSpPr>
        <p:spPr/>
        <p:txBody>
          <a:bodyPr/>
          <a:lstStyle/>
          <a:p>
            <a:r>
              <a:rPr lang="en-US" dirty="0"/>
              <a:t>V</a:t>
            </a:r>
            <a:r>
              <a:rPr lang="en-US" baseline="-25000" dirty="0"/>
              <a:t>1</a:t>
            </a:r>
            <a:r>
              <a:rPr lang="en-US" dirty="0"/>
              <a:t>= 0.725 L	P</a:t>
            </a:r>
            <a:r>
              <a:rPr lang="en-US" baseline="-25000" dirty="0"/>
              <a:t>1</a:t>
            </a:r>
            <a:r>
              <a:rPr lang="en-US" dirty="0"/>
              <a:t> = 1.00 atm</a:t>
            </a:r>
          </a:p>
          <a:p>
            <a:r>
              <a:rPr lang="en-US" dirty="0"/>
              <a:t>V</a:t>
            </a:r>
            <a:r>
              <a:rPr lang="en-US" baseline="-25000" dirty="0"/>
              <a:t>2</a:t>
            </a:r>
            <a:r>
              <a:rPr lang="en-US" dirty="0"/>
              <a:t>= 0.075L	P</a:t>
            </a:r>
            <a:r>
              <a:rPr lang="en-US" baseline="-25000" dirty="0"/>
              <a:t>2</a:t>
            </a:r>
            <a:r>
              <a:rPr lang="en-US" dirty="0"/>
              <a:t> = ?</a:t>
            </a:r>
          </a:p>
          <a:p>
            <a:r>
              <a:rPr lang="en-US" dirty="0" smtClean="0"/>
              <a:t>(1.0 </a:t>
            </a:r>
            <a:r>
              <a:rPr lang="en-US" dirty="0"/>
              <a:t>atm </a:t>
            </a:r>
            <a:r>
              <a:rPr lang="en-US" dirty="0" smtClean="0"/>
              <a:t>)( </a:t>
            </a:r>
            <a:r>
              <a:rPr lang="en-US" dirty="0"/>
              <a:t>0.725 </a:t>
            </a:r>
            <a:r>
              <a:rPr lang="en-US" dirty="0" smtClean="0"/>
              <a:t>L) </a:t>
            </a:r>
            <a:r>
              <a:rPr lang="en-US" dirty="0"/>
              <a:t>= P</a:t>
            </a:r>
            <a:r>
              <a:rPr lang="en-US" baseline="-25000" dirty="0"/>
              <a:t>2</a:t>
            </a:r>
            <a:r>
              <a:rPr lang="en-US" dirty="0"/>
              <a:t> (</a:t>
            </a:r>
            <a:r>
              <a:rPr lang="en-US" dirty="0" smtClean="0"/>
              <a:t>0.075  L)</a:t>
            </a:r>
            <a:endParaRPr lang="en-US" dirty="0"/>
          </a:p>
          <a:p>
            <a:r>
              <a:rPr lang="en-US" dirty="0"/>
              <a:t>P</a:t>
            </a:r>
            <a:r>
              <a:rPr lang="en-US" baseline="-25000" dirty="0"/>
              <a:t>2</a:t>
            </a:r>
            <a:r>
              <a:rPr lang="en-US" dirty="0"/>
              <a:t> = </a:t>
            </a:r>
            <a:r>
              <a:rPr lang="en-US" dirty="0" smtClean="0"/>
              <a:t>(</a:t>
            </a:r>
            <a:r>
              <a:rPr lang="en-US" u="sng" dirty="0" smtClean="0"/>
              <a:t>1.00atm )( </a:t>
            </a:r>
            <a:r>
              <a:rPr lang="en-US" u="sng" dirty="0"/>
              <a:t>0.725  </a:t>
            </a:r>
            <a:r>
              <a:rPr lang="en-US" u="sng" dirty="0" smtClean="0"/>
              <a:t>L)</a:t>
            </a:r>
            <a:endParaRPr lang="en-US" dirty="0"/>
          </a:p>
          <a:p>
            <a:pPr>
              <a:buFont typeface="Wingdings" pitchFamily="2" charset="2"/>
              <a:buNone/>
            </a:pPr>
            <a:r>
              <a:rPr lang="en-US" dirty="0"/>
              <a:t>                 0.075 L</a:t>
            </a:r>
          </a:p>
          <a:p>
            <a:r>
              <a:rPr lang="en-US" dirty="0"/>
              <a:t>P</a:t>
            </a:r>
            <a:r>
              <a:rPr lang="en-US" baseline="-25000" dirty="0"/>
              <a:t>2</a:t>
            </a:r>
            <a:r>
              <a:rPr lang="en-US" dirty="0"/>
              <a:t> = 9.7 atm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box(in)">
                                      <p:cBhvr>
                                        <p:cTn id="7" dur="500"/>
                                        <p:tgtEl>
                                          <p:spTgt spid="24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diamond(in)">
                                      <p:cBhvr>
                                        <p:cTn id="12" dur="2000"/>
                                        <p:tgtEl>
                                          <p:spTgt spid="24579">
                                            <p:txEl>
                                              <p:pRg st="3" end="3"/>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diamond(in)">
                                      <p:cBhvr>
                                        <p:cTn id="15" dur="2000"/>
                                        <p:tgtEl>
                                          <p:spTgt spid="2457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20"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dirty="0"/>
              <a:t>Charles’s Law</a:t>
            </a:r>
          </a:p>
        </p:txBody>
      </p:sp>
      <p:sp>
        <p:nvSpPr>
          <p:cNvPr id="26627" name="Rectangle 3"/>
          <p:cNvSpPr>
            <a:spLocks noGrp="1" noRot="1" noChangeArrowheads="1"/>
          </p:cNvSpPr>
          <p:nvPr>
            <p:ph type="body" idx="1"/>
          </p:nvPr>
        </p:nvSpPr>
        <p:spPr/>
        <p:txBody>
          <a:bodyPr/>
          <a:lstStyle/>
          <a:p>
            <a:pPr>
              <a:lnSpc>
                <a:spcPct val="80000"/>
              </a:lnSpc>
            </a:pPr>
            <a:r>
              <a:rPr lang="en-US" sz="2800" dirty="0"/>
              <a:t>Jacques Charles (1746-1823)</a:t>
            </a:r>
          </a:p>
          <a:p>
            <a:pPr>
              <a:lnSpc>
                <a:spcPct val="80000"/>
              </a:lnSpc>
            </a:pPr>
            <a:r>
              <a:rPr lang="en-US" sz="2800" dirty="0"/>
              <a:t>French</a:t>
            </a:r>
          </a:p>
          <a:p>
            <a:pPr>
              <a:lnSpc>
                <a:spcPct val="80000"/>
              </a:lnSpc>
            </a:pPr>
            <a:r>
              <a:rPr lang="en-US" sz="2800" dirty="0"/>
              <a:t>first solo balloon flight</a:t>
            </a:r>
          </a:p>
          <a:p>
            <a:pPr>
              <a:lnSpc>
                <a:spcPct val="80000"/>
              </a:lnSpc>
            </a:pPr>
            <a:r>
              <a:rPr lang="en-US" sz="2800" dirty="0"/>
              <a:t>Charles Law	</a:t>
            </a:r>
          </a:p>
          <a:p>
            <a:pPr>
              <a:lnSpc>
                <a:spcPct val="80000"/>
              </a:lnSpc>
            </a:pPr>
            <a:r>
              <a:rPr lang="en-US" sz="2800" dirty="0"/>
              <a:t>V goes up as T goes up (constant pressure)</a:t>
            </a:r>
          </a:p>
          <a:p>
            <a:pPr>
              <a:lnSpc>
                <a:spcPct val="80000"/>
              </a:lnSpc>
            </a:pPr>
            <a:r>
              <a:rPr lang="en-US" sz="2800" dirty="0"/>
              <a:t>directly related</a:t>
            </a:r>
          </a:p>
          <a:p>
            <a:pPr>
              <a:lnSpc>
                <a:spcPct val="80000"/>
              </a:lnSpc>
            </a:pPr>
            <a:r>
              <a:rPr lang="en-US" sz="2800" dirty="0"/>
              <a:t>V</a:t>
            </a:r>
          </a:p>
          <a:p>
            <a:pPr>
              <a:lnSpc>
                <a:spcPct val="80000"/>
              </a:lnSpc>
            </a:pPr>
            <a:endParaRPr lang="en-US" sz="2800" dirty="0"/>
          </a:p>
          <a:p>
            <a:pPr lvl="1">
              <a:lnSpc>
                <a:spcPct val="80000"/>
              </a:lnSpc>
              <a:buFontTx/>
              <a:buNone/>
            </a:pPr>
            <a:r>
              <a:rPr lang="en-US" sz="2400" dirty="0"/>
              <a:t>			</a:t>
            </a:r>
          </a:p>
          <a:p>
            <a:pPr lvl="1">
              <a:lnSpc>
                <a:spcPct val="80000"/>
              </a:lnSpc>
              <a:buFontTx/>
              <a:buNone/>
            </a:pPr>
            <a:r>
              <a:rPr lang="en-US" sz="2400" dirty="0"/>
              <a:t>			T</a:t>
            </a:r>
          </a:p>
        </p:txBody>
      </p:sp>
      <p:sp>
        <p:nvSpPr>
          <p:cNvPr id="26628" name="Line 4"/>
          <p:cNvSpPr>
            <a:spLocks noChangeShapeType="1"/>
          </p:cNvSpPr>
          <p:nvPr/>
        </p:nvSpPr>
        <p:spPr bwMode="auto">
          <a:xfrm>
            <a:off x="990600" y="4648200"/>
            <a:ext cx="0" cy="1066800"/>
          </a:xfrm>
          <a:prstGeom prst="line">
            <a:avLst/>
          </a:prstGeom>
          <a:noFill/>
          <a:ln w="9525">
            <a:solidFill>
              <a:schemeClr val="tx1"/>
            </a:solidFill>
            <a:round/>
            <a:headEnd/>
            <a:tailEnd/>
          </a:ln>
          <a:effectLst/>
        </p:spPr>
        <p:txBody>
          <a:bodyPr/>
          <a:lstStyle/>
          <a:p>
            <a:endParaRPr lang="en-US" dirty="0"/>
          </a:p>
        </p:txBody>
      </p:sp>
      <p:sp>
        <p:nvSpPr>
          <p:cNvPr id="26629" name="Line 5"/>
          <p:cNvSpPr>
            <a:spLocks noChangeShapeType="1"/>
          </p:cNvSpPr>
          <p:nvPr/>
        </p:nvSpPr>
        <p:spPr bwMode="auto">
          <a:xfrm>
            <a:off x="990600" y="5715000"/>
            <a:ext cx="1600200" cy="0"/>
          </a:xfrm>
          <a:prstGeom prst="line">
            <a:avLst/>
          </a:prstGeom>
          <a:noFill/>
          <a:ln w="9525">
            <a:solidFill>
              <a:schemeClr val="tx1"/>
            </a:solidFill>
            <a:round/>
            <a:headEnd/>
            <a:tailEnd/>
          </a:ln>
          <a:effectLst/>
        </p:spPr>
        <p:txBody>
          <a:bodyPr/>
          <a:lstStyle/>
          <a:p>
            <a:endParaRPr lang="en-US" dirty="0"/>
          </a:p>
        </p:txBody>
      </p:sp>
      <p:sp>
        <p:nvSpPr>
          <p:cNvPr id="26630" name="Line 6"/>
          <p:cNvSpPr>
            <a:spLocks noChangeShapeType="1"/>
          </p:cNvSpPr>
          <p:nvPr/>
        </p:nvSpPr>
        <p:spPr bwMode="auto">
          <a:xfrm flipV="1">
            <a:off x="990600" y="4876800"/>
            <a:ext cx="1295400" cy="838200"/>
          </a:xfrm>
          <a:prstGeom prst="line">
            <a:avLst/>
          </a:prstGeom>
          <a:noFill/>
          <a:ln w="9525">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6627">
                                            <p:txEl>
                                              <p:pRg st="2" end="2"/>
                                            </p:txEl>
                                          </p:spTgt>
                                        </p:tgtEl>
                                        <p:attrNameLst>
                                          <p:attrName>style.visibility</p:attrName>
                                        </p:attrNameLst>
                                      </p:cBhvr>
                                      <p:to>
                                        <p:strVal val="visible"/>
                                      </p:to>
                                    </p:set>
                                    <p:anim calcmode="lin" valueType="num">
                                      <p:cBhvr>
                                        <p:cTn id="7" dur="500" fill="hold"/>
                                        <p:tgtEl>
                                          <p:spTgt spid="266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7">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66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iterate type="lt">
                                    <p:tmPct val="0"/>
                                  </p:iterate>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wipe(down)">
                                      <p:cBhvr>
                                        <p:cTn id="16" dur="500"/>
                                        <p:tgtEl>
                                          <p:spTgt spid="26627">
                                            <p:txEl>
                                              <p:pRg st="3" end="3"/>
                                            </p:txEl>
                                          </p:spTgt>
                                        </p:tgtEl>
                                      </p:cBhvr>
                                    </p:animEffect>
                                  </p:childTnLst>
                                </p:cTn>
                              </p:par>
                              <p:par>
                                <p:cTn id="17" presetID="22" presetClass="entr" presetSubtype="4" fill="hold" nodeType="withEffect">
                                  <p:stCondLst>
                                    <p:cond delay="0"/>
                                  </p:stCondLst>
                                  <p:iterate type="lt">
                                    <p:tmPct val="0"/>
                                  </p:iterate>
                                  <p:childTnLst>
                                    <p:set>
                                      <p:cBhvr>
                                        <p:cTn id="18" dur="1" fill="hold">
                                          <p:stCondLst>
                                            <p:cond delay="0"/>
                                          </p:stCondLst>
                                        </p:cTn>
                                        <p:tgtEl>
                                          <p:spTgt spid="26627">
                                            <p:txEl>
                                              <p:pRg st="4" end="4"/>
                                            </p:txEl>
                                          </p:spTgt>
                                        </p:tgtEl>
                                        <p:attrNameLst>
                                          <p:attrName>style.visibility</p:attrName>
                                        </p:attrNameLst>
                                      </p:cBhvr>
                                      <p:to>
                                        <p:strVal val="visible"/>
                                      </p:to>
                                    </p:set>
                                    <p:animEffect transition="in" filter="wipe(down)">
                                      <p:cBhvr>
                                        <p:cTn id="19" dur="500"/>
                                        <p:tgtEl>
                                          <p:spTgt spid="26627">
                                            <p:txEl>
                                              <p:pRg st="4" end="4"/>
                                            </p:txEl>
                                          </p:spTgt>
                                        </p:tgtEl>
                                      </p:cBhvr>
                                    </p:animEffect>
                                  </p:childTnLst>
                                </p:cTn>
                              </p:par>
                              <p:par>
                                <p:cTn id="20" presetID="22" presetClass="entr" presetSubtype="4" fill="hold" nodeType="withEffect">
                                  <p:stCondLst>
                                    <p:cond delay="0"/>
                                  </p:stCondLst>
                                  <p:iterate type="lt">
                                    <p:tmPct val="0"/>
                                  </p:iterate>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wipe(down)">
                                      <p:cBhvr>
                                        <p:cTn id="22" dur="500"/>
                                        <p:tgtEl>
                                          <p:spTgt spid="2662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Effect transition="in" filter="wipe(down)">
                                      <p:cBhvr>
                                        <p:cTn id="25" dur="500"/>
                                        <p:tgtEl>
                                          <p:spTgt spid="26627">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6627">
                                            <p:txEl>
                                              <p:pRg st="8" end="8"/>
                                            </p:txEl>
                                          </p:spTgt>
                                        </p:tgtEl>
                                        <p:attrNameLst>
                                          <p:attrName>style.visibility</p:attrName>
                                        </p:attrNameLst>
                                      </p:cBhvr>
                                      <p:to>
                                        <p:strVal val="visible"/>
                                      </p:to>
                                    </p:set>
                                    <p:animEffect transition="in" filter="wipe(down)">
                                      <p:cBhvr>
                                        <p:cTn id="28" dur="500"/>
                                        <p:tgtEl>
                                          <p:spTgt spid="26627">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6627">
                                            <p:txEl>
                                              <p:pRg st="9" end="9"/>
                                            </p:txEl>
                                          </p:spTgt>
                                        </p:tgtEl>
                                        <p:attrNameLst>
                                          <p:attrName>style.visibility</p:attrName>
                                        </p:attrNameLst>
                                      </p:cBhvr>
                                      <p:to>
                                        <p:strVal val="visible"/>
                                      </p:to>
                                    </p:set>
                                    <p:animEffect transition="in" filter="wipe(down)">
                                      <p:cBhvr>
                                        <p:cTn id="31" dur="500"/>
                                        <p:tgtEl>
                                          <p:spTgt spid="26627">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26627">
                                            <p:txEl>
                                              <p:pRg st="3" end="3"/>
                                            </p:txEl>
                                          </p:spTgt>
                                        </p:tgtEl>
                                        <p:attrNameLst>
                                          <p:attrName>style.visibility</p:attrName>
                                        </p:attrNameLst>
                                      </p:cBhvr>
                                      <p:to>
                                        <p:strVal val="visible"/>
                                      </p:to>
                                    </p:set>
                                    <p:anim calcmode="lin" valueType="num">
                                      <p:cBhvr>
                                        <p:cTn id="36" dur="500" fill="hold"/>
                                        <p:tgtEl>
                                          <p:spTgt spid="26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6627">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26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6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6627">
                                            <p:txEl>
                                              <p:pRg st="3" end="3"/>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26627">
                                            <p:txEl>
                                              <p:pRg st="4" end="4"/>
                                            </p:txEl>
                                          </p:spTgt>
                                        </p:tgtEl>
                                        <p:attrNameLst>
                                          <p:attrName>style.visibility</p:attrName>
                                        </p:attrNameLst>
                                      </p:cBhvr>
                                      <p:to>
                                        <p:strVal val="visible"/>
                                      </p:to>
                                    </p:set>
                                    <p:anim calcmode="lin" valueType="num">
                                      <p:cBhvr>
                                        <p:cTn id="43" dur="500" fill="hold"/>
                                        <p:tgtEl>
                                          <p:spTgt spid="266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6627">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662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662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6627">
                                            <p:txEl>
                                              <p:pRg st="4" end="4"/>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26627">
                                            <p:txEl>
                                              <p:pRg st="5" end="5"/>
                                            </p:txEl>
                                          </p:spTgt>
                                        </p:tgtEl>
                                        <p:attrNameLst>
                                          <p:attrName>style.visibility</p:attrName>
                                        </p:attrNameLst>
                                      </p:cBhvr>
                                      <p:to>
                                        <p:strVal val="visible"/>
                                      </p:to>
                                    </p:set>
                                    <p:anim calcmode="lin" valueType="num">
                                      <p:cBhvr>
                                        <p:cTn id="50" dur="500" fill="hold"/>
                                        <p:tgtEl>
                                          <p:spTgt spid="2662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6627">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2662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662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dirty="0"/>
              <a:t>Charles’s Law</a:t>
            </a:r>
          </a:p>
        </p:txBody>
      </p:sp>
      <p:sp>
        <p:nvSpPr>
          <p:cNvPr id="27651" name="Rectangle 3"/>
          <p:cNvSpPr>
            <a:spLocks noGrp="1" noRot="1" noChangeArrowheads="1"/>
          </p:cNvSpPr>
          <p:nvPr>
            <p:ph type="body" idx="1"/>
          </p:nvPr>
        </p:nvSpPr>
        <p:spPr/>
        <p:txBody>
          <a:bodyPr/>
          <a:lstStyle/>
          <a:p>
            <a:pPr>
              <a:lnSpc>
                <a:spcPct val="80000"/>
              </a:lnSpc>
            </a:pPr>
            <a:r>
              <a:rPr lang="en-US" dirty="0" smtClean="0"/>
              <a:t>Lord Kelvin- absolute temperature scale</a:t>
            </a:r>
          </a:p>
          <a:p>
            <a:r>
              <a:rPr lang="en-US" dirty="0" smtClean="0"/>
              <a:t>show </a:t>
            </a:r>
            <a:r>
              <a:rPr lang="en-US" dirty="0"/>
              <a:t>lowest possible </a:t>
            </a:r>
            <a:r>
              <a:rPr lang="en-US" dirty="0" smtClean="0"/>
              <a:t>temperature</a:t>
            </a:r>
          </a:p>
          <a:p>
            <a:r>
              <a:rPr lang="en-US" dirty="0"/>
              <a:t>-273°C = 0K absolute </a:t>
            </a:r>
            <a:r>
              <a:rPr lang="en-US" dirty="0" smtClean="0"/>
              <a:t>zero</a:t>
            </a:r>
            <a:endParaRPr lang="en-US" dirty="0"/>
          </a:p>
          <a:p>
            <a:r>
              <a:rPr lang="en-US" dirty="0" smtClean="0"/>
              <a:t>Must use K, impossible </a:t>
            </a:r>
            <a:r>
              <a:rPr lang="en-US" dirty="0"/>
              <a:t>to have negative </a:t>
            </a:r>
            <a:r>
              <a:rPr lang="en-US" dirty="0" smtClean="0"/>
              <a:t>volume or pressure</a:t>
            </a:r>
            <a:endParaRPr lang="en-US" dirty="0"/>
          </a:p>
          <a:p>
            <a:r>
              <a:rPr lang="en-US" b="1" dirty="0" smtClean="0"/>
              <a:t>K=273 + ºC (can’t have negative K)</a:t>
            </a:r>
          </a:p>
          <a:p>
            <a:r>
              <a:rPr lang="en-US" b="1" dirty="0" smtClean="0"/>
              <a:t>ºC= K-273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heel(4)">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heel(4)">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heel(4)">
                                      <p:cBhvr>
                                        <p:cTn id="17" dur="2000"/>
                                        <p:tgtEl>
                                          <p:spTgt spid="27651">
                                            <p:txEl>
                                              <p:pRg st="2" end="2"/>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wheel(4)">
                                      <p:cBhvr>
                                        <p:cTn id="20" dur="2000"/>
                                        <p:tgtEl>
                                          <p:spTgt spid="27651">
                                            <p:txEl>
                                              <p:pRg st="3" end="3"/>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Effect transition="in" filter="wheel(4)">
                                      <p:cBhvr>
                                        <p:cTn id="23" dur="2000"/>
                                        <p:tgtEl>
                                          <p:spTgt spid="27651">
                                            <p:txEl>
                                              <p:pRg st="5" end="5"/>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Effect transition="in" filter="wheel(4)">
                                      <p:cBhvr>
                                        <p:cTn id="26"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dirty="0"/>
              <a:t>Charles’s Law</a:t>
            </a:r>
          </a:p>
        </p:txBody>
      </p:sp>
      <p:sp>
        <p:nvSpPr>
          <p:cNvPr id="28675" name="Rectangle 3"/>
          <p:cNvSpPr>
            <a:spLocks noGrp="1" noRot="1" noChangeArrowheads="1"/>
          </p:cNvSpPr>
          <p:nvPr>
            <p:ph type="body" idx="1"/>
          </p:nvPr>
        </p:nvSpPr>
        <p:spPr/>
        <p:txBody>
          <a:bodyPr/>
          <a:lstStyle/>
          <a:p>
            <a:pPr>
              <a:lnSpc>
                <a:spcPct val="80000"/>
              </a:lnSpc>
            </a:pPr>
            <a:r>
              <a:rPr lang="en-US" sz="2800" dirty="0" smtClean="0"/>
              <a:t>V=bT</a:t>
            </a:r>
            <a:r>
              <a:rPr lang="en-US" sz="2800" dirty="0"/>
              <a:t>	b= constant</a:t>
            </a:r>
          </a:p>
          <a:p>
            <a:pPr>
              <a:lnSpc>
                <a:spcPct val="80000"/>
              </a:lnSpc>
              <a:buFont typeface="Wingdings" pitchFamily="2" charset="2"/>
              <a:buNone/>
            </a:pPr>
            <a:r>
              <a:rPr lang="en-US" sz="2800" dirty="0"/>
              <a:t>			V= volume (L)</a:t>
            </a:r>
          </a:p>
          <a:p>
            <a:pPr>
              <a:lnSpc>
                <a:spcPct val="80000"/>
              </a:lnSpc>
              <a:buFont typeface="Wingdings" pitchFamily="2" charset="2"/>
              <a:buNone/>
            </a:pPr>
            <a:r>
              <a:rPr lang="en-US" sz="2800" dirty="0"/>
              <a:t>			T= temperature (K) Must be in Kelvin </a:t>
            </a:r>
            <a:endParaRPr lang="en-US" sz="2800" dirty="0" smtClean="0"/>
          </a:p>
          <a:p>
            <a:pPr>
              <a:lnSpc>
                <a:spcPct val="80000"/>
              </a:lnSpc>
              <a:buFont typeface="Wingdings" pitchFamily="2" charset="2"/>
              <a:buNone/>
            </a:pPr>
            <a:endParaRPr lang="en-US" sz="2800" u="sng" dirty="0"/>
          </a:p>
          <a:p>
            <a:pPr>
              <a:lnSpc>
                <a:spcPct val="80000"/>
              </a:lnSpc>
            </a:pPr>
            <a:r>
              <a:rPr lang="en-US" sz="2800" u="sng" dirty="0"/>
              <a:t>V</a:t>
            </a:r>
            <a:r>
              <a:rPr lang="en-US" sz="2800" u="sng" baseline="-25000" dirty="0"/>
              <a:t>1</a:t>
            </a:r>
            <a:r>
              <a:rPr lang="en-US" sz="2800" dirty="0"/>
              <a:t> =b	</a:t>
            </a:r>
            <a:r>
              <a:rPr lang="en-US" sz="2800" u="sng" dirty="0"/>
              <a:t>V</a:t>
            </a:r>
            <a:r>
              <a:rPr lang="en-US" sz="2800" u="sng" baseline="-25000" dirty="0"/>
              <a:t>2</a:t>
            </a:r>
            <a:r>
              <a:rPr lang="en-US" sz="2800" dirty="0"/>
              <a:t> = b</a:t>
            </a:r>
          </a:p>
          <a:p>
            <a:pPr>
              <a:lnSpc>
                <a:spcPct val="80000"/>
              </a:lnSpc>
              <a:buFont typeface="Wingdings" pitchFamily="2" charset="2"/>
              <a:buNone/>
            </a:pPr>
            <a:r>
              <a:rPr lang="en-US" sz="2800" dirty="0"/>
              <a:t>   T</a:t>
            </a:r>
            <a:r>
              <a:rPr lang="en-US" sz="2800" baseline="-25000" dirty="0"/>
              <a:t>1</a:t>
            </a:r>
            <a:r>
              <a:rPr lang="en-US" sz="2800" dirty="0"/>
              <a:t>		</a:t>
            </a:r>
            <a:r>
              <a:rPr lang="en-US" sz="2800" dirty="0" smtClean="0"/>
              <a:t>T</a:t>
            </a:r>
            <a:r>
              <a:rPr lang="en-US" sz="2800" baseline="-25000" dirty="0" smtClean="0"/>
              <a:t>2</a:t>
            </a:r>
          </a:p>
          <a:p>
            <a:pPr>
              <a:lnSpc>
                <a:spcPct val="80000"/>
              </a:lnSpc>
              <a:buFont typeface="Wingdings" pitchFamily="2" charset="2"/>
              <a:buNone/>
            </a:pPr>
            <a:endParaRPr lang="en-US" sz="2800" baseline="-25000" dirty="0" smtClean="0"/>
          </a:p>
          <a:p>
            <a:pPr>
              <a:lnSpc>
                <a:spcPct val="80000"/>
              </a:lnSpc>
              <a:buFont typeface="Wingdings" pitchFamily="2" charset="2"/>
              <a:buNone/>
            </a:pPr>
            <a:endParaRPr lang="en-US" sz="2800" baseline="-25000" dirty="0"/>
          </a:p>
          <a:p>
            <a:pPr>
              <a:lnSpc>
                <a:spcPct val="80000"/>
              </a:lnSpc>
            </a:pPr>
            <a:r>
              <a:rPr lang="en-US" sz="3600" b="1" u="sng" dirty="0"/>
              <a:t>V</a:t>
            </a:r>
            <a:r>
              <a:rPr lang="en-US" sz="3600" b="1" u="sng" baseline="-25000" dirty="0"/>
              <a:t>1</a:t>
            </a:r>
            <a:r>
              <a:rPr lang="en-US" sz="3600" b="1" dirty="0"/>
              <a:t> =	</a:t>
            </a:r>
            <a:r>
              <a:rPr lang="en-US" sz="3600" b="1" u="sng" dirty="0"/>
              <a:t>V</a:t>
            </a:r>
            <a:r>
              <a:rPr lang="en-US" sz="3600" b="1" u="sng" baseline="-25000" dirty="0"/>
              <a:t>2</a:t>
            </a:r>
            <a:r>
              <a:rPr lang="en-US" sz="3600" b="1" dirty="0"/>
              <a:t>   Charles Law</a:t>
            </a:r>
          </a:p>
          <a:p>
            <a:pPr>
              <a:lnSpc>
                <a:spcPct val="80000"/>
              </a:lnSpc>
              <a:buFont typeface="Wingdings" pitchFamily="2" charset="2"/>
              <a:buNone/>
            </a:pPr>
            <a:r>
              <a:rPr lang="en-US" sz="3600" b="1" dirty="0"/>
              <a:t> 	T</a:t>
            </a:r>
            <a:r>
              <a:rPr lang="en-US" sz="3600" b="1" baseline="-25000" dirty="0"/>
              <a:t>1</a:t>
            </a:r>
            <a:r>
              <a:rPr lang="en-US" sz="3600" b="1" dirty="0"/>
              <a:t>	         T</a:t>
            </a:r>
            <a:r>
              <a:rPr lang="en-US" sz="3600" b="1" baseline="-25000" dirty="0"/>
              <a:t>2</a:t>
            </a:r>
          </a:p>
        </p:txBody>
      </p:sp>
      <p:sp>
        <p:nvSpPr>
          <p:cNvPr id="4" name="Rectangle 3"/>
          <p:cNvSpPr/>
          <p:nvPr/>
        </p:nvSpPr>
        <p:spPr bwMode="auto">
          <a:xfrm>
            <a:off x="685800" y="4648200"/>
            <a:ext cx="2362200" cy="1371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p:cTn id="7" dur="1000" fill="hold"/>
                                        <p:tgtEl>
                                          <p:spTgt spid="2867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867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 calcmode="lin" valueType="num">
                                      <p:cBhvr>
                                        <p:cTn id="12" dur="1000" fill="hold"/>
                                        <p:tgtEl>
                                          <p:spTgt spid="28675">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867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p:cTn id="19" dur="1000" fill="hold"/>
                                        <p:tgtEl>
                                          <p:spTgt spid="28675">
                                            <p:txEl>
                                              <p:pRg st="4" end="4"/>
                                            </p:txEl>
                                          </p:spTgt>
                                        </p:tgtEl>
                                        <p:attrNameLst>
                                          <p:attrName>ppt_w</p:attrName>
                                        </p:attrNameLst>
                                      </p:cBhvr>
                                      <p:tavLst>
                                        <p:tav tm="0">
                                          <p:val>
                                            <p:strVal val="#ppt_w+.3"/>
                                          </p:val>
                                        </p:tav>
                                        <p:tav tm="100000">
                                          <p:val>
                                            <p:strVal val="#ppt_w"/>
                                          </p:val>
                                        </p:tav>
                                      </p:tavLst>
                                    </p:anim>
                                    <p:anim calcmode="lin" valueType="num">
                                      <p:cBhvr>
                                        <p:cTn id="20" dur="1000" fill="hold"/>
                                        <p:tgtEl>
                                          <p:spTgt spid="28675">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28675">
                                            <p:txEl>
                                              <p:pRg st="4" end="4"/>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anim calcmode="lin" valueType="num">
                                      <p:cBhvr>
                                        <p:cTn id="24" dur="1000" fill="hold"/>
                                        <p:tgtEl>
                                          <p:spTgt spid="28675">
                                            <p:txEl>
                                              <p:pRg st="5" end="5"/>
                                            </p:txEl>
                                          </p:spTgt>
                                        </p:tgtEl>
                                        <p:attrNameLst>
                                          <p:attrName>ppt_w</p:attrName>
                                        </p:attrNameLst>
                                      </p:cBhvr>
                                      <p:tavLst>
                                        <p:tav tm="0">
                                          <p:val>
                                            <p:strVal val="#ppt_w+.3"/>
                                          </p:val>
                                        </p:tav>
                                        <p:tav tm="100000">
                                          <p:val>
                                            <p:strVal val="#ppt_w"/>
                                          </p:val>
                                        </p:tav>
                                      </p:tavLst>
                                    </p:anim>
                                    <p:anim calcmode="lin" valueType="num">
                                      <p:cBhvr>
                                        <p:cTn id="25" dur="1000" fill="hold"/>
                                        <p:tgtEl>
                                          <p:spTgt spid="28675">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2867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8675">
                                            <p:txEl>
                                              <p:pRg st="8" end="8"/>
                                            </p:txEl>
                                          </p:spTgt>
                                        </p:tgtEl>
                                        <p:attrNameLst>
                                          <p:attrName>style.visibility</p:attrName>
                                        </p:attrNameLst>
                                      </p:cBhvr>
                                      <p:to>
                                        <p:strVal val="visible"/>
                                      </p:to>
                                    </p:set>
                                    <p:anim calcmode="lin" valueType="num">
                                      <p:cBhvr>
                                        <p:cTn id="31" dur="1000" fill="hold"/>
                                        <p:tgtEl>
                                          <p:spTgt spid="28675">
                                            <p:txEl>
                                              <p:pRg st="8" end="8"/>
                                            </p:txEl>
                                          </p:spTgt>
                                        </p:tgtEl>
                                        <p:attrNameLst>
                                          <p:attrName>ppt_w</p:attrName>
                                        </p:attrNameLst>
                                      </p:cBhvr>
                                      <p:tavLst>
                                        <p:tav tm="0">
                                          <p:val>
                                            <p:strVal val="#ppt_w+.3"/>
                                          </p:val>
                                        </p:tav>
                                        <p:tav tm="100000">
                                          <p:val>
                                            <p:strVal val="#ppt_w"/>
                                          </p:val>
                                        </p:tav>
                                      </p:tavLst>
                                    </p:anim>
                                    <p:anim calcmode="lin" valueType="num">
                                      <p:cBhvr>
                                        <p:cTn id="32" dur="1000" fill="hold"/>
                                        <p:tgtEl>
                                          <p:spTgt spid="28675">
                                            <p:txEl>
                                              <p:pRg st="8" end="8"/>
                                            </p:txEl>
                                          </p:spTgt>
                                        </p:tgtEl>
                                        <p:attrNameLst>
                                          <p:attrName>ppt_h</p:attrName>
                                        </p:attrNameLst>
                                      </p:cBhvr>
                                      <p:tavLst>
                                        <p:tav tm="0">
                                          <p:val>
                                            <p:strVal val="#ppt_h"/>
                                          </p:val>
                                        </p:tav>
                                        <p:tav tm="100000">
                                          <p:val>
                                            <p:strVal val="#ppt_h"/>
                                          </p:val>
                                        </p:tav>
                                      </p:tavLst>
                                    </p:anim>
                                    <p:animEffect transition="in" filter="fade">
                                      <p:cBhvr>
                                        <p:cTn id="33" dur="1000"/>
                                        <p:tgtEl>
                                          <p:spTgt spid="28675">
                                            <p:txEl>
                                              <p:pRg st="8" end="8"/>
                                            </p:txEl>
                                          </p:spTgt>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28675">
                                            <p:txEl>
                                              <p:pRg st="9" end="9"/>
                                            </p:txEl>
                                          </p:spTgt>
                                        </p:tgtEl>
                                        <p:attrNameLst>
                                          <p:attrName>style.visibility</p:attrName>
                                        </p:attrNameLst>
                                      </p:cBhvr>
                                      <p:to>
                                        <p:strVal val="visible"/>
                                      </p:to>
                                    </p:set>
                                    <p:anim calcmode="lin" valueType="num">
                                      <p:cBhvr>
                                        <p:cTn id="36" dur="1000" fill="hold"/>
                                        <p:tgtEl>
                                          <p:spTgt spid="28675">
                                            <p:txEl>
                                              <p:pRg st="9" end="9"/>
                                            </p:txEl>
                                          </p:spTgt>
                                        </p:tgtEl>
                                        <p:attrNameLst>
                                          <p:attrName>ppt_w</p:attrName>
                                        </p:attrNameLst>
                                      </p:cBhvr>
                                      <p:tavLst>
                                        <p:tav tm="0">
                                          <p:val>
                                            <p:strVal val="#ppt_w+.3"/>
                                          </p:val>
                                        </p:tav>
                                        <p:tav tm="100000">
                                          <p:val>
                                            <p:strVal val="#ppt_w"/>
                                          </p:val>
                                        </p:tav>
                                      </p:tavLst>
                                    </p:anim>
                                    <p:anim calcmode="lin" valueType="num">
                                      <p:cBhvr>
                                        <p:cTn id="37" dur="1000" fill="hold"/>
                                        <p:tgtEl>
                                          <p:spTgt spid="28675">
                                            <p:txEl>
                                              <p:pRg st="9" end="9"/>
                                            </p:txEl>
                                          </p:spTgt>
                                        </p:tgtEl>
                                        <p:attrNameLst>
                                          <p:attrName>ppt_h</p:attrName>
                                        </p:attrNameLst>
                                      </p:cBhvr>
                                      <p:tavLst>
                                        <p:tav tm="0">
                                          <p:val>
                                            <p:strVal val="#ppt_h"/>
                                          </p:val>
                                        </p:tav>
                                        <p:tav tm="100000">
                                          <p:val>
                                            <p:strVal val="#ppt_h"/>
                                          </p:val>
                                        </p:tav>
                                      </p:tavLst>
                                    </p:anim>
                                    <p:animEffect transition="in" filter="fade">
                                      <p:cBhvr>
                                        <p:cTn id="38" dur="10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dirty="0"/>
              <a:t>Charles’s Law Problem</a:t>
            </a:r>
          </a:p>
        </p:txBody>
      </p:sp>
      <p:sp>
        <p:nvSpPr>
          <p:cNvPr id="29699" name="Rectangle 3"/>
          <p:cNvSpPr>
            <a:spLocks noGrp="1" noRot="1" noChangeArrowheads="1"/>
          </p:cNvSpPr>
          <p:nvPr>
            <p:ph type="body" idx="1"/>
          </p:nvPr>
        </p:nvSpPr>
        <p:spPr/>
        <p:txBody>
          <a:bodyPr/>
          <a:lstStyle/>
          <a:p>
            <a:pPr>
              <a:lnSpc>
                <a:spcPct val="90000"/>
              </a:lnSpc>
            </a:pPr>
            <a:r>
              <a:rPr lang="en-US" dirty="0" smtClean="0"/>
              <a:t>2.0L </a:t>
            </a:r>
            <a:r>
              <a:rPr lang="en-US" dirty="0"/>
              <a:t>@ 298 K cooled to 278 K while the pressure is held constant, does the volume increases or decrease</a:t>
            </a:r>
            <a:r>
              <a:rPr lang="en-US" dirty="0" smtClean="0"/>
              <a:t>? What is the volume?</a:t>
            </a:r>
            <a:endParaRPr lang="en-US" u="sng" dirty="0"/>
          </a:p>
          <a:p>
            <a:pPr>
              <a:lnSpc>
                <a:spcPct val="90000"/>
              </a:lnSpc>
            </a:pPr>
            <a:r>
              <a:rPr lang="en-US" u="sng" dirty="0"/>
              <a:t>V</a:t>
            </a:r>
            <a:r>
              <a:rPr lang="en-US" u="sng" baseline="-25000" dirty="0"/>
              <a:t>1</a:t>
            </a:r>
            <a:r>
              <a:rPr lang="en-US" dirty="0"/>
              <a:t> =	</a:t>
            </a:r>
            <a:r>
              <a:rPr lang="en-US" u="sng" dirty="0"/>
              <a:t>V</a:t>
            </a:r>
            <a:r>
              <a:rPr lang="en-US" u="sng" baseline="-25000" dirty="0"/>
              <a:t>2</a:t>
            </a:r>
            <a:r>
              <a:rPr lang="en-US" dirty="0"/>
              <a:t>   </a:t>
            </a:r>
          </a:p>
          <a:p>
            <a:pPr>
              <a:lnSpc>
                <a:spcPct val="90000"/>
              </a:lnSpc>
              <a:buNone/>
            </a:pPr>
            <a:r>
              <a:rPr lang="en-US" dirty="0"/>
              <a:t>	T</a:t>
            </a:r>
            <a:r>
              <a:rPr lang="en-US" baseline="-25000" dirty="0"/>
              <a:t>1</a:t>
            </a:r>
            <a:r>
              <a:rPr lang="en-US" dirty="0"/>
              <a:t>	</a:t>
            </a:r>
            <a:r>
              <a:rPr lang="en-US" dirty="0" smtClean="0"/>
              <a:t> </a:t>
            </a:r>
            <a:r>
              <a:rPr lang="en-US" dirty="0"/>
              <a:t>	</a:t>
            </a:r>
            <a:r>
              <a:rPr lang="en-US" dirty="0" smtClean="0"/>
              <a:t>T</a:t>
            </a:r>
            <a:r>
              <a:rPr lang="en-US" baseline="-25000" dirty="0" smtClean="0"/>
              <a:t>2</a:t>
            </a:r>
            <a:r>
              <a:rPr lang="en-US" dirty="0"/>
              <a:t>	</a:t>
            </a:r>
            <a:endParaRPr lang="en-US" dirty="0" smtClean="0"/>
          </a:p>
          <a:p>
            <a:pPr>
              <a:lnSpc>
                <a:spcPct val="90000"/>
              </a:lnSpc>
              <a:buNone/>
            </a:pPr>
            <a:r>
              <a:rPr lang="en-US" u="sng" dirty="0" smtClean="0"/>
              <a:t>2.0 L  </a:t>
            </a:r>
            <a:r>
              <a:rPr lang="en-US" dirty="0" smtClean="0"/>
              <a:t> =	</a:t>
            </a:r>
            <a:r>
              <a:rPr lang="en-US" u="sng" dirty="0" smtClean="0"/>
              <a:t>V</a:t>
            </a:r>
            <a:r>
              <a:rPr lang="en-US" u="sng" baseline="-25000" dirty="0" smtClean="0"/>
              <a:t>2</a:t>
            </a:r>
            <a:endParaRPr lang="en-US" u="sng" baseline="-25000" dirty="0"/>
          </a:p>
          <a:p>
            <a:pPr>
              <a:lnSpc>
                <a:spcPct val="90000"/>
              </a:lnSpc>
              <a:buFont typeface="Wingdings" pitchFamily="2" charset="2"/>
              <a:buNone/>
            </a:pPr>
            <a:r>
              <a:rPr lang="en-US" dirty="0"/>
              <a:t>  298 K     278 K</a:t>
            </a:r>
          </a:p>
          <a:p>
            <a:pPr>
              <a:lnSpc>
                <a:spcPct val="90000"/>
              </a:lnSpc>
            </a:pPr>
            <a:r>
              <a:rPr lang="en-US" dirty="0"/>
              <a:t>V</a:t>
            </a:r>
            <a:r>
              <a:rPr lang="en-US" baseline="-25000" dirty="0"/>
              <a:t>2</a:t>
            </a:r>
            <a:r>
              <a:rPr lang="en-US" dirty="0"/>
              <a:t> = 1.9 L  volume decreases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p:cTn id="7" dur="1000" fill="hold"/>
                                        <p:tgtEl>
                                          <p:spTgt spid="29699">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 calcmode="lin" valueType="num">
                                      <p:cBhvr>
                                        <p:cTn id="12" dur="1000" fill="hold"/>
                                        <p:tgtEl>
                                          <p:spTgt spid="29699">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2969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9699">
                                            <p:txEl>
                                              <p:pRg st="2" end="2"/>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 calcmode="lin" valueType="num">
                                      <p:cBhvr>
                                        <p:cTn id="17" dur="1000" fill="hold"/>
                                        <p:tgtEl>
                                          <p:spTgt spid="29699">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29699">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9699">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 calcmode="lin" valueType="num">
                                      <p:cBhvr>
                                        <p:cTn id="22" dur="1000" fill="hold"/>
                                        <p:tgtEl>
                                          <p:spTgt spid="29699">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29699">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2969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29699">
                                            <p:txEl>
                                              <p:pRg st="5" end="5"/>
                                            </p:txEl>
                                          </p:spTgt>
                                        </p:tgtEl>
                                        <p:attrNameLst>
                                          <p:attrName>style.visibility</p:attrName>
                                        </p:attrNameLst>
                                      </p:cBhvr>
                                      <p:to>
                                        <p:strVal val="visible"/>
                                      </p:to>
                                    </p:set>
                                    <p:anim calcmode="lin" valueType="num">
                                      <p:cBhvr>
                                        <p:cTn id="29" dur="1000" fill="hold"/>
                                        <p:tgtEl>
                                          <p:spTgt spid="29699">
                                            <p:txEl>
                                              <p:pRg st="5" end="5"/>
                                            </p:txEl>
                                          </p:spTgt>
                                        </p:tgtEl>
                                        <p:attrNameLst>
                                          <p:attrName>ppt_w</p:attrName>
                                        </p:attrNameLst>
                                      </p:cBhvr>
                                      <p:tavLst>
                                        <p:tav tm="0">
                                          <p:val>
                                            <p:strVal val="#ppt_w+.3"/>
                                          </p:val>
                                        </p:tav>
                                        <p:tav tm="100000">
                                          <p:val>
                                            <p:strVal val="#ppt_w"/>
                                          </p:val>
                                        </p:tav>
                                      </p:tavLst>
                                    </p:anim>
                                    <p:anim calcmode="lin" valueType="num">
                                      <p:cBhvr>
                                        <p:cTn id="30" dur="1000" fill="hold"/>
                                        <p:tgtEl>
                                          <p:spTgt spid="29699">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dirty="0"/>
              <a:t>Charles’s Law Problem</a:t>
            </a:r>
          </a:p>
        </p:txBody>
      </p:sp>
      <p:sp>
        <p:nvSpPr>
          <p:cNvPr id="30723" name="Rectangle 3"/>
          <p:cNvSpPr>
            <a:spLocks noGrp="1" noRot="1" noChangeArrowheads="1"/>
          </p:cNvSpPr>
          <p:nvPr>
            <p:ph type="body" idx="1"/>
          </p:nvPr>
        </p:nvSpPr>
        <p:spPr/>
        <p:txBody>
          <a:bodyPr/>
          <a:lstStyle/>
          <a:p>
            <a:pPr>
              <a:lnSpc>
                <a:spcPct val="90000"/>
              </a:lnSpc>
            </a:pPr>
            <a:r>
              <a:rPr lang="en-US" sz="2800" dirty="0"/>
              <a:t>2.58 L of gas @ 15°C is heated to 38 °C, what is the new volume?</a:t>
            </a:r>
          </a:p>
          <a:p>
            <a:pPr>
              <a:lnSpc>
                <a:spcPct val="90000"/>
              </a:lnSpc>
            </a:pPr>
            <a:r>
              <a:rPr lang="en-US" sz="2800" dirty="0" smtClean="0"/>
              <a:t>15°C+ 273=288 K</a:t>
            </a:r>
            <a:endParaRPr lang="en-US" sz="2800" dirty="0"/>
          </a:p>
          <a:p>
            <a:pPr>
              <a:lnSpc>
                <a:spcPct val="90000"/>
              </a:lnSpc>
            </a:pPr>
            <a:r>
              <a:rPr lang="en-US" sz="2800" dirty="0" smtClean="0"/>
              <a:t>38°C </a:t>
            </a:r>
            <a:r>
              <a:rPr lang="en-US" sz="2800" dirty="0"/>
              <a:t>+ 273 = 311 K</a:t>
            </a:r>
            <a:endParaRPr lang="en-US" sz="2800" u="sng" dirty="0"/>
          </a:p>
          <a:p>
            <a:pPr>
              <a:lnSpc>
                <a:spcPct val="90000"/>
              </a:lnSpc>
            </a:pPr>
            <a:r>
              <a:rPr lang="en-US" sz="2800" u="sng" dirty="0"/>
              <a:t>V</a:t>
            </a:r>
            <a:r>
              <a:rPr lang="en-US" sz="2800" u="sng" baseline="-25000" dirty="0"/>
              <a:t>1</a:t>
            </a:r>
            <a:r>
              <a:rPr lang="en-US" sz="2800" dirty="0"/>
              <a:t> =	</a:t>
            </a:r>
            <a:r>
              <a:rPr lang="en-US" sz="2800" u="sng" dirty="0"/>
              <a:t>V</a:t>
            </a:r>
            <a:r>
              <a:rPr lang="en-US" sz="2800" u="sng" baseline="-25000" dirty="0"/>
              <a:t>2</a:t>
            </a:r>
            <a:r>
              <a:rPr lang="en-US" sz="2800" baseline="-25000" dirty="0"/>
              <a:t> </a:t>
            </a:r>
            <a:r>
              <a:rPr lang="en-US" sz="2800" dirty="0"/>
              <a:t>  </a:t>
            </a:r>
          </a:p>
          <a:p>
            <a:pPr>
              <a:lnSpc>
                <a:spcPct val="90000"/>
              </a:lnSpc>
              <a:buFont typeface="Wingdings" pitchFamily="2" charset="2"/>
              <a:buNone/>
            </a:pPr>
            <a:r>
              <a:rPr lang="en-US" sz="2800" dirty="0"/>
              <a:t>    T</a:t>
            </a:r>
            <a:r>
              <a:rPr lang="en-US" sz="2800" baseline="-25000" dirty="0"/>
              <a:t>1</a:t>
            </a:r>
            <a:r>
              <a:rPr lang="en-US" sz="2800" dirty="0"/>
              <a:t>	          T</a:t>
            </a:r>
            <a:r>
              <a:rPr lang="en-US" sz="2800" baseline="-25000" dirty="0"/>
              <a:t>2</a:t>
            </a:r>
            <a:r>
              <a:rPr lang="en-US" sz="2800" dirty="0"/>
              <a:t> </a:t>
            </a:r>
            <a:endParaRPr lang="en-US" sz="2800" u="sng" dirty="0"/>
          </a:p>
          <a:p>
            <a:pPr>
              <a:lnSpc>
                <a:spcPct val="90000"/>
              </a:lnSpc>
            </a:pPr>
            <a:r>
              <a:rPr lang="en-US" sz="2800" u="sng" dirty="0"/>
              <a:t>2.58 L</a:t>
            </a:r>
            <a:r>
              <a:rPr lang="en-US" sz="2800" dirty="0"/>
              <a:t>  =   </a:t>
            </a:r>
            <a:r>
              <a:rPr lang="en-US" sz="2800" u="sng" dirty="0"/>
              <a:t>V</a:t>
            </a:r>
            <a:r>
              <a:rPr lang="en-US" sz="2800" u="sng" baseline="-25000" dirty="0"/>
              <a:t>2</a:t>
            </a:r>
          </a:p>
          <a:p>
            <a:pPr>
              <a:lnSpc>
                <a:spcPct val="90000"/>
              </a:lnSpc>
              <a:buFont typeface="Wingdings" pitchFamily="2" charset="2"/>
              <a:buNone/>
            </a:pPr>
            <a:r>
              <a:rPr lang="en-US" sz="2800" dirty="0"/>
              <a:t>   288 K        311 K</a:t>
            </a:r>
          </a:p>
          <a:p>
            <a:pPr>
              <a:lnSpc>
                <a:spcPct val="90000"/>
              </a:lnSpc>
            </a:pPr>
            <a:r>
              <a:rPr lang="en-US" sz="2800" dirty="0"/>
              <a:t> V</a:t>
            </a:r>
            <a:r>
              <a:rPr lang="en-US" sz="2800" baseline="-25000" dirty="0"/>
              <a:t>2</a:t>
            </a:r>
            <a:r>
              <a:rPr lang="en-US" sz="2800" dirty="0"/>
              <a:t> = 2.79 </a:t>
            </a:r>
            <a:r>
              <a:rPr lang="en-US" sz="2800" dirty="0" smtClean="0"/>
              <a:t>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dissolve">
                                      <p:cBhvr>
                                        <p:cTn id="7" dur="500"/>
                                        <p:tgtEl>
                                          <p:spTgt spid="3072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dissolve">
                                      <p:cBhvr>
                                        <p:cTn id="10" dur="500"/>
                                        <p:tgtEl>
                                          <p:spTgt spid="307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dissolve">
                                      <p:cBhvr>
                                        <p:cTn id="15" dur="500"/>
                                        <p:tgtEl>
                                          <p:spTgt spid="3072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dissolve">
                                      <p:cBhvr>
                                        <p:cTn id="18" dur="500"/>
                                        <p:tgtEl>
                                          <p:spTgt spid="307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 calcmode="lin" valueType="num">
                                      <p:cBhvr>
                                        <p:cTn id="23" dur="1000" fill="hold"/>
                                        <p:tgtEl>
                                          <p:spTgt spid="30723">
                                            <p:txEl>
                                              <p:pRg st="5" end="5"/>
                                            </p:txEl>
                                          </p:spTgt>
                                        </p:tgtEl>
                                        <p:attrNameLst>
                                          <p:attrName>ppt_w</p:attrName>
                                        </p:attrNameLst>
                                      </p:cBhvr>
                                      <p:tavLst>
                                        <p:tav tm="0">
                                          <p:val>
                                            <p:strVal val="#ppt_w+.3"/>
                                          </p:val>
                                        </p:tav>
                                        <p:tav tm="100000">
                                          <p:val>
                                            <p:strVal val="#ppt_w"/>
                                          </p:val>
                                        </p:tav>
                                      </p:tavLst>
                                    </p:anim>
                                    <p:anim calcmode="lin" valueType="num">
                                      <p:cBhvr>
                                        <p:cTn id="24" dur="1000" fill="hold"/>
                                        <p:tgtEl>
                                          <p:spTgt spid="30723">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30723">
                                            <p:txEl>
                                              <p:pRg st="5" end="5"/>
                                            </p:txEl>
                                          </p:spTgt>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0723">
                                            <p:txEl>
                                              <p:pRg st="6" end="6"/>
                                            </p:txEl>
                                          </p:spTgt>
                                        </p:tgtEl>
                                        <p:attrNameLst>
                                          <p:attrName>style.visibility</p:attrName>
                                        </p:attrNameLst>
                                      </p:cBhvr>
                                      <p:to>
                                        <p:strVal val="visible"/>
                                      </p:to>
                                    </p:set>
                                    <p:anim calcmode="lin" valueType="num">
                                      <p:cBhvr>
                                        <p:cTn id="28" dur="1000" fill="hold"/>
                                        <p:tgtEl>
                                          <p:spTgt spid="3072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3072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07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anim calcmode="lin" valueType="num">
                                      <p:cBhvr>
                                        <p:cTn id="35" dur="1000" fill="hold"/>
                                        <p:tgtEl>
                                          <p:spTgt spid="30723">
                                            <p:txEl>
                                              <p:pRg st="7" end="7"/>
                                            </p:txEl>
                                          </p:spTgt>
                                        </p:tgtEl>
                                        <p:attrNameLst>
                                          <p:attrName>ppt_w</p:attrName>
                                        </p:attrNameLst>
                                      </p:cBhvr>
                                      <p:tavLst>
                                        <p:tav tm="0">
                                          <p:val>
                                            <p:strVal val="#ppt_w+.3"/>
                                          </p:val>
                                        </p:tav>
                                        <p:tav tm="100000">
                                          <p:val>
                                            <p:strVal val="#ppt_w"/>
                                          </p:val>
                                        </p:tav>
                                      </p:tavLst>
                                    </p:anim>
                                    <p:anim calcmode="lin" valueType="num">
                                      <p:cBhvr>
                                        <p:cTn id="36" dur="1000" fill="hold"/>
                                        <p:tgtEl>
                                          <p:spTgt spid="3072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dirty="0"/>
              <a:t>Charles’s Law Problem</a:t>
            </a:r>
          </a:p>
        </p:txBody>
      </p:sp>
      <p:sp>
        <p:nvSpPr>
          <p:cNvPr id="31747" name="Rectangle 3"/>
          <p:cNvSpPr>
            <a:spLocks noGrp="1" noRot="1" noChangeArrowheads="1"/>
          </p:cNvSpPr>
          <p:nvPr>
            <p:ph type="body" idx="1"/>
          </p:nvPr>
        </p:nvSpPr>
        <p:spPr/>
        <p:txBody>
          <a:bodyPr/>
          <a:lstStyle/>
          <a:p>
            <a:r>
              <a:rPr lang="en-US" sz="2800" dirty="0" smtClean="0"/>
              <a:t>A gas with a volume of 0.625 </a:t>
            </a:r>
            <a:r>
              <a:rPr lang="en-US" sz="2800" dirty="0"/>
              <a:t>L @ 35°C </a:t>
            </a:r>
            <a:r>
              <a:rPr lang="en-US" sz="2800" dirty="0" smtClean="0"/>
              <a:t>as the temp changes it </a:t>
            </a:r>
            <a:r>
              <a:rPr lang="en-US" sz="2800" dirty="0"/>
              <a:t>has a final a volume of 0.535 L, what is the final </a:t>
            </a:r>
            <a:r>
              <a:rPr lang="en-US" sz="2800" dirty="0" smtClean="0"/>
              <a:t>temperature </a:t>
            </a:r>
            <a:r>
              <a:rPr lang="en-US" sz="2800" dirty="0"/>
              <a:t>in °C?</a:t>
            </a:r>
            <a:endParaRPr lang="en-US" sz="2800" u="sng" dirty="0"/>
          </a:p>
          <a:p>
            <a:r>
              <a:rPr lang="en-US" sz="2800" u="sng" dirty="0"/>
              <a:t>V</a:t>
            </a:r>
            <a:r>
              <a:rPr lang="en-US" sz="2800" u="sng" baseline="-25000" dirty="0"/>
              <a:t>1</a:t>
            </a:r>
            <a:r>
              <a:rPr lang="en-US" sz="2800" dirty="0"/>
              <a:t> =	</a:t>
            </a:r>
            <a:r>
              <a:rPr lang="en-US" sz="2800" u="sng" dirty="0"/>
              <a:t>V</a:t>
            </a:r>
            <a:r>
              <a:rPr lang="en-US" sz="2800" u="sng" baseline="-25000" dirty="0"/>
              <a:t>2</a:t>
            </a:r>
            <a:r>
              <a:rPr lang="en-US" sz="2800" dirty="0"/>
              <a:t>   </a:t>
            </a:r>
          </a:p>
          <a:p>
            <a:pPr>
              <a:buFont typeface="Wingdings" pitchFamily="2" charset="2"/>
              <a:buNone/>
            </a:pPr>
            <a:r>
              <a:rPr lang="en-US" sz="2800" dirty="0"/>
              <a:t>	T</a:t>
            </a:r>
            <a:r>
              <a:rPr lang="en-US" sz="2800" baseline="-25000" dirty="0"/>
              <a:t>1</a:t>
            </a:r>
            <a:r>
              <a:rPr lang="en-US" sz="2800" dirty="0"/>
              <a:t>	         T</a:t>
            </a:r>
            <a:r>
              <a:rPr lang="en-US" sz="2800" baseline="-25000" dirty="0"/>
              <a:t>2</a:t>
            </a:r>
          </a:p>
          <a:p>
            <a:r>
              <a:rPr lang="en-US" sz="2800" dirty="0"/>
              <a:t> 35°C + 273 = 308 K</a:t>
            </a:r>
            <a:endParaRPr lang="en-US" sz="2800" u="sng" dirty="0"/>
          </a:p>
          <a:p>
            <a:r>
              <a:rPr lang="en-US" sz="2800" u="sng" dirty="0"/>
              <a:t>0.675 L</a:t>
            </a:r>
            <a:r>
              <a:rPr lang="en-US" sz="2800" dirty="0"/>
              <a:t>  = </a:t>
            </a:r>
            <a:r>
              <a:rPr lang="en-US" sz="2800" u="sng" dirty="0"/>
              <a:t>0.535 L</a:t>
            </a:r>
            <a:r>
              <a:rPr lang="en-US" sz="2800" dirty="0"/>
              <a:t>       T</a:t>
            </a:r>
            <a:r>
              <a:rPr lang="en-US" sz="2800" baseline="-25000" dirty="0"/>
              <a:t>2</a:t>
            </a:r>
            <a:r>
              <a:rPr lang="en-US" sz="2800" dirty="0"/>
              <a:t> = 244 K </a:t>
            </a:r>
          </a:p>
          <a:p>
            <a:pPr>
              <a:buFont typeface="Wingdings" pitchFamily="2" charset="2"/>
              <a:buNone/>
            </a:pPr>
            <a:r>
              <a:rPr lang="en-US" sz="2800" dirty="0"/>
              <a:t>     308 K            T</a:t>
            </a:r>
            <a:r>
              <a:rPr lang="en-US" sz="2800" baseline="-25000" dirty="0"/>
              <a:t>2</a:t>
            </a:r>
            <a:r>
              <a:rPr lang="en-US" sz="2800" dirty="0"/>
              <a:t>                </a:t>
            </a:r>
            <a:endParaRPr lang="en-US" sz="2800" dirty="0" smtClean="0"/>
          </a:p>
          <a:p>
            <a:pPr>
              <a:buFont typeface="Wingdings" pitchFamily="2" charset="2"/>
              <a:buNone/>
            </a:pPr>
            <a:r>
              <a:rPr lang="en-US" sz="2800" dirty="0" smtClean="0"/>
              <a:t> </a:t>
            </a:r>
            <a:r>
              <a:rPr lang="en-US" sz="2800" dirty="0"/>
              <a:t>244K - 273 = -29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anim calcmode="lin" valueType="num">
                                      <p:cBhvr additive="base">
                                        <p:cTn id="11"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 calcmode="lin" valueType="num">
                                      <p:cBhvr additive="base">
                                        <p:cTn id="17"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 calcmode="lin" valueType="num">
                                      <p:cBhvr additive="base">
                                        <p:cTn id="23"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 calcmode="lin" valueType="num">
                                      <p:cBhvr additive="base">
                                        <p:cTn id="2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747">
                                            <p:txEl>
                                              <p:pRg st="6" end="6"/>
                                            </p:txEl>
                                          </p:spTgt>
                                        </p:tgtEl>
                                        <p:attrNameLst>
                                          <p:attrName>style.visibility</p:attrName>
                                        </p:attrNameLst>
                                      </p:cBhvr>
                                      <p:to>
                                        <p:strVal val="visible"/>
                                      </p:to>
                                    </p:set>
                                    <p:anim calcmode="lin" valueType="num">
                                      <p:cBhvr additive="base">
                                        <p:cTn id="3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t>Gay-Lussac</a:t>
            </a:r>
          </a:p>
        </p:txBody>
      </p:sp>
      <p:sp>
        <p:nvSpPr>
          <p:cNvPr id="80900" name="Rectangle 4"/>
          <p:cNvSpPr>
            <a:spLocks noGrp="1" noChangeArrowheads="1"/>
          </p:cNvSpPr>
          <p:nvPr>
            <p:ph type="body" sz="half" idx="1"/>
          </p:nvPr>
        </p:nvSpPr>
        <p:spPr/>
        <p:txBody>
          <a:bodyPr/>
          <a:lstStyle/>
          <a:p>
            <a:r>
              <a:rPr lang="en-US" dirty="0"/>
              <a:t>1778-1850</a:t>
            </a:r>
          </a:p>
          <a:p>
            <a:r>
              <a:rPr lang="en-US" dirty="0"/>
              <a:t>French physicists and chemist</a:t>
            </a:r>
          </a:p>
          <a:p>
            <a:r>
              <a:rPr lang="en-US" dirty="0"/>
              <a:t>Studied gases</a:t>
            </a:r>
          </a:p>
        </p:txBody>
      </p:sp>
      <p:sp>
        <p:nvSpPr>
          <p:cNvPr id="80901" name="Rectangle 5"/>
          <p:cNvSpPr>
            <a:spLocks noGrp="1" noChangeArrowheads="1"/>
          </p:cNvSpPr>
          <p:nvPr>
            <p:ph type="body" sz="half" idx="2"/>
          </p:nvPr>
        </p:nvSpPr>
        <p:spPr/>
        <p:txBody>
          <a:bodyPr/>
          <a:lstStyle/>
          <a:p>
            <a:endParaRPr lang="en-US" dirty="0"/>
          </a:p>
        </p:txBody>
      </p:sp>
      <p:pic>
        <p:nvPicPr>
          <p:cNvPr id="80903" name="Picture 7" descr="gaylussa"/>
          <p:cNvPicPr>
            <a:picLocks noChangeAspect="1" noChangeArrowheads="1"/>
          </p:cNvPicPr>
          <p:nvPr/>
        </p:nvPicPr>
        <p:blipFill>
          <a:blip r:embed="rId2" cstate="print"/>
          <a:srcRect/>
          <a:stretch>
            <a:fillRect/>
          </a:stretch>
        </p:blipFill>
        <p:spPr bwMode="auto">
          <a:xfrm>
            <a:off x="5181600" y="2057400"/>
            <a:ext cx="2706688" cy="41338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Gay-Lussac’s Law</a:t>
            </a:r>
          </a:p>
        </p:txBody>
      </p:sp>
      <p:sp>
        <p:nvSpPr>
          <p:cNvPr id="53251" name="Rectangle 3"/>
          <p:cNvSpPr>
            <a:spLocks noGrp="1" noChangeArrowheads="1"/>
          </p:cNvSpPr>
          <p:nvPr>
            <p:ph type="body" idx="1"/>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Pressure of gas </a:t>
            </a:r>
            <a:r>
              <a:rPr lang="en-US" dirty="0" smtClean="0"/>
              <a:t>varies directly with the Kelvin temperature at </a:t>
            </a:r>
            <a:r>
              <a:rPr lang="en-US" dirty="0"/>
              <a:t>a constant volume</a:t>
            </a:r>
          </a:p>
          <a:p>
            <a:r>
              <a:rPr lang="en-US" dirty="0"/>
              <a:t>Spray cans, if heated </a:t>
            </a:r>
            <a:r>
              <a:rPr lang="en-US" dirty="0" smtClean="0"/>
              <a:t>explode</a:t>
            </a:r>
          </a:p>
          <a:p>
            <a:r>
              <a:rPr lang="en-US" u="sng" dirty="0" smtClean="0"/>
              <a:t>P</a:t>
            </a:r>
            <a:r>
              <a:rPr lang="en-US" u="sng" baseline="-25000" dirty="0" smtClean="0"/>
              <a:t>1</a:t>
            </a:r>
            <a:r>
              <a:rPr lang="en-US" dirty="0" smtClean="0"/>
              <a:t>  = </a:t>
            </a:r>
            <a:r>
              <a:rPr lang="en-US" u="sng" dirty="0" smtClean="0"/>
              <a:t>P</a:t>
            </a:r>
            <a:r>
              <a:rPr lang="en-US" u="sng" baseline="-25000" dirty="0" smtClean="0"/>
              <a:t>2</a:t>
            </a:r>
          </a:p>
          <a:p>
            <a:r>
              <a:rPr lang="en-US" dirty="0" smtClean="0"/>
              <a:t>T</a:t>
            </a:r>
            <a:r>
              <a:rPr lang="en-US" baseline="-25000" dirty="0" smtClean="0"/>
              <a:t>1</a:t>
            </a:r>
            <a:r>
              <a:rPr lang="en-US" dirty="0" smtClean="0"/>
              <a:t>      T</a:t>
            </a:r>
            <a:r>
              <a:rPr lang="en-US" baseline="-25000" dirty="0" smtClean="0"/>
              <a:t>2    </a:t>
            </a:r>
          </a:p>
          <a:p>
            <a:pPr lvl="7">
              <a:buNone/>
            </a:pPr>
            <a:r>
              <a:rPr lang="en-US" sz="2400" dirty="0" smtClean="0"/>
              <a:t>P</a:t>
            </a:r>
          </a:p>
          <a:p>
            <a:pPr lvl="7">
              <a:buNone/>
            </a:pPr>
            <a:endParaRPr lang="en-US" sz="2400" dirty="0"/>
          </a:p>
          <a:p>
            <a:pPr lvl="7">
              <a:buNone/>
            </a:pPr>
            <a:endParaRPr lang="en-US" sz="2400" dirty="0" smtClean="0"/>
          </a:p>
          <a:p>
            <a:pPr lvl="7">
              <a:buNone/>
            </a:pPr>
            <a:r>
              <a:rPr lang="en-US" sz="2400" dirty="0"/>
              <a:t>	</a:t>
            </a:r>
            <a:r>
              <a:rPr lang="en-US" sz="2400" dirty="0" smtClean="0"/>
              <a:t>		T</a:t>
            </a:r>
            <a:endParaRPr lang="en-US" sz="2400" dirty="0"/>
          </a:p>
        </p:txBody>
      </p:sp>
      <p:cxnSp>
        <p:nvCxnSpPr>
          <p:cNvPr id="5" name="Straight Connector 4"/>
          <p:cNvCxnSpPr/>
          <p:nvPr/>
        </p:nvCxnSpPr>
        <p:spPr bwMode="auto">
          <a:xfrm rot="5400000">
            <a:off x="3086100" y="4686300"/>
            <a:ext cx="1752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962400" y="5562600"/>
            <a:ext cx="2209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3962400" y="4038600"/>
            <a:ext cx="1752600" cy="1524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7"/>
          <p:cNvSpPr/>
          <p:nvPr/>
        </p:nvSpPr>
        <p:spPr bwMode="auto">
          <a:xfrm>
            <a:off x="685800" y="3429000"/>
            <a:ext cx="1752600" cy="1143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3251">
                                            <p:txEl>
                                              <p:pRg st="4" end="4"/>
                                            </p:txEl>
                                          </p:spTgt>
                                        </p:tgtEl>
                                        <p:attrNameLst>
                                          <p:attrName>style.visibility</p:attrName>
                                        </p:attrNameLst>
                                      </p:cBhvr>
                                      <p:to>
                                        <p:strVal val="visible"/>
                                      </p:to>
                                    </p:set>
                                    <p:anim calcmode="lin" valueType="num">
                                      <p:cBhvr additive="base">
                                        <p:cTn id="29" dur="500" fill="hold"/>
                                        <p:tgtEl>
                                          <p:spTgt spid="5325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325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3251">
                                            <p:txEl>
                                              <p:pRg st="7" end="7"/>
                                            </p:txEl>
                                          </p:spTgt>
                                        </p:tgtEl>
                                        <p:attrNameLst>
                                          <p:attrName>style.visibility</p:attrName>
                                        </p:attrNameLst>
                                      </p:cBhvr>
                                      <p:to>
                                        <p:strVal val="visible"/>
                                      </p:to>
                                    </p:set>
                                    <p:anim calcmode="lin" valueType="num">
                                      <p:cBhvr additive="base">
                                        <p:cTn id="33" dur="500" fill="hold"/>
                                        <p:tgtEl>
                                          <p:spTgt spid="53251">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32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KMT </a:t>
            </a:r>
            <a:r>
              <a:rPr lang="en-US" sz="3200" dirty="0"/>
              <a:t>(Kinetic Molecular Theory) based on five assumptions:</a:t>
            </a:r>
            <a:br>
              <a:rPr lang="en-US" sz="3200" dirty="0"/>
            </a:br>
            <a:endParaRPr lang="en-US" sz="3200" dirty="0"/>
          </a:p>
        </p:txBody>
      </p:sp>
      <p:sp>
        <p:nvSpPr>
          <p:cNvPr id="3" name="Content Placeholder 2"/>
          <p:cNvSpPr>
            <a:spLocks noGrp="1"/>
          </p:cNvSpPr>
          <p:nvPr>
            <p:ph idx="1"/>
          </p:nvPr>
        </p:nvSpPr>
        <p:spPr>
          <a:xfrm>
            <a:off x="603250" y="1600200"/>
            <a:ext cx="8540750" cy="4422775"/>
          </a:xfrm>
        </p:spPr>
        <p:txBody>
          <a:bodyPr/>
          <a:lstStyle/>
          <a:p>
            <a:pPr>
              <a:lnSpc>
                <a:spcPct val="90000"/>
              </a:lnSpc>
            </a:pPr>
            <a:r>
              <a:rPr lang="en-US" dirty="0" smtClean="0"/>
              <a:t>1- gases consist of large numbers of tiny particles that are far apart relative to their size</a:t>
            </a:r>
          </a:p>
          <a:p>
            <a:pPr lvl="1">
              <a:lnSpc>
                <a:spcPct val="90000"/>
              </a:lnSpc>
            </a:pPr>
            <a:r>
              <a:rPr lang="en-US" dirty="0" smtClean="0"/>
              <a:t>Molecules farther apart than molecules in other states</a:t>
            </a:r>
          </a:p>
          <a:p>
            <a:pPr lvl="1">
              <a:lnSpc>
                <a:spcPct val="90000"/>
              </a:lnSpc>
            </a:pPr>
            <a:r>
              <a:rPr lang="en-US" dirty="0" smtClean="0"/>
              <a:t>Most volume occupied by gas is empty space</a:t>
            </a:r>
          </a:p>
          <a:p>
            <a:pPr lvl="1">
              <a:lnSpc>
                <a:spcPct val="90000"/>
              </a:lnSpc>
            </a:pPr>
            <a:r>
              <a:rPr lang="en-US" dirty="0" smtClean="0"/>
              <a:t>Allows for low density and easy compression</a:t>
            </a:r>
          </a:p>
        </p:txBody>
      </p:sp>
    </p:spTree>
    <p:extLst>
      <p:ext uri="{BB962C8B-B14F-4D97-AF65-F5344CB8AC3E}">
        <p14:creationId xmlns:p14="http://schemas.microsoft.com/office/powerpoint/2010/main" val="8035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Gay-Lussac Problem</a:t>
            </a:r>
            <a:endParaRPr lang="en-US" dirty="0"/>
          </a:p>
        </p:txBody>
      </p:sp>
      <p:sp>
        <p:nvSpPr>
          <p:cNvPr id="3" name="Content Placeholder 2"/>
          <p:cNvSpPr>
            <a:spLocks noGrp="1"/>
          </p:cNvSpPr>
          <p:nvPr>
            <p:ph idx="1"/>
          </p:nvPr>
        </p:nvSpPr>
        <p:spPr/>
        <p:txBody>
          <a:bodyPr/>
          <a:lstStyle/>
          <a:p>
            <a:r>
              <a:rPr lang="en-US" dirty="0" smtClean="0"/>
              <a:t>Gas in an aerosol can is at a pressure of 4.2 atm at 22º C.  What would the gas pressure in the can be at 62 ºC?</a:t>
            </a:r>
          </a:p>
          <a:p>
            <a:r>
              <a:rPr lang="en-US" u="sng" dirty="0" smtClean="0"/>
              <a:t>P</a:t>
            </a:r>
            <a:r>
              <a:rPr lang="en-US" u="sng" baseline="-25000" dirty="0" smtClean="0"/>
              <a:t>1</a:t>
            </a:r>
            <a:r>
              <a:rPr lang="en-US" dirty="0" smtClean="0"/>
              <a:t>  = </a:t>
            </a:r>
            <a:r>
              <a:rPr lang="en-US" u="sng" dirty="0" smtClean="0"/>
              <a:t>P</a:t>
            </a:r>
            <a:r>
              <a:rPr lang="en-US" u="sng" baseline="-25000" dirty="0" smtClean="0"/>
              <a:t>2</a:t>
            </a:r>
            <a:r>
              <a:rPr lang="en-US" dirty="0" smtClean="0"/>
              <a:t>			</a:t>
            </a:r>
            <a:r>
              <a:rPr lang="en-US" u="sng" dirty="0" smtClean="0"/>
              <a:t>4.2 atm </a:t>
            </a:r>
            <a:r>
              <a:rPr lang="en-US" dirty="0" smtClean="0"/>
              <a:t>= </a:t>
            </a:r>
            <a:r>
              <a:rPr lang="en-US" u="sng" dirty="0" smtClean="0"/>
              <a:t>P</a:t>
            </a:r>
            <a:r>
              <a:rPr lang="en-US" u="sng" baseline="-25000" dirty="0" smtClean="0"/>
              <a:t>2</a:t>
            </a:r>
          </a:p>
          <a:p>
            <a:r>
              <a:rPr lang="en-US" dirty="0" smtClean="0"/>
              <a:t>T</a:t>
            </a:r>
            <a:r>
              <a:rPr lang="en-US" baseline="-25000" dirty="0" smtClean="0"/>
              <a:t>1</a:t>
            </a:r>
            <a:r>
              <a:rPr lang="en-US" dirty="0" smtClean="0"/>
              <a:t>      T</a:t>
            </a:r>
            <a:r>
              <a:rPr lang="en-US" baseline="-25000" dirty="0" smtClean="0"/>
              <a:t>2    		</a:t>
            </a:r>
            <a:r>
              <a:rPr lang="en-US" dirty="0" smtClean="0"/>
              <a:t>295 K     335 K</a:t>
            </a:r>
          </a:p>
          <a:p>
            <a:r>
              <a:rPr lang="en-US" dirty="0" smtClean="0"/>
              <a:t>P</a:t>
            </a:r>
            <a:r>
              <a:rPr lang="en-US" baseline="-25000" dirty="0" smtClean="0"/>
              <a:t>2</a:t>
            </a:r>
            <a:r>
              <a:rPr lang="en-US" dirty="0" smtClean="0"/>
              <a:t>= 4.8 atm</a:t>
            </a:r>
            <a:endParaRPr lang="en-US" baseline="-250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dirty="0"/>
              <a:t>Combined Gas Law</a:t>
            </a:r>
          </a:p>
        </p:txBody>
      </p:sp>
      <p:sp>
        <p:nvSpPr>
          <p:cNvPr id="38915" name="Rectangle 3"/>
          <p:cNvSpPr>
            <a:spLocks noGrp="1" noRot="1" noChangeArrowheads="1"/>
          </p:cNvSpPr>
          <p:nvPr>
            <p:ph type="body" idx="1"/>
          </p:nvPr>
        </p:nvSpPr>
        <p:spPr/>
        <p:txBody>
          <a:bodyPr/>
          <a:lstStyle/>
          <a:p>
            <a:r>
              <a:rPr lang="en-US" dirty="0" smtClean="0"/>
              <a:t>Expresses the relationship between pressure, volume and temp of fixed amount of gas</a:t>
            </a:r>
          </a:p>
          <a:p>
            <a:r>
              <a:rPr lang="en-US" dirty="0" smtClean="0"/>
              <a:t>Use when moles are held constant</a:t>
            </a:r>
          </a:p>
          <a:p>
            <a:endParaRPr lang="en-US" dirty="0" smtClean="0"/>
          </a:p>
          <a:p>
            <a:r>
              <a:rPr lang="en-US" u="sng" dirty="0" smtClean="0"/>
              <a:t>P</a:t>
            </a:r>
            <a:r>
              <a:rPr lang="en-US" u="sng" baseline="-25000" dirty="0" smtClean="0"/>
              <a:t>1</a:t>
            </a:r>
            <a:r>
              <a:rPr lang="en-US" u="sng" dirty="0" smtClean="0"/>
              <a:t>V</a:t>
            </a:r>
            <a:r>
              <a:rPr lang="en-US" u="sng" baseline="-25000" dirty="0" smtClean="0"/>
              <a:t>1</a:t>
            </a:r>
            <a:r>
              <a:rPr lang="en-US" u="sng" dirty="0" smtClean="0"/>
              <a:t> </a:t>
            </a:r>
            <a:r>
              <a:rPr lang="en-US" dirty="0"/>
              <a:t>=</a:t>
            </a:r>
            <a:r>
              <a:rPr lang="en-US" u="sng" dirty="0"/>
              <a:t> </a:t>
            </a:r>
            <a:r>
              <a:rPr lang="en-US" u="sng" dirty="0" smtClean="0"/>
              <a:t>P</a:t>
            </a:r>
            <a:r>
              <a:rPr lang="en-US" u="sng" baseline="-25000" dirty="0" smtClean="0"/>
              <a:t>2</a:t>
            </a:r>
            <a:r>
              <a:rPr lang="en-US" u="sng" dirty="0" smtClean="0"/>
              <a:t>V</a:t>
            </a:r>
            <a:r>
              <a:rPr lang="en-US" u="sng" baseline="-25000" dirty="0" smtClean="0"/>
              <a:t>2</a:t>
            </a:r>
            <a:endParaRPr lang="en-US" u="sng" baseline="-25000" dirty="0"/>
          </a:p>
          <a:p>
            <a:pPr>
              <a:buFont typeface="Wingdings" pitchFamily="2" charset="2"/>
              <a:buNone/>
            </a:pPr>
            <a:r>
              <a:rPr lang="en-US" b="1" dirty="0"/>
              <a:t>    </a:t>
            </a:r>
            <a:r>
              <a:rPr lang="en-US" dirty="0" smtClean="0"/>
              <a:t>T</a:t>
            </a:r>
            <a:r>
              <a:rPr lang="en-US" baseline="-25000" dirty="0" smtClean="0"/>
              <a:t>1</a:t>
            </a:r>
            <a:r>
              <a:rPr lang="en-US" dirty="0"/>
              <a:t>	      T </a:t>
            </a:r>
            <a:r>
              <a:rPr lang="en-US" baseline="-25000" dirty="0" smtClean="0"/>
              <a:t>2</a:t>
            </a:r>
            <a:r>
              <a:rPr lang="en-US" dirty="0" smtClean="0"/>
              <a:t>       </a:t>
            </a:r>
            <a:r>
              <a:rPr lang="en-US" b="1" dirty="0"/>
              <a:t>Combined gas </a:t>
            </a:r>
            <a:r>
              <a:rPr lang="en-US" b="1" dirty="0" smtClean="0"/>
              <a:t>law</a:t>
            </a:r>
            <a:endParaRPr lang="en-US" dirty="0"/>
          </a:p>
        </p:txBody>
      </p:sp>
      <p:sp>
        <p:nvSpPr>
          <p:cNvPr id="4" name="Rectangle 3"/>
          <p:cNvSpPr/>
          <p:nvPr/>
        </p:nvSpPr>
        <p:spPr bwMode="auto">
          <a:xfrm>
            <a:off x="533400" y="4267200"/>
            <a:ext cx="2362200" cy="1295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anim calcmode="lin" valueType="num">
                                      <p:cBhvr additive="base">
                                        <p:cTn id="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anim calcmode="lin" valueType="num">
                                      <p:cBhvr additive="base">
                                        <p:cTn id="1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Gas Law Problem</a:t>
            </a:r>
            <a:endParaRPr lang="en-US" dirty="0"/>
          </a:p>
        </p:txBody>
      </p:sp>
      <p:sp>
        <p:nvSpPr>
          <p:cNvPr id="3" name="Content Placeholder 2"/>
          <p:cNvSpPr>
            <a:spLocks noGrp="1"/>
          </p:cNvSpPr>
          <p:nvPr>
            <p:ph idx="1"/>
          </p:nvPr>
        </p:nvSpPr>
        <p:spPr/>
        <p:txBody>
          <a:bodyPr/>
          <a:lstStyle/>
          <a:p>
            <a:r>
              <a:rPr lang="en-US" dirty="0" smtClean="0"/>
              <a:t>The volume of a gas is 32.1 mL at 22 ºC and 0.875 atm.  What will the volume be at 15 ºC and 0.900 atm?</a:t>
            </a:r>
          </a:p>
          <a:p>
            <a:r>
              <a:rPr lang="en-US" sz="2400" u="sng" dirty="0" smtClean="0"/>
              <a:t>P</a:t>
            </a:r>
            <a:r>
              <a:rPr lang="en-US" sz="2400" u="sng" baseline="-25000" dirty="0" smtClean="0"/>
              <a:t>1</a:t>
            </a:r>
            <a:r>
              <a:rPr lang="en-US" sz="2400" u="sng" dirty="0" smtClean="0"/>
              <a:t>V</a:t>
            </a:r>
            <a:r>
              <a:rPr lang="en-US" sz="2400" u="sng" baseline="-25000" dirty="0" smtClean="0"/>
              <a:t>1</a:t>
            </a:r>
            <a:r>
              <a:rPr lang="en-US" sz="2400" u="sng" dirty="0" smtClean="0"/>
              <a:t> </a:t>
            </a:r>
            <a:r>
              <a:rPr lang="en-US" sz="2400" dirty="0" smtClean="0"/>
              <a:t>=</a:t>
            </a:r>
            <a:r>
              <a:rPr lang="en-US" sz="2400" u="sng" dirty="0" smtClean="0"/>
              <a:t> P</a:t>
            </a:r>
            <a:r>
              <a:rPr lang="en-US" sz="2400" u="sng" baseline="-25000" dirty="0" smtClean="0"/>
              <a:t>2</a:t>
            </a:r>
            <a:r>
              <a:rPr lang="en-US" sz="2400" u="sng" dirty="0" smtClean="0"/>
              <a:t>V</a:t>
            </a:r>
            <a:r>
              <a:rPr lang="en-US" sz="2400" u="sng" baseline="-25000" dirty="0" smtClean="0"/>
              <a:t>2</a:t>
            </a:r>
            <a:r>
              <a:rPr lang="en-US" sz="2400" baseline="-25000" dirty="0" smtClean="0">
                <a:effectLst/>
              </a:rPr>
              <a:t>	</a:t>
            </a:r>
            <a:r>
              <a:rPr lang="en-US" sz="2400" u="sng" dirty="0" smtClean="0">
                <a:effectLst/>
              </a:rPr>
              <a:t>(0.875atm)( 32.1 mL) </a:t>
            </a:r>
            <a:r>
              <a:rPr lang="en-US" sz="2400" dirty="0" smtClean="0">
                <a:effectLst/>
              </a:rPr>
              <a:t>= </a:t>
            </a:r>
            <a:r>
              <a:rPr lang="en-US" sz="2400" u="sng" dirty="0" smtClean="0">
                <a:effectLst/>
              </a:rPr>
              <a:t>(0.900atm)V</a:t>
            </a:r>
            <a:r>
              <a:rPr lang="en-US" sz="2400" u="sng" baseline="-25000" dirty="0" smtClean="0">
                <a:effectLst/>
              </a:rPr>
              <a:t>2</a:t>
            </a:r>
            <a:endParaRPr lang="en-US" sz="2400" u="sng" baseline="-25000" dirty="0" smtClean="0"/>
          </a:p>
          <a:p>
            <a:pPr>
              <a:buNone/>
            </a:pPr>
            <a:r>
              <a:rPr lang="en-US" sz="2400" b="1" dirty="0" smtClean="0"/>
              <a:t>    </a:t>
            </a:r>
            <a:r>
              <a:rPr lang="en-US" sz="2400" dirty="0" smtClean="0"/>
              <a:t>T</a:t>
            </a:r>
            <a:r>
              <a:rPr lang="en-US" sz="2400" baseline="-25000" dirty="0" smtClean="0"/>
              <a:t>1</a:t>
            </a:r>
            <a:r>
              <a:rPr lang="en-US" sz="2400" dirty="0" smtClean="0"/>
              <a:t>	      T </a:t>
            </a:r>
            <a:r>
              <a:rPr lang="en-US" sz="2400" baseline="-25000" dirty="0" smtClean="0"/>
              <a:t>2                                     </a:t>
            </a:r>
            <a:r>
              <a:rPr lang="en-US" sz="2400" dirty="0" smtClean="0"/>
              <a:t>295K	      288 K</a:t>
            </a:r>
          </a:p>
          <a:p>
            <a:pPr>
              <a:buNone/>
            </a:pPr>
            <a:endParaRPr lang="en-US" sz="2400" dirty="0"/>
          </a:p>
          <a:p>
            <a:pPr>
              <a:buNone/>
            </a:pPr>
            <a:r>
              <a:rPr lang="en-US" sz="2400" dirty="0" smtClean="0"/>
              <a:t>V</a:t>
            </a:r>
            <a:r>
              <a:rPr lang="en-US" sz="2400" baseline="-25000" dirty="0" smtClean="0"/>
              <a:t>2</a:t>
            </a:r>
            <a:r>
              <a:rPr lang="en-US" sz="2400" dirty="0" smtClean="0"/>
              <a:t> = 30.5 mL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45719"/>
          </a:xfrm>
        </p:spPr>
        <p:txBody>
          <a:bodyPr/>
          <a:lstStyle/>
          <a:p>
            <a:endParaRPr lang="en-US" dirty="0"/>
          </a:p>
        </p:txBody>
      </p:sp>
      <p:sp>
        <p:nvSpPr>
          <p:cNvPr id="3" name="Content Placeholder 2"/>
          <p:cNvSpPr>
            <a:spLocks noGrp="1"/>
          </p:cNvSpPr>
          <p:nvPr>
            <p:ph idx="1"/>
          </p:nvPr>
        </p:nvSpPr>
        <p:spPr>
          <a:xfrm>
            <a:off x="301625" y="228600"/>
            <a:ext cx="8540750" cy="5870575"/>
          </a:xfrm>
        </p:spPr>
        <p:txBody>
          <a:bodyPr/>
          <a:lstStyle/>
          <a:p>
            <a:r>
              <a:rPr lang="en-US" dirty="0" smtClean="0"/>
              <a:t>#1- A 32.0 mL sample of hydrogen is collected over water at 20. ºC and 750.0 torr.  What is the volume of the dry gas at STP? (vapor pressure of water at 20 ºC = 17.5 </a:t>
            </a:r>
            <a:r>
              <a:rPr lang="en-US" dirty="0" err="1" smtClean="0"/>
              <a:t>torr</a:t>
            </a:r>
            <a:r>
              <a:rPr lang="en-US" dirty="0" smtClean="0"/>
              <a:t>)</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r>
              <a:rPr lang="en-US" dirty="0" smtClean="0"/>
              <a:t>750.0 </a:t>
            </a:r>
            <a:r>
              <a:rPr lang="en-US" dirty="0" err="1" smtClean="0"/>
              <a:t>torr</a:t>
            </a:r>
            <a:r>
              <a:rPr lang="en-US" dirty="0" smtClean="0"/>
              <a:t> = P </a:t>
            </a:r>
            <a:r>
              <a:rPr lang="en-US" baseline="-25000" dirty="0" smtClean="0"/>
              <a:t>gas</a:t>
            </a:r>
            <a:r>
              <a:rPr lang="en-US" dirty="0" smtClean="0"/>
              <a:t> + 17.5 </a:t>
            </a:r>
            <a:r>
              <a:rPr lang="en-US" dirty="0" err="1" smtClean="0"/>
              <a:t>torr</a:t>
            </a:r>
            <a:endParaRPr lang="en-US" dirty="0" smtClean="0"/>
          </a:p>
          <a:p>
            <a:r>
              <a:rPr lang="en-US" dirty="0" smtClean="0"/>
              <a:t>= 732.5 </a:t>
            </a:r>
            <a:r>
              <a:rPr lang="en-US" dirty="0" err="1" smtClean="0"/>
              <a:t>torr</a:t>
            </a:r>
            <a:endParaRPr lang="en-US" dirty="0" smtClean="0"/>
          </a:p>
          <a:p>
            <a:r>
              <a:rPr lang="en-US" dirty="0" smtClean="0"/>
              <a:t>Use combined gas law</a:t>
            </a:r>
          </a:p>
          <a:p>
            <a:r>
              <a:rPr lang="en-US" dirty="0" smtClean="0"/>
              <a:t>(</a:t>
            </a:r>
            <a:r>
              <a:rPr lang="en-US" u="sng" dirty="0" smtClean="0"/>
              <a:t>732.5 </a:t>
            </a:r>
            <a:r>
              <a:rPr lang="en-US" u="sng" dirty="0" err="1" smtClean="0"/>
              <a:t>torr</a:t>
            </a:r>
            <a:r>
              <a:rPr lang="en-US" u="sng" dirty="0" smtClean="0"/>
              <a:t>)(32.0 mL) </a:t>
            </a:r>
            <a:r>
              <a:rPr lang="en-US" dirty="0" smtClean="0"/>
              <a:t>= </a:t>
            </a:r>
            <a:r>
              <a:rPr lang="en-US" u="sng" dirty="0" smtClean="0"/>
              <a:t>(760.0 </a:t>
            </a:r>
            <a:r>
              <a:rPr lang="en-US" u="sng" dirty="0" err="1" smtClean="0"/>
              <a:t>torr</a:t>
            </a:r>
            <a:r>
              <a:rPr lang="en-US" u="sng" dirty="0" smtClean="0"/>
              <a:t>) V</a:t>
            </a:r>
          </a:p>
          <a:p>
            <a:r>
              <a:rPr lang="en-US" dirty="0" smtClean="0"/>
              <a:t>      293 K				273 K</a:t>
            </a:r>
          </a:p>
          <a:p>
            <a:r>
              <a:rPr lang="en-US" dirty="0" smtClean="0"/>
              <a:t>28.7 </a:t>
            </a:r>
            <a:r>
              <a:rPr lang="en-US" dirty="0" err="1" smtClean="0"/>
              <a:t>mL</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amond(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1625" y="533400"/>
            <a:ext cx="8540750" cy="5565775"/>
          </a:xfrm>
        </p:spPr>
        <p:txBody>
          <a:bodyPr/>
          <a:lstStyle/>
          <a:p>
            <a:r>
              <a:rPr lang="en-US" dirty="0" smtClean="0"/>
              <a:t>#2- A 54.0 mL sample of oxygen is collected over water at 23 ºC and 770.0 </a:t>
            </a:r>
            <a:r>
              <a:rPr lang="en-US" dirty="0" err="1" smtClean="0"/>
              <a:t>torr</a:t>
            </a:r>
            <a:r>
              <a:rPr lang="en-US" dirty="0" smtClean="0"/>
              <a:t>.  What is the volume of the dry gas at STP? (vapor pressure of water at 23 ºC =21.1 </a:t>
            </a:r>
            <a:r>
              <a:rPr lang="en-US" dirty="0" err="1" smtClean="0"/>
              <a:t>torr</a:t>
            </a:r>
            <a:r>
              <a:rPr lang="en-US" dirty="0" smtClean="0"/>
              <a:t>)</a:t>
            </a:r>
          </a:p>
          <a:p>
            <a:r>
              <a:rPr lang="en-US" dirty="0" smtClean="0"/>
              <a:t>P </a:t>
            </a:r>
            <a:r>
              <a:rPr lang="en-US" baseline="-25000" dirty="0" smtClean="0"/>
              <a:t>atm</a:t>
            </a:r>
            <a:r>
              <a:rPr lang="en-US" dirty="0" smtClean="0"/>
              <a:t> = P </a:t>
            </a:r>
            <a:r>
              <a:rPr lang="en-US" baseline="-25000" dirty="0" smtClean="0"/>
              <a:t>gas</a:t>
            </a:r>
            <a:r>
              <a:rPr lang="en-US" dirty="0" smtClean="0"/>
              <a:t> + P </a:t>
            </a:r>
            <a:r>
              <a:rPr lang="en-US" baseline="-25000" dirty="0" smtClean="0"/>
              <a:t>water</a:t>
            </a:r>
          </a:p>
          <a:p>
            <a:r>
              <a:rPr lang="en-US" dirty="0" smtClean="0"/>
              <a:t>770.0 </a:t>
            </a:r>
            <a:r>
              <a:rPr lang="en-US" dirty="0" err="1" smtClean="0"/>
              <a:t>torr</a:t>
            </a:r>
            <a:r>
              <a:rPr lang="en-US" dirty="0" smtClean="0"/>
              <a:t> = P </a:t>
            </a:r>
            <a:r>
              <a:rPr lang="en-US" baseline="-25000" dirty="0" smtClean="0"/>
              <a:t>gas</a:t>
            </a:r>
            <a:r>
              <a:rPr lang="en-US" dirty="0" smtClean="0"/>
              <a:t> + 21.1 </a:t>
            </a:r>
            <a:r>
              <a:rPr lang="en-US" dirty="0" err="1" smtClean="0"/>
              <a:t>torr</a:t>
            </a:r>
            <a:endParaRPr lang="en-US" dirty="0" smtClean="0"/>
          </a:p>
          <a:p>
            <a:r>
              <a:rPr lang="en-US" dirty="0" smtClean="0"/>
              <a:t>= 748.9 </a:t>
            </a:r>
            <a:r>
              <a:rPr lang="en-US" dirty="0" err="1" smtClean="0"/>
              <a:t>torr</a:t>
            </a:r>
            <a:endParaRPr lang="en-US" dirty="0" smtClean="0"/>
          </a:p>
          <a:p>
            <a:r>
              <a:rPr lang="en-US" dirty="0" smtClean="0"/>
              <a:t>Use combined gas law</a:t>
            </a:r>
          </a:p>
          <a:p>
            <a:r>
              <a:rPr lang="en-US" dirty="0" smtClean="0"/>
              <a:t>(</a:t>
            </a:r>
            <a:r>
              <a:rPr lang="en-US" u="sng" dirty="0" smtClean="0"/>
              <a:t>748.9 </a:t>
            </a:r>
            <a:r>
              <a:rPr lang="en-US" u="sng" dirty="0" err="1" smtClean="0"/>
              <a:t>torr</a:t>
            </a:r>
            <a:r>
              <a:rPr lang="en-US" u="sng" dirty="0" smtClean="0"/>
              <a:t>)(54.0 mL) </a:t>
            </a:r>
            <a:r>
              <a:rPr lang="en-US" dirty="0" smtClean="0"/>
              <a:t>= </a:t>
            </a:r>
            <a:r>
              <a:rPr lang="en-US" u="sng" dirty="0" smtClean="0"/>
              <a:t>(760.0 </a:t>
            </a:r>
            <a:r>
              <a:rPr lang="en-US" u="sng" dirty="0" err="1" smtClean="0"/>
              <a:t>torr</a:t>
            </a:r>
            <a:r>
              <a:rPr lang="en-US" u="sng" dirty="0" smtClean="0"/>
              <a:t>) V</a:t>
            </a:r>
          </a:p>
          <a:p>
            <a:r>
              <a:rPr lang="en-US" dirty="0" smtClean="0"/>
              <a:t>      296 K				273 K</a:t>
            </a:r>
          </a:p>
          <a:p>
            <a:r>
              <a:rPr lang="en-US" dirty="0" smtClean="0"/>
              <a:t>49.1 </a:t>
            </a:r>
            <a:r>
              <a:rPr lang="en-US" dirty="0" err="1" smtClean="0"/>
              <a:t>mL</a:t>
            </a:r>
            <a:r>
              <a:rPr lang="en-US" dirty="0" smtClean="0"/>
              <a:t> </a:t>
            </a:r>
          </a:p>
          <a:p>
            <a:endParaRPr lang="en-US" dirty="0" smtClean="0"/>
          </a:p>
          <a:p>
            <a:r>
              <a:rPr lang="en-US" dirty="0" smtClean="0"/>
              <a:t>49.1 </a:t>
            </a:r>
            <a:r>
              <a:rPr lang="en-US" dirty="0" err="1" smtClean="0"/>
              <a:t>mL</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Gas Volumes and Ideal Gas Law</a:t>
            </a:r>
            <a:endParaRPr lang="en-US" dirty="0"/>
          </a:p>
        </p:txBody>
      </p:sp>
      <p:sp>
        <p:nvSpPr>
          <p:cNvPr id="5" name="Subtitle 4"/>
          <p:cNvSpPr>
            <a:spLocks noGrp="1"/>
          </p:cNvSpPr>
          <p:nvPr>
            <p:ph type="subTitle" idx="1"/>
          </p:nvPr>
        </p:nvSpPr>
        <p:spPr/>
        <p:txBody>
          <a:bodyPr/>
          <a:lstStyle/>
          <a:p>
            <a:r>
              <a:rPr lang="en-US" dirty="0" smtClean="0"/>
              <a:t>11-3</a:t>
            </a:r>
            <a:endParaRPr lang="en-US" dirty="0"/>
          </a:p>
        </p:txBody>
      </p:sp>
    </p:spTree>
    <p:extLst>
      <p:ext uri="{BB962C8B-B14F-4D97-AF65-F5344CB8AC3E}">
        <p14:creationId xmlns:p14="http://schemas.microsoft.com/office/powerpoint/2010/main" val="3664214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11-3 Learning Targets</a:t>
            </a:r>
            <a:endParaRPr lang="en-US" dirty="0"/>
          </a:p>
        </p:txBody>
      </p:sp>
      <p:sp>
        <p:nvSpPr>
          <p:cNvPr id="5" name="Content Placeholder 4"/>
          <p:cNvSpPr>
            <a:spLocks noGrp="1"/>
          </p:cNvSpPr>
          <p:nvPr>
            <p:ph idx="1"/>
          </p:nvPr>
        </p:nvSpPr>
        <p:spPr/>
        <p:txBody>
          <a:bodyPr/>
          <a:lstStyle/>
          <a:p>
            <a:r>
              <a:rPr lang="en-US" dirty="0">
                <a:effectLst/>
              </a:rPr>
              <a:t>Relate the number of particles and volume by using Avogadro’s principle</a:t>
            </a:r>
          </a:p>
          <a:p>
            <a:r>
              <a:rPr lang="en-US" dirty="0">
                <a:effectLst/>
              </a:rPr>
              <a:t>Define Standard Molar volume of Gas</a:t>
            </a:r>
          </a:p>
          <a:p>
            <a:r>
              <a:rPr lang="en-US" dirty="0">
                <a:effectLst/>
              </a:rPr>
              <a:t>Determine volume ratios for gaseous reactants and products using coefficients from a chemical equation </a:t>
            </a:r>
          </a:p>
          <a:p>
            <a:r>
              <a:rPr lang="en-US" dirty="0">
                <a:effectLst/>
              </a:rPr>
              <a:t>Relate the amount of gas present to its pressure, temperature and volume by using the ideal gas law</a:t>
            </a:r>
          </a:p>
          <a:p>
            <a:endParaRPr lang="en-US" dirty="0"/>
          </a:p>
        </p:txBody>
      </p:sp>
    </p:spTree>
    <p:extLst>
      <p:ext uri="{BB962C8B-B14F-4D97-AF65-F5344CB8AC3E}">
        <p14:creationId xmlns:p14="http://schemas.microsoft.com/office/powerpoint/2010/main" val="2764748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Gay-Lussac’s Law of Combining volumes of gases</a:t>
            </a:r>
            <a:endParaRPr lang="en-US" dirty="0"/>
          </a:p>
        </p:txBody>
      </p:sp>
      <p:sp>
        <p:nvSpPr>
          <p:cNvPr id="3" name="Content Placeholder 2"/>
          <p:cNvSpPr>
            <a:spLocks noGrp="1"/>
          </p:cNvSpPr>
          <p:nvPr>
            <p:ph idx="1"/>
          </p:nvPr>
        </p:nvSpPr>
        <p:spPr/>
        <p:txBody>
          <a:bodyPr/>
          <a:lstStyle/>
          <a:p>
            <a:r>
              <a:rPr lang="en-US" dirty="0" smtClean="0"/>
              <a:t>At constant temperature and pressure, the volume of gaseous reactants and products can be expressed as ratios of small whole numbers</a:t>
            </a:r>
          </a:p>
          <a:p>
            <a:r>
              <a:rPr lang="en-US" dirty="0" smtClean="0"/>
              <a:t>H</a:t>
            </a:r>
            <a:r>
              <a:rPr lang="en-US" baseline="-25000" dirty="0" smtClean="0"/>
              <a:t>2</a:t>
            </a:r>
            <a:r>
              <a:rPr lang="en-US" dirty="0"/>
              <a:t> </a:t>
            </a:r>
            <a:r>
              <a:rPr lang="en-US" dirty="0" smtClean="0"/>
              <a:t>(g)+ Cl</a:t>
            </a:r>
            <a:r>
              <a:rPr lang="en-US" baseline="-25000" dirty="0" smtClean="0"/>
              <a:t>2</a:t>
            </a:r>
            <a:r>
              <a:rPr lang="en-US" dirty="0" smtClean="0"/>
              <a:t> (g) → 2HCl (g)</a:t>
            </a:r>
          </a:p>
          <a:p>
            <a:r>
              <a:rPr lang="en-US" dirty="0" smtClean="0"/>
              <a:t> 1 vol	   1 vol   = 2 vol</a:t>
            </a:r>
          </a:p>
          <a:p>
            <a:r>
              <a:rPr lang="en-US" dirty="0" smtClean="0"/>
              <a:t>1 L           1L      =  2L</a:t>
            </a:r>
          </a:p>
        </p:txBody>
      </p:sp>
    </p:spTree>
    <p:extLst>
      <p:ext uri="{BB962C8B-B14F-4D97-AF65-F5344CB8AC3E}">
        <p14:creationId xmlns:p14="http://schemas.microsoft.com/office/powerpoint/2010/main" val="344297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dirty="0"/>
              <a:t>Avogadro’s Law</a:t>
            </a:r>
          </a:p>
        </p:txBody>
      </p:sp>
      <p:sp>
        <p:nvSpPr>
          <p:cNvPr id="32771" name="Rectangle 3"/>
          <p:cNvSpPr>
            <a:spLocks noGrp="1" noRot="1" noChangeArrowheads="1"/>
          </p:cNvSpPr>
          <p:nvPr>
            <p:ph type="body" idx="1"/>
          </p:nvPr>
        </p:nvSpPr>
        <p:spPr/>
        <p:txBody>
          <a:bodyPr>
            <a:normAutofit lnSpcReduction="10000"/>
          </a:bodyPr>
          <a:lstStyle/>
          <a:p>
            <a:r>
              <a:rPr lang="en-US" sz="2800" dirty="0"/>
              <a:t>Italian Amadeo Avogadro</a:t>
            </a:r>
          </a:p>
          <a:p>
            <a:r>
              <a:rPr lang="en-US" sz="2800" dirty="0" smtClean="0"/>
              <a:t>Equal volumes of gases at the same temp and pressure contain equal number of molecules</a:t>
            </a:r>
          </a:p>
          <a:p>
            <a:r>
              <a:rPr lang="en-US" sz="2800" dirty="0" smtClean="0"/>
              <a:t>Volume varies directly with number of molecules</a:t>
            </a:r>
            <a:endParaRPr lang="en-US" sz="2800" dirty="0"/>
          </a:p>
          <a:p>
            <a:r>
              <a:rPr lang="en-US" sz="2800" u="sng" dirty="0"/>
              <a:t>V</a:t>
            </a:r>
            <a:r>
              <a:rPr lang="en-US" sz="2800" dirty="0"/>
              <a:t> = k</a:t>
            </a:r>
          </a:p>
          <a:p>
            <a:pPr>
              <a:buFont typeface="Wingdings" pitchFamily="2" charset="2"/>
              <a:buNone/>
            </a:pPr>
            <a:r>
              <a:rPr lang="en-US" sz="2800" dirty="0"/>
              <a:t>    n</a:t>
            </a:r>
            <a:endParaRPr lang="en-US" sz="2800" b="1" dirty="0"/>
          </a:p>
          <a:p>
            <a:r>
              <a:rPr lang="en-US" sz="2800" b="1" dirty="0"/>
              <a:t>Avagadro’s Law    </a:t>
            </a:r>
            <a:r>
              <a:rPr lang="en-US" sz="2800" b="1" u="sng" dirty="0"/>
              <a:t> V</a:t>
            </a:r>
            <a:r>
              <a:rPr lang="en-US" sz="2800" b="1" u="sng" baseline="-25000" dirty="0"/>
              <a:t>1</a:t>
            </a:r>
            <a:r>
              <a:rPr lang="en-US" sz="2800" b="1" dirty="0"/>
              <a:t> = </a:t>
            </a:r>
            <a:r>
              <a:rPr lang="en-US" sz="2800" b="1" u="sng" dirty="0"/>
              <a:t> V</a:t>
            </a:r>
            <a:r>
              <a:rPr lang="en-US" sz="2800" b="1" u="sng" baseline="-25000" dirty="0"/>
              <a:t>2</a:t>
            </a:r>
            <a:r>
              <a:rPr lang="en-US" sz="2800" b="1" dirty="0"/>
              <a:t> </a:t>
            </a:r>
          </a:p>
          <a:p>
            <a:pPr>
              <a:buFont typeface="Wingdings" pitchFamily="2" charset="2"/>
              <a:buNone/>
            </a:pPr>
            <a:r>
              <a:rPr lang="en-US" sz="2800" b="1" dirty="0"/>
              <a:t>				        n</a:t>
            </a:r>
            <a:r>
              <a:rPr lang="en-US" sz="2800" b="1" baseline="-25000" dirty="0"/>
              <a:t>1</a:t>
            </a:r>
            <a:r>
              <a:rPr lang="en-US" sz="2800" b="1" dirty="0"/>
              <a:t>      n</a:t>
            </a:r>
            <a:r>
              <a:rPr lang="en-US" sz="2800" b="1" baseline="-25000" dirty="0"/>
              <a:t>2</a:t>
            </a:r>
          </a:p>
          <a:p>
            <a:r>
              <a:rPr lang="en-US" sz="2800" dirty="0"/>
              <a:t>constant T and P</a:t>
            </a:r>
          </a:p>
        </p:txBody>
      </p:sp>
    </p:spTree>
    <p:extLst>
      <p:ext uri="{BB962C8B-B14F-4D97-AF65-F5344CB8AC3E}">
        <p14:creationId xmlns:p14="http://schemas.microsoft.com/office/powerpoint/2010/main" val="4933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 calcmode="lin" valueType="num">
                                      <p:cBhvr additive="base">
                                        <p:cTn id="23"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 calcmode="lin" valueType="num">
                                      <p:cBhvr additive="base">
                                        <p:cTn id="29"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771">
                                            <p:txEl>
                                              <p:pRg st="6" end="6"/>
                                            </p:txEl>
                                          </p:spTgt>
                                        </p:tgtEl>
                                        <p:attrNameLst>
                                          <p:attrName>style.visibility</p:attrName>
                                        </p:attrNameLst>
                                      </p:cBhvr>
                                      <p:to>
                                        <p:strVal val="visible"/>
                                      </p:to>
                                    </p:set>
                                    <p:anim calcmode="lin" valueType="num">
                                      <p:cBhvr additive="base">
                                        <p:cTn id="33"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 calcmode="lin" valueType="num">
                                      <p:cBhvr additive="base">
                                        <p:cTn id="37"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dirty="0"/>
              <a:t>Avogadro's Law Problem</a:t>
            </a:r>
          </a:p>
        </p:txBody>
      </p:sp>
      <p:sp>
        <p:nvSpPr>
          <p:cNvPr id="33795" name="Rectangle 3"/>
          <p:cNvSpPr>
            <a:spLocks noGrp="1" noRot="1" noChangeArrowheads="1"/>
          </p:cNvSpPr>
          <p:nvPr>
            <p:ph type="body" idx="1"/>
          </p:nvPr>
        </p:nvSpPr>
        <p:spPr/>
        <p:txBody>
          <a:bodyPr>
            <a:normAutofit fontScale="92500" lnSpcReduction="20000"/>
          </a:bodyPr>
          <a:lstStyle/>
          <a:p>
            <a:r>
              <a:rPr lang="en-US" sz="2800" dirty="0"/>
              <a:t>Suppose we have 12.2 L sample of  0.50 mol Oxygen gas O</a:t>
            </a:r>
            <a:r>
              <a:rPr lang="en-US" sz="2800" baseline="-25000" dirty="0"/>
              <a:t>2</a:t>
            </a:r>
            <a:r>
              <a:rPr lang="en-US" sz="2800" dirty="0"/>
              <a:t> at 1 atm and 25 °C.  If all of this gas is converted to ozone,O</a:t>
            </a:r>
            <a:r>
              <a:rPr lang="en-US" sz="2800" baseline="-25000" dirty="0"/>
              <a:t>3</a:t>
            </a:r>
            <a:r>
              <a:rPr lang="en-US" sz="2800" dirty="0"/>
              <a:t> , at the same temperature and pressure, what will be the volume of the ozone formed?</a:t>
            </a:r>
          </a:p>
          <a:p>
            <a:r>
              <a:rPr lang="en-US" sz="2800" dirty="0"/>
              <a:t>3O</a:t>
            </a:r>
            <a:r>
              <a:rPr lang="en-US" sz="2800" baseline="-25000" dirty="0"/>
              <a:t>2</a:t>
            </a:r>
            <a:r>
              <a:rPr lang="en-US" sz="2800" dirty="0"/>
              <a:t>→2 O</a:t>
            </a:r>
            <a:r>
              <a:rPr lang="en-US" sz="2800" baseline="-25000" dirty="0"/>
              <a:t>3</a:t>
            </a:r>
          </a:p>
          <a:p>
            <a:r>
              <a:rPr lang="en-US" sz="2800" dirty="0"/>
              <a:t>.5 mol O</a:t>
            </a:r>
            <a:r>
              <a:rPr lang="en-US" sz="2800" baseline="-25000" dirty="0"/>
              <a:t>2  </a:t>
            </a:r>
            <a:r>
              <a:rPr lang="en-US" sz="2800" dirty="0"/>
              <a:t>x </a:t>
            </a:r>
            <a:r>
              <a:rPr lang="en-US" sz="2800" u="sng" dirty="0"/>
              <a:t>2 mol O</a:t>
            </a:r>
            <a:r>
              <a:rPr lang="en-US" sz="2800" u="sng" baseline="-25000" dirty="0"/>
              <a:t>3</a:t>
            </a:r>
            <a:r>
              <a:rPr lang="en-US" sz="2800" dirty="0"/>
              <a:t> = .33 mol O</a:t>
            </a:r>
            <a:r>
              <a:rPr lang="en-US" sz="2800" baseline="-25000" dirty="0"/>
              <a:t>3</a:t>
            </a:r>
          </a:p>
          <a:p>
            <a:pPr>
              <a:buFont typeface="Wingdings" pitchFamily="2" charset="2"/>
              <a:buNone/>
            </a:pPr>
            <a:r>
              <a:rPr lang="en-US" sz="2800" dirty="0"/>
              <a:t>  			     3 mol O</a:t>
            </a:r>
            <a:r>
              <a:rPr lang="en-US" sz="2800" baseline="-25000" dirty="0"/>
              <a:t>2</a:t>
            </a:r>
          </a:p>
          <a:p>
            <a:r>
              <a:rPr lang="en-US" sz="2800" u="sng" dirty="0"/>
              <a:t>12.2</a:t>
            </a:r>
            <a:r>
              <a:rPr lang="en-US" sz="2800" dirty="0"/>
              <a:t> L     =        </a:t>
            </a:r>
            <a:r>
              <a:rPr lang="en-US" sz="2800" u="sng" dirty="0"/>
              <a:t>V</a:t>
            </a:r>
            <a:r>
              <a:rPr lang="en-US" sz="2800" u="sng" baseline="-25000" dirty="0"/>
              <a:t>2</a:t>
            </a:r>
          </a:p>
          <a:p>
            <a:pPr>
              <a:buFont typeface="Wingdings" pitchFamily="2" charset="2"/>
              <a:buNone/>
            </a:pPr>
            <a:r>
              <a:rPr lang="en-US" sz="2800" dirty="0"/>
              <a:t>   </a:t>
            </a:r>
            <a:r>
              <a:rPr lang="en-US" sz="2800" dirty="0" smtClean="0"/>
              <a:t>0.50 </a:t>
            </a:r>
            <a:r>
              <a:rPr lang="en-US" sz="2800" dirty="0"/>
              <a:t>mol O</a:t>
            </a:r>
            <a:r>
              <a:rPr lang="en-US" sz="2800" baseline="-25000" dirty="0"/>
              <a:t>2</a:t>
            </a:r>
            <a:r>
              <a:rPr lang="en-US" sz="2800" dirty="0"/>
              <a:t>	 </a:t>
            </a:r>
            <a:r>
              <a:rPr lang="en-US" sz="2800" dirty="0" smtClean="0"/>
              <a:t>0 </a:t>
            </a:r>
            <a:r>
              <a:rPr lang="en-US" sz="2800" dirty="0"/>
              <a:t>.33 mol O</a:t>
            </a:r>
            <a:r>
              <a:rPr lang="en-US" sz="2800" baseline="-25000" dirty="0"/>
              <a:t>3</a:t>
            </a:r>
          </a:p>
          <a:p>
            <a:r>
              <a:rPr lang="en-US" sz="2800" dirty="0"/>
              <a:t>V</a:t>
            </a:r>
            <a:r>
              <a:rPr lang="en-US" sz="2800" baseline="-25000" dirty="0"/>
              <a:t>2</a:t>
            </a:r>
            <a:r>
              <a:rPr lang="en-US" sz="2800" dirty="0"/>
              <a:t> = 8.1 L O</a:t>
            </a:r>
            <a:r>
              <a:rPr lang="en-US" sz="2800" baseline="-25000" dirty="0"/>
              <a:t>3</a:t>
            </a:r>
          </a:p>
        </p:txBody>
      </p:sp>
    </p:spTree>
    <p:extLst>
      <p:ext uri="{BB962C8B-B14F-4D97-AF65-F5344CB8AC3E}">
        <p14:creationId xmlns:p14="http://schemas.microsoft.com/office/powerpoint/2010/main" val="32217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p:cTn id="7" dur="1000" fill="hold"/>
                                        <p:tgtEl>
                                          <p:spTgt spid="3379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379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 calcmode="lin" valueType="num">
                                      <p:cBhvr>
                                        <p:cTn id="14" dur="1000" fill="hold"/>
                                        <p:tgtEl>
                                          <p:spTgt spid="33795">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3795">
                                            <p:txEl>
                                              <p:pRg st="2" end="2"/>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p:cTn id="19" dur="1000" fill="hold"/>
                                        <p:tgtEl>
                                          <p:spTgt spid="33795">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3379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379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3795">
                                            <p:txEl>
                                              <p:pRg st="4" end="4"/>
                                            </p:txEl>
                                          </p:spTgt>
                                        </p:tgtEl>
                                        <p:attrNameLst>
                                          <p:attrName>style.visibility</p:attrName>
                                        </p:attrNameLst>
                                      </p:cBhvr>
                                      <p:to>
                                        <p:strVal val="visible"/>
                                      </p:to>
                                    </p:set>
                                    <p:anim calcmode="lin" valueType="num">
                                      <p:cBhvr>
                                        <p:cTn id="26" dur="1000" fill="hold"/>
                                        <p:tgtEl>
                                          <p:spTgt spid="33795">
                                            <p:txEl>
                                              <p:pRg st="4" end="4"/>
                                            </p:txEl>
                                          </p:spTgt>
                                        </p:tgtEl>
                                        <p:attrNameLst>
                                          <p:attrName>ppt_w</p:attrName>
                                        </p:attrNameLst>
                                      </p:cBhvr>
                                      <p:tavLst>
                                        <p:tav tm="0">
                                          <p:val>
                                            <p:strVal val="#ppt_w+.3"/>
                                          </p:val>
                                        </p:tav>
                                        <p:tav tm="100000">
                                          <p:val>
                                            <p:strVal val="#ppt_w"/>
                                          </p:val>
                                        </p:tav>
                                      </p:tavLst>
                                    </p:anim>
                                    <p:anim calcmode="lin" valueType="num">
                                      <p:cBhvr>
                                        <p:cTn id="27" dur="1000" fill="hold"/>
                                        <p:tgtEl>
                                          <p:spTgt spid="33795">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3795">
                                            <p:txEl>
                                              <p:pRg st="4" end="4"/>
                                            </p:txEl>
                                          </p:spTgt>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 calcmode="lin" valueType="num">
                                      <p:cBhvr>
                                        <p:cTn id="31" dur="1000" fill="hold"/>
                                        <p:tgtEl>
                                          <p:spTgt spid="33795">
                                            <p:txEl>
                                              <p:pRg st="5" end="5"/>
                                            </p:txEl>
                                          </p:spTgt>
                                        </p:tgtEl>
                                        <p:attrNameLst>
                                          <p:attrName>ppt_w</p:attrName>
                                        </p:attrNameLst>
                                      </p:cBhvr>
                                      <p:tavLst>
                                        <p:tav tm="0">
                                          <p:val>
                                            <p:strVal val="#ppt_w+.3"/>
                                          </p:val>
                                        </p:tav>
                                        <p:tav tm="100000">
                                          <p:val>
                                            <p:strVal val="#ppt_w"/>
                                          </p:val>
                                        </p:tav>
                                      </p:tavLst>
                                    </p:anim>
                                    <p:anim calcmode="lin" valueType="num">
                                      <p:cBhvr>
                                        <p:cTn id="32" dur="1000" fill="hold"/>
                                        <p:tgtEl>
                                          <p:spTgt spid="33795">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379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33795">
                                            <p:txEl>
                                              <p:pRg st="6" end="6"/>
                                            </p:txEl>
                                          </p:spTgt>
                                        </p:tgtEl>
                                        <p:attrNameLst>
                                          <p:attrName>style.visibility</p:attrName>
                                        </p:attrNameLst>
                                      </p:cBhvr>
                                      <p:to>
                                        <p:strVal val="visible"/>
                                      </p:to>
                                    </p:set>
                                    <p:anim calcmode="lin" valueType="num">
                                      <p:cBhvr>
                                        <p:cTn id="38" dur="1000" fill="hold"/>
                                        <p:tgtEl>
                                          <p:spTgt spid="33795">
                                            <p:txEl>
                                              <p:pRg st="6" end="6"/>
                                            </p:txEl>
                                          </p:spTgt>
                                        </p:tgtEl>
                                        <p:attrNameLst>
                                          <p:attrName>ppt_w</p:attrName>
                                        </p:attrNameLst>
                                      </p:cBhvr>
                                      <p:tavLst>
                                        <p:tav tm="0">
                                          <p:val>
                                            <p:strVal val="#ppt_w+.3"/>
                                          </p:val>
                                        </p:tav>
                                        <p:tav tm="100000">
                                          <p:val>
                                            <p:strVal val="#ppt_w"/>
                                          </p:val>
                                        </p:tav>
                                      </p:tavLst>
                                    </p:anim>
                                    <p:anim calcmode="lin" valueType="num">
                                      <p:cBhvr>
                                        <p:cTn id="39" dur="1000" fill="hold"/>
                                        <p:tgtEl>
                                          <p:spTgt spid="33795">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Collisions between gas particles and between particles and container are elastic </a:t>
            </a:r>
          </a:p>
          <a:p>
            <a:r>
              <a:rPr lang="en-US" dirty="0" smtClean="0"/>
              <a:t>(</a:t>
            </a:r>
            <a:r>
              <a:rPr lang="en-US" u="sng" dirty="0" smtClean="0"/>
              <a:t>Elastic collision- </a:t>
            </a:r>
            <a:r>
              <a:rPr lang="en-US" dirty="0" smtClean="0"/>
              <a:t>no net loss of kinetic energy)</a:t>
            </a:r>
          </a:p>
          <a:p>
            <a:pPr lvl="1"/>
            <a:r>
              <a:rPr lang="en-US" dirty="0" smtClean="0"/>
              <a:t>Total kinetic energy of two particles remains the same as long as temp is constant</a:t>
            </a:r>
            <a:endParaRPr lang="en-US" dirty="0"/>
          </a:p>
        </p:txBody>
      </p:sp>
    </p:spTree>
    <p:extLst>
      <p:ext uri="{BB962C8B-B14F-4D97-AF65-F5344CB8AC3E}">
        <p14:creationId xmlns:p14="http://schemas.microsoft.com/office/powerpoint/2010/main" val="36233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dirty="0"/>
              <a:t>Avogadro's Law Problem</a:t>
            </a:r>
          </a:p>
        </p:txBody>
      </p:sp>
      <p:sp>
        <p:nvSpPr>
          <p:cNvPr id="34819" name="Rectangle 3"/>
          <p:cNvSpPr>
            <a:spLocks noGrp="1" noRot="1" noChangeArrowheads="1"/>
          </p:cNvSpPr>
          <p:nvPr>
            <p:ph type="body" idx="1"/>
          </p:nvPr>
        </p:nvSpPr>
        <p:spPr/>
        <p:txBody>
          <a:bodyPr/>
          <a:lstStyle/>
          <a:p>
            <a:r>
              <a:rPr lang="en-US" dirty="0"/>
              <a:t>1.5 mol N</a:t>
            </a:r>
            <a:r>
              <a:rPr lang="en-US" baseline="-25000" dirty="0"/>
              <a:t>2</a:t>
            </a:r>
            <a:r>
              <a:rPr lang="en-US" dirty="0"/>
              <a:t> has a volume of 36.7 L.  It is at 25 °C and 1 atm.  </a:t>
            </a:r>
            <a:r>
              <a:rPr lang="en-US" dirty="0" smtClean="0"/>
              <a:t>If the temperature and pressure is held constant how </a:t>
            </a:r>
            <a:r>
              <a:rPr lang="en-US" dirty="0"/>
              <a:t>many moles </a:t>
            </a:r>
            <a:r>
              <a:rPr lang="en-US" dirty="0" smtClean="0"/>
              <a:t>of N</a:t>
            </a:r>
            <a:r>
              <a:rPr lang="en-US" baseline="-25000" dirty="0" smtClean="0"/>
              <a:t>2</a:t>
            </a:r>
            <a:r>
              <a:rPr lang="en-US" dirty="0" smtClean="0"/>
              <a:t> will </a:t>
            </a:r>
            <a:r>
              <a:rPr lang="en-US" dirty="0"/>
              <a:t>have a volume of 16.5 L?</a:t>
            </a:r>
            <a:endParaRPr lang="en-US" u="sng" dirty="0"/>
          </a:p>
          <a:p>
            <a:r>
              <a:rPr lang="en-US" u="sng" dirty="0"/>
              <a:t>36.7 L</a:t>
            </a:r>
            <a:r>
              <a:rPr lang="en-US" dirty="0"/>
              <a:t>  =      </a:t>
            </a:r>
            <a:r>
              <a:rPr lang="en-US" u="sng" dirty="0"/>
              <a:t>16.5 L</a:t>
            </a:r>
            <a:endParaRPr lang="en-US" dirty="0"/>
          </a:p>
          <a:p>
            <a:pPr>
              <a:buFont typeface="Wingdings" pitchFamily="2" charset="2"/>
              <a:buNone/>
            </a:pPr>
            <a:r>
              <a:rPr lang="en-US" dirty="0"/>
              <a:t>  1.5 mol N</a:t>
            </a:r>
            <a:r>
              <a:rPr lang="en-US" baseline="-25000" dirty="0"/>
              <a:t>2</a:t>
            </a:r>
            <a:r>
              <a:rPr lang="en-US" dirty="0"/>
              <a:t>        n</a:t>
            </a:r>
            <a:r>
              <a:rPr lang="en-US" baseline="-25000" dirty="0"/>
              <a:t>2</a:t>
            </a:r>
          </a:p>
          <a:p>
            <a:r>
              <a:rPr lang="en-US" dirty="0"/>
              <a:t>n</a:t>
            </a:r>
            <a:r>
              <a:rPr lang="en-US" baseline="-25000" dirty="0"/>
              <a:t>2</a:t>
            </a:r>
            <a:r>
              <a:rPr lang="en-US" dirty="0"/>
              <a:t>= 0.674 mol N</a:t>
            </a:r>
            <a:r>
              <a:rPr lang="en-US" baseline="-25000" dirty="0"/>
              <a:t>2</a:t>
            </a:r>
          </a:p>
        </p:txBody>
      </p:sp>
    </p:spTree>
    <p:extLst>
      <p:ext uri="{BB962C8B-B14F-4D97-AF65-F5344CB8AC3E}">
        <p14:creationId xmlns:p14="http://schemas.microsoft.com/office/powerpoint/2010/main" val="30976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wipe(down)">
                                      <p:cBhvr>
                                        <p:cTn id="7" dur="500"/>
                                        <p:tgtEl>
                                          <p:spTgt spid="3481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wipe(down)">
                                      <p:cBhvr>
                                        <p:cTn id="10" dur="500"/>
                                        <p:tgtEl>
                                          <p:spTgt spid="348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Effect transition="in" filter="wipe(down)">
                                      <p:cBhvr>
                                        <p:cTn id="15"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Molar Volume of Gas</a:t>
            </a:r>
            <a:endParaRPr lang="en-US" dirty="0"/>
          </a:p>
        </p:txBody>
      </p:sp>
      <p:sp>
        <p:nvSpPr>
          <p:cNvPr id="3" name="Content Placeholder 2"/>
          <p:cNvSpPr>
            <a:spLocks noGrp="1"/>
          </p:cNvSpPr>
          <p:nvPr>
            <p:ph idx="1"/>
          </p:nvPr>
        </p:nvSpPr>
        <p:spPr/>
        <p:txBody>
          <a:bodyPr/>
          <a:lstStyle/>
          <a:p>
            <a:r>
              <a:rPr lang="en-US" dirty="0" smtClean="0"/>
              <a:t>Volume occupied by one mole of gas at </a:t>
            </a:r>
            <a:r>
              <a:rPr lang="en-US" b="1" dirty="0" smtClean="0"/>
              <a:t>STP</a:t>
            </a:r>
            <a:r>
              <a:rPr lang="en-US" dirty="0" smtClean="0"/>
              <a:t> = 22.41410 L</a:t>
            </a:r>
          </a:p>
          <a:p>
            <a:r>
              <a:rPr lang="en-US" b="1" dirty="0" smtClean="0"/>
              <a:t>22.4 L/</a:t>
            </a:r>
            <a:r>
              <a:rPr lang="en-US" b="1" dirty="0" err="1" smtClean="0"/>
              <a:t>mol</a:t>
            </a:r>
            <a:endParaRPr lang="en-US" b="1" dirty="0" smtClean="0"/>
          </a:p>
          <a:p>
            <a:r>
              <a:rPr lang="en-US" dirty="0" smtClean="0"/>
              <a:t>If know volume of gas can use 1 mol/ 22.4 L as conversion factor to find moles (then mass) of a given volume of gas at STP</a:t>
            </a:r>
            <a:endParaRPr lang="en-US" dirty="0"/>
          </a:p>
        </p:txBody>
      </p:sp>
    </p:spTree>
    <p:extLst>
      <p:ext uri="{BB962C8B-B14F-4D97-AF65-F5344CB8AC3E}">
        <p14:creationId xmlns:p14="http://schemas.microsoft.com/office/powerpoint/2010/main" val="6371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At STP, what is the volume of 9.02 mol of oxygen gas?</a:t>
            </a:r>
          </a:p>
          <a:p>
            <a:r>
              <a:rPr lang="en-US" dirty="0" smtClean="0"/>
              <a:t>9.02 </a:t>
            </a:r>
            <a:r>
              <a:rPr lang="en-US" dirty="0" err="1" smtClean="0"/>
              <a:t>mol</a:t>
            </a:r>
            <a:r>
              <a:rPr lang="en-US" dirty="0" smtClean="0"/>
              <a:t> O</a:t>
            </a:r>
            <a:r>
              <a:rPr lang="en-US" baseline="-25000" dirty="0" smtClean="0"/>
              <a:t>2</a:t>
            </a:r>
            <a:r>
              <a:rPr lang="en-US" dirty="0" smtClean="0"/>
              <a:t> x (</a:t>
            </a:r>
            <a:r>
              <a:rPr lang="en-US" u="sng" dirty="0" smtClean="0"/>
              <a:t>22.4 L) </a:t>
            </a:r>
            <a:r>
              <a:rPr lang="en-US" dirty="0" smtClean="0"/>
              <a:t>= 202 L O</a:t>
            </a:r>
            <a:r>
              <a:rPr lang="en-US" baseline="-25000" dirty="0" smtClean="0"/>
              <a:t>2</a:t>
            </a:r>
          </a:p>
          <a:p>
            <a:r>
              <a:rPr lang="en-US" baseline="-25000" dirty="0">
                <a:effectLst/>
              </a:rPr>
              <a:t> </a:t>
            </a:r>
            <a:r>
              <a:rPr lang="en-US" baseline="-25000" dirty="0" smtClean="0">
                <a:effectLst/>
              </a:rPr>
              <a:t>                                       </a:t>
            </a:r>
            <a:r>
              <a:rPr lang="en-US" sz="4000" baseline="-25000" dirty="0" smtClean="0">
                <a:effectLst/>
              </a:rPr>
              <a:t>1 </a:t>
            </a:r>
            <a:r>
              <a:rPr lang="en-US" sz="4000" baseline="-25000" dirty="0" err="1" smtClean="0">
                <a:effectLst/>
              </a:rPr>
              <a:t>mol</a:t>
            </a:r>
            <a:endParaRPr lang="en-US" sz="4000" baseline="-25000" dirty="0" smtClean="0">
              <a:effectLst/>
            </a:endParaRPr>
          </a:p>
          <a:p>
            <a:endParaRPr lang="en-US" baseline="-25000" dirty="0" smtClean="0"/>
          </a:p>
          <a:p>
            <a:r>
              <a:rPr lang="en-US" dirty="0" smtClean="0"/>
              <a:t>A sample of H</a:t>
            </a:r>
            <a:r>
              <a:rPr lang="en-US" baseline="-25000" dirty="0" smtClean="0"/>
              <a:t>2</a:t>
            </a:r>
            <a:r>
              <a:rPr lang="en-US" dirty="0" smtClean="0"/>
              <a:t> occupies 4.3 L at STP.  How many moles of the gas are present?</a:t>
            </a:r>
          </a:p>
          <a:p>
            <a:r>
              <a:rPr lang="en-US" dirty="0" smtClean="0"/>
              <a:t>4.3 L H</a:t>
            </a:r>
            <a:r>
              <a:rPr lang="en-US" baseline="-25000" dirty="0" smtClean="0"/>
              <a:t>2 </a:t>
            </a:r>
            <a:r>
              <a:rPr lang="en-US" dirty="0" smtClean="0"/>
              <a:t>x ( </a:t>
            </a:r>
            <a:r>
              <a:rPr lang="en-US" u="sng" dirty="0" smtClean="0">
                <a:effectLst/>
              </a:rPr>
              <a:t>1 </a:t>
            </a:r>
            <a:r>
              <a:rPr lang="en-US" u="sng" dirty="0" err="1" smtClean="0">
                <a:effectLst/>
              </a:rPr>
              <a:t>mol</a:t>
            </a:r>
            <a:r>
              <a:rPr lang="en-US" dirty="0" smtClean="0"/>
              <a:t>)=  0.19 </a:t>
            </a:r>
            <a:r>
              <a:rPr lang="en-US" dirty="0" err="1" smtClean="0"/>
              <a:t>mol</a:t>
            </a:r>
            <a:r>
              <a:rPr lang="en-US" dirty="0" smtClean="0"/>
              <a:t> H</a:t>
            </a:r>
            <a:r>
              <a:rPr lang="en-US" baseline="-25000" dirty="0" smtClean="0"/>
              <a:t>2</a:t>
            </a:r>
          </a:p>
          <a:p>
            <a:r>
              <a:rPr lang="en-US" baseline="-25000" dirty="0">
                <a:effectLst/>
              </a:rPr>
              <a:t> </a:t>
            </a:r>
            <a:r>
              <a:rPr lang="en-US" baseline="-25000" dirty="0" smtClean="0">
                <a:effectLst/>
              </a:rPr>
              <a:t>                               22.4</a:t>
            </a:r>
            <a:r>
              <a:rPr lang="en-US" dirty="0" smtClean="0">
                <a:effectLst/>
              </a:rPr>
              <a:t> L</a:t>
            </a:r>
            <a:endParaRPr lang="en-US" dirty="0">
              <a:effectLst/>
            </a:endParaRPr>
          </a:p>
        </p:txBody>
      </p:sp>
    </p:spTree>
    <p:extLst>
      <p:ext uri="{BB962C8B-B14F-4D97-AF65-F5344CB8AC3E}">
        <p14:creationId xmlns:p14="http://schemas.microsoft.com/office/powerpoint/2010/main" val="1864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Stoichiometry</a:t>
            </a:r>
            <a:endParaRPr lang="en-US" dirty="0"/>
          </a:p>
        </p:txBody>
      </p:sp>
      <p:sp>
        <p:nvSpPr>
          <p:cNvPr id="3" name="Content Placeholder 2"/>
          <p:cNvSpPr>
            <a:spLocks noGrp="1"/>
          </p:cNvSpPr>
          <p:nvPr>
            <p:ph idx="1"/>
          </p:nvPr>
        </p:nvSpPr>
        <p:spPr/>
        <p:txBody>
          <a:bodyPr/>
          <a:lstStyle/>
          <a:p>
            <a:r>
              <a:rPr lang="en-US" dirty="0" smtClean="0"/>
              <a:t>Volume- Volume calculations- use volume ratios like mole ratios</a:t>
            </a:r>
          </a:p>
          <a:p>
            <a:r>
              <a:rPr lang="en-US" b="1" dirty="0" smtClean="0"/>
              <a:t>MUST HAVE BALANCED EQUATION!!!!</a:t>
            </a:r>
          </a:p>
        </p:txBody>
      </p:sp>
    </p:spTree>
    <p:extLst>
      <p:ext uri="{BB962C8B-B14F-4D97-AF65-F5344CB8AC3E}">
        <p14:creationId xmlns:p14="http://schemas.microsoft.com/office/powerpoint/2010/main" val="5578054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volume of hydrogen gas is needed to react completely with 10.5 L of oxygen gas to produce water vapor?</a:t>
            </a:r>
            <a:br>
              <a:rPr lang="en-US" sz="2800" dirty="0" smtClean="0"/>
            </a:br>
            <a:endParaRPr lang="en-US" sz="2800" dirty="0"/>
          </a:p>
        </p:txBody>
      </p:sp>
      <p:sp>
        <p:nvSpPr>
          <p:cNvPr id="3" name="Content Placeholder 2"/>
          <p:cNvSpPr>
            <a:spLocks noGrp="1"/>
          </p:cNvSpPr>
          <p:nvPr>
            <p:ph idx="1"/>
          </p:nvPr>
        </p:nvSpPr>
        <p:spPr/>
        <p:txBody>
          <a:bodyPr/>
          <a:lstStyle/>
          <a:p>
            <a:pPr>
              <a:buNone/>
            </a:pPr>
            <a:r>
              <a:rPr lang="en-US" dirty="0" smtClean="0"/>
              <a:t>H</a:t>
            </a:r>
            <a:r>
              <a:rPr lang="en-US" baseline="-25000" dirty="0" smtClean="0"/>
              <a:t>2</a:t>
            </a:r>
            <a:r>
              <a:rPr lang="en-US" dirty="0" smtClean="0"/>
              <a:t> </a:t>
            </a:r>
            <a:r>
              <a:rPr lang="en-US" dirty="0"/>
              <a:t>+ O</a:t>
            </a:r>
            <a:r>
              <a:rPr lang="en-US" baseline="-25000" dirty="0"/>
              <a:t>2 </a:t>
            </a:r>
            <a:r>
              <a:rPr lang="en-US" dirty="0"/>
              <a:t> </a:t>
            </a:r>
            <a:r>
              <a:rPr lang="en-US" dirty="0" smtClean="0"/>
              <a:t>→ H</a:t>
            </a:r>
            <a:r>
              <a:rPr lang="en-US" baseline="-25000" dirty="0" smtClean="0"/>
              <a:t>2</a:t>
            </a:r>
            <a:r>
              <a:rPr lang="en-US" dirty="0" smtClean="0"/>
              <a:t>O</a:t>
            </a:r>
          </a:p>
          <a:p>
            <a:pPr>
              <a:buNone/>
            </a:pPr>
            <a:r>
              <a:rPr lang="en-US" dirty="0" smtClean="0"/>
              <a:t>2H</a:t>
            </a:r>
            <a:r>
              <a:rPr lang="en-US" baseline="-25000" dirty="0" smtClean="0"/>
              <a:t>2</a:t>
            </a:r>
            <a:r>
              <a:rPr lang="en-US" dirty="0" smtClean="0"/>
              <a:t> + O</a:t>
            </a:r>
            <a:r>
              <a:rPr lang="en-US" baseline="-25000" dirty="0" smtClean="0"/>
              <a:t>2 </a:t>
            </a:r>
            <a:r>
              <a:rPr lang="en-US" dirty="0" smtClean="0"/>
              <a:t> →2 H</a:t>
            </a:r>
            <a:r>
              <a:rPr lang="en-US" baseline="-25000" dirty="0" smtClean="0"/>
              <a:t>2</a:t>
            </a:r>
            <a:r>
              <a:rPr lang="en-US" dirty="0" smtClean="0"/>
              <a:t>O</a:t>
            </a:r>
          </a:p>
          <a:p>
            <a:pPr>
              <a:buNone/>
            </a:pPr>
            <a:endParaRPr lang="en-US" dirty="0" smtClean="0"/>
          </a:p>
          <a:p>
            <a:pPr>
              <a:buNone/>
            </a:pPr>
            <a:r>
              <a:rPr lang="en-US" dirty="0" smtClean="0"/>
              <a:t>10.5L O</a:t>
            </a:r>
            <a:r>
              <a:rPr lang="en-US" baseline="-25000" dirty="0" smtClean="0"/>
              <a:t>2    </a:t>
            </a:r>
            <a:r>
              <a:rPr lang="en-US" dirty="0" smtClean="0"/>
              <a:t>(</a:t>
            </a:r>
            <a:r>
              <a:rPr lang="en-US" u="sng" dirty="0" smtClean="0"/>
              <a:t>2 LH</a:t>
            </a:r>
            <a:r>
              <a:rPr lang="en-US" u="sng" baseline="-25000" dirty="0" smtClean="0"/>
              <a:t>2 </a:t>
            </a:r>
            <a:r>
              <a:rPr lang="en-US" u="sng" dirty="0" smtClean="0"/>
              <a:t>) </a:t>
            </a:r>
            <a:r>
              <a:rPr lang="en-US" dirty="0" smtClean="0"/>
              <a:t>   = 21.0 L </a:t>
            </a:r>
            <a:r>
              <a:rPr lang="en-US" dirty="0"/>
              <a:t>H</a:t>
            </a:r>
            <a:r>
              <a:rPr lang="en-US" baseline="-25000" dirty="0"/>
              <a:t>2</a:t>
            </a:r>
            <a:endParaRPr lang="en-US" dirty="0" smtClean="0"/>
          </a:p>
          <a:p>
            <a:pPr>
              <a:buNone/>
            </a:pPr>
            <a:r>
              <a:rPr lang="en-US" dirty="0" smtClean="0">
                <a:effectLst/>
              </a:rPr>
              <a:t>   </a:t>
            </a:r>
            <a:r>
              <a:rPr lang="en-US" dirty="0" smtClean="0"/>
              <a:t>               1 L O</a:t>
            </a:r>
            <a:r>
              <a:rPr lang="en-US" baseline="-25000" dirty="0" smtClean="0"/>
              <a:t>2</a:t>
            </a:r>
            <a:endParaRPr lang="en-US" u="sng" dirty="0"/>
          </a:p>
        </p:txBody>
      </p:sp>
    </p:spTree>
    <p:extLst>
      <p:ext uri="{BB962C8B-B14F-4D97-AF65-F5344CB8AC3E}">
        <p14:creationId xmlns:p14="http://schemas.microsoft.com/office/powerpoint/2010/main" val="1376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dirty="0"/>
              <a:t>Gas Stoichiometry</a:t>
            </a:r>
          </a:p>
        </p:txBody>
      </p:sp>
      <p:sp>
        <p:nvSpPr>
          <p:cNvPr id="58371" name="Rectangle 3"/>
          <p:cNvSpPr>
            <a:spLocks noGrp="1" noRot="1" noChangeArrowheads="1"/>
          </p:cNvSpPr>
          <p:nvPr>
            <p:ph type="body" idx="1"/>
          </p:nvPr>
        </p:nvSpPr>
        <p:spPr/>
        <p:txBody>
          <a:bodyPr/>
          <a:lstStyle/>
          <a:p>
            <a:pPr>
              <a:buFont typeface="Wingdings" pitchFamily="2" charset="2"/>
              <a:buNone/>
            </a:pPr>
            <a:endParaRPr lang="en-US" dirty="0"/>
          </a:p>
          <a:p>
            <a:r>
              <a:rPr lang="en-US" dirty="0" smtClean="0"/>
              <a:t>Volume-mass calculations</a:t>
            </a:r>
          </a:p>
          <a:p>
            <a:r>
              <a:rPr lang="en-US" dirty="0" smtClean="0"/>
              <a:t>Volume A to moles A to moles B to mass B</a:t>
            </a:r>
          </a:p>
          <a:p>
            <a:r>
              <a:rPr lang="en-US" dirty="0" smtClean="0"/>
              <a:t>Mass-volume calculations</a:t>
            </a:r>
          </a:p>
          <a:p>
            <a:pPr lvl="1"/>
            <a:r>
              <a:rPr lang="en-US" dirty="0" smtClean="0"/>
              <a:t>Opposite direction as above</a:t>
            </a:r>
            <a:endParaRPr lang="en-US" dirty="0"/>
          </a:p>
        </p:txBody>
      </p:sp>
    </p:spTree>
    <p:extLst>
      <p:ext uri="{BB962C8B-B14F-4D97-AF65-F5344CB8AC3E}">
        <p14:creationId xmlns:p14="http://schemas.microsoft.com/office/powerpoint/2010/main" val="33663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animEffect transition="in" filter="wipe(down)">
                                      <p:cBhvr>
                                        <p:cTn id="7" dur="500"/>
                                        <p:tgtEl>
                                          <p:spTgt spid="58371">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8371">
                                            <p:txEl>
                                              <p:pRg st="4" end="4"/>
                                            </p:txEl>
                                          </p:spTgt>
                                        </p:tgtEl>
                                        <p:attrNameLst>
                                          <p:attrName>style.visibility</p:attrName>
                                        </p:attrNameLst>
                                      </p:cBhvr>
                                      <p:to>
                                        <p:strVal val="visible"/>
                                      </p:to>
                                    </p:set>
                                    <p:animEffect transition="in" filter="wipe(down)">
                                      <p:cBhvr>
                                        <p:cTn id="10"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dirty="0" smtClean="0"/>
              <a:t>Mass to Volume</a:t>
            </a:r>
            <a:endParaRPr lang="en-US" dirty="0"/>
          </a:p>
        </p:txBody>
      </p:sp>
      <p:sp>
        <p:nvSpPr>
          <p:cNvPr id="60419" name="Rectangle 3"/>
          <p:cNvSpPr>
            <a:spLocks noGrp="1" noRot="1" noChangeArrowheads="1"/>
          </p:cNvSpPr>
          <p:nvPr>
            <p:ph type="body" idx="1"/>
          </p:nvPr>
        </p:nvSpPr>
        <p:spPr>
          <a:xfrm>
            <a:off x="301625" y="1219200"/>
            <a:ext cx="8540750" cy="4879975"/>
          </a:xfrm>
        </p:spPr>
        <p:txBody>
          <a:bodyPr>
            <a:normAutofit/>
          </a:bodyPr>
          <a:lstStyle/>
          <a:p>
            <a:pPr>
              <a:lnSpc>
                <a:spcPct val="80000"/>
              </a:lnSpc>
            </a:pPr>
            <a:r>
              <a:rPr lang="en-US" sz="2800" dirty="0"/>
              <a:t>Calculate the volume of CO</a:t>
            </a:r>
            <a:r>
              <a:rPr lang="en-US" sz="2800" baseline="-25000" dirty="0"/>
              <a:t>2</a:t>
            </a:r>
            <a:r>
              <a:rPr lang="en-US" sz="2800" dirty="0"/>
              <a:t> produced at STP from the decomposition of 152 g of CaCO</a:t>
            </a:r>
            <a:r>
              <a:rPr lang="en-US" sz="2800" baseline="-25000" dirty="0"/>
              <a:t>3</a:t>
            </a:r>
            <a:r>
              <a:rPr lang="en-US" sz="2800" dirty="0"/>
              <a:t> according to the reaction.</a:t>
            </a:r>
          </a:p>
          <a:p>
            <a:pPr>
              <a:lnSpc>
                <a:spcPct val="80000"/>
              </a:lnSpc>
            </a:pPr>
            <a:r>
              <a:rPr lang="en-US" sz="2800" dirty="0"/>
              <a:t>CaCO</a:t>
            </a:r>
            <a:r>
              <a:rPr lang="en-US" sz="2800" baseline="-25000" dirty="0"/>
              <a:t>3</a:t>
            </a:r>
            <a:r>
              <a:rPr lang="en-US" sz="2800" dirty="0"/>
              <a:t> (s)  → CaO  + CO</a:t>
            </a:r>
            <a:r>
              <a:rPr lang="en-US" sz="2800" baseline="-25000" dirty="0"/>
              <a:t>2</a:t>
            </a:r>
          </a:p>
          <a:p>
            <a:pPr>
              <a:lnSpc>
                <a:spcPct val="80000"/>
              </a:lnSpc>
            </a:pPr>
            <a:r>
              <a:rPr lang="en-US" sz="2800" dirty="0"/>
              <a:t>Convert g to moles</a:t>
            </a:r>
          </a:p>
          <a:p>
            <a:pPr>
              <a:lnSpc>
                <a:spcPct val="80000"/>
              </a:lnSpc>
            </a:pPr>
            <a:r>
              <a:rPr lang="en-US" sz="2800" dirty="0"/>
              <a:t>152g CaCO</a:t>
            </a:r>
            <a:r>
              <a:rPr lang="en-US" sz="2800" baseline="-25000" dirty="0"/>
              <a:t>3</a:t>
            </a:r>
            <a:r>
              <a:rPr lang="en-US" sz="2800" dirty="0"/>
              <a:t> x </a:t>
            </a:r>
            <a:r>
              <a:rPr lang="en-US" sz="2800" u="sng" dirty="0"/>
              <a:t>1 mole CaCO</a:t>
            </a:r>
            <a:r>
              <a:rPr lang="en-US" sz="2800" u="sng" baseline="-25000" dirty="0"/>
              <a:t>3</a:t>
            </a:r>
            <a:r>
              <a:rPr lang="en-US" sz="2800" dirty="0"/>
              <a:t>  = 1.52 mol </a:t>
            </a:r>
            <a:r>
              <a:rPr lang="en-US" sz="1050" dirty="0" smtClean="0"/>
              <a:t>CaCO</a:t>
            </a:r>
            <a:r>
              <a:rPr lang="en-US" sz="1050" baseline="-25000" dirty="0" smtClean="0"/>
              <a:t>3</a:t>
            </a:r>
          </a:p>
          <a:p>
            <a:pPr>
              <a:lnSpc>
                <a:spcPct val="80000"/>
              </a:lnSpc>
            </a:pPr>
            <a:r>
              <a:rPr lang="en-US" sz="2000" dirty="0" smtClean="0"/>
              <a:t> 				100.09  g</a:t>
            </a:r>
          </a:p>
          <a:p>
            <a:pPr>
              <a:lnSpc>
                <a:spcPct val="80000"/>
              </a:lnSpc>
            </a:pPr>
            <a:r>
              <a:rPr lang="en-US" sz="2000" dirty="0"/>
              <a:t>1.52 </a:t>
            </a:r>
            <a:r>
              <a:rPr lang="en-US" sz="2000" dirty="0" err="1"/>
              <a:t>mol</a:t>
            </a:r>
            <a:r>
              <a:rPr lang="en-US" sz="2000" dirty="0"/>
              <a:t> </a:t>
            </a:r>
            <a:r>
              <a:rPr lang="en-US" sz="900" dirty="0" smtClean="0"/>
              <a:t>CaCO</a:t>
            </a:r>
            <a:r>
              <a:rPr lang="en-US" sz="900" baseline="-25000" dirty="0" smtClean="0"/>
              <a:t>3 </a:t>
            </a:r>
            <a:r>
              <a:rPr lang="en-US" sz="900" dirty="0" smtClean="0"/>
              <a:t> </a:t>
            </a:r>
            <a:r>
              <a:rPr lang="en-US" sz="1100" u="sng" dirty="0" smtClean="0">
                <a:effectLst/>
              </a:rPr>
              <a:t>1 </a:t>
            </a:r>
            <a:r>
              <a:rPr lang="en-US" sz="1100" u="sng" dirty="0" err="1" smtClean="0">
                <a:effectLst/>
              </a:rPr>
              <a:t>mol</a:t>
            </a:r>
            <a:r>
              <a:rPr lang="en-US" sz="1100" u="sng" dirty="0" smtClean="0">
                <a:effectLst/>
              </a:rPr>
              <a:t> CO</a:t>
            </a:r>
            <a:r>
              <a:rPr lang="en-US" sz="1100" u="sng" baseline="-25000" dirty="0" smtClean="0">
                <a:effectLst/>
              </a:rPr>
              <a:t>2 </a:t>
            </a:r>
            <a:r>
              <a:rPr lang="en-US" sz="1100" u="sng" dirty="0" smtClean="0">
                <a:effectLst/>
              </a:rPr>
              <a:t>= </a:t>
            </a:r>
            <a:r>
              <a:rPr lang="en-US" sz="1100" dirty="0"/>
              <a:t>1.52 </a:t>
            </a:r>
            <a:r>
              <a:rPr lang="en-US" sz="1100" dirty="0" err="1"/>
              <a:t>mol</a:t>
            </a:r>
            <a:r>
              <a:rPr lang="en-US" sz="1100" dirty="0"/>
              <a:t> CO</a:t>
            </a:r>
            <a:r>
              <a:rPr lang="en-US" sz="1100" baseline="-25000" dirty="0"/>
              <a:t>2</a:t>
            </a:r>
            <a:r>
              <a:rPr lang="en-US" sz="1100" dirty="0"/>
              <a:t> </a:t>
            </a:r>
            <a:endParaRPr lang="en-US" sz="1100" u="sng" dirty="0" smtClean="0">
              <a:effectLst/>
            </a:endParaRPr>
          </a:p>
          <a:p>
            <a:pPr>
              <a:lnSpc>
                <a:spcPct val="80000"/>
              </a:lnSpc>
            </a:pPr>
            <a:r>
              <a:rPr lang="en-US" sz="1100" baseline="-25000" dirty="0">
                <a:effectLst/>
              </a:rPr>
              <a:t> </a:t>
            </a:r>
            <a:r>
              <a:rPr lang="en-US" sz="1100" baseline="-25000" dirty="0" smtClean="0">
                <a:effectLst/>
              </a:rPr>
              <a:t>                                                         1 </a:t>
            </a:r>
            <a:r>
              <a:rPr lang="en-US" sz="1100" baseline="-25000" dirty="0" err="1" smtClean="0">
                <a:effectLst/>
              </a:rPr>
              <a:t>mol</a:t>
            </a:r>
            <a:r>
              <a:rPr lang="en-US" sz="1100" baseline="-25000" dirty="0" smtClean="0">
                <a:effectLst/>
              </a:rPr>
              <a:t> </a:t>
            </a:r>
            <a:r>
              <a:rPr lang="en-US" sz="1100" dirty="0"/>
              <a:t>CaCO</a:t>
            </a:r>
            <a:r>
              <a:rPr lang="en-US" sz="1100" baseline="-25000" dirty="0"/>
              <a:t>3 </a:t>
            </a:r>
            <a:endParaRPr lang="en-US" sz="900" baseline="-25000" dirty="0">
              <a:effectLst/>
            </a:endParaRPr>
          </a:p>
          <a:p>
            <a:pPr>
              <a:lnSpc>
                <a:spcPct val="80000"/>
              </a:lnSpc>
              <a:buFont typeface="Wingdings" pitchFamily="2" charset="2"/>
              <a:buNone/>
            </a:pPr>
            <a:r>
              <a:rPr lang="en-US" sz="2800" dirty="0"/>
              <a:t>				</a:t>
            </a:r>
          </a:p>
          <a:p>
            <a:pPr>
              <a:lnSpc>
                <a:spcPct val="80000"/>
              </a:lnSpc>
            </a:pPr>
            <a:r>
              <a:rPr lang="en-US" sz="2800" dirty="0"/>
              <a:t>1.52 mol </a:t>
            </a:r>
            <a:r>
              <a:rPr lang="en-US" sz="2800" dirty="0" smtClean="0"/>
              <a:t>CO</a:t>
            </a:r>
            <a:r>
              <a:rPr lang="en-US" sz="2800" baseline="-25000" dirty="0" smtClean="0"/>
              <a:t>2</a:t>
            </a:r>
            <a:r>
              <a:rPr lang="en-US" sz="2800" dirty="0" smtClean="0"/>
              <a:t>  </a:t>
            </a:r>
            <a:r>
              <a:rPr lang="en-US" sz="2800" dirty="0"/>
              <a:t>x  </a:t>
            </a:r>
            <a:r>
              <a:rPr lang="en-US" sz="2800" u="sng" dirty="0"/>
              <a:t>22.4 L</a:t>
            </a:r>
            <a:r>
              <a:rPr lang="en-US" sz="2800" dirty="0"/>
              <a:t> CO</a:t>
            </a:r>
            <a:r>
              <a:rPr lang="en-US" sz="2800" baseline="-25000" dirty="0"/>
              <a:t>2</a:t>
            </a:r>
            <a:r>
              <a:rPr lang="en-US" sz="2800" dirty="0"/>
              <a:t> = 34.1 L CO</a:t>
            </a:r>
            <a:r>
              <a:rPr lang="en-US" sz="2800" baseline="-25000" dirty="0"/>
              <a:t>2</a:t>
            </a:r>
          </a:p>
          <a:p>
            <a:pPr>
              <a:lnSpc>
                <a:spcPct val="80000"/>
              </a:lnSpc>
              <a:buFont typeface="Wingdings" pitchFamily="2" charset="2"/>
              <a:buNone/>
            </a:pPr>
            <a:r>
              <a:rPr lang="en-US" sz="2800" dirty="0"/>
              <a:t>		                    </a:t>
            </a:r>
            <a:r>
              <a:rPr lang="en-US" sz="2800" dirty="0" smtClean="0"/>
              <a:t>   </a:t>
            </a:r>
            <a:r>
              <a:rPr lang="en-US" sz="2800" dirty="0"/>
              <a:t>1 mol CO</a:t>
            </a:r>
            <a:r>
              <a:rPr lang="en-US" sz="2800" baseline="-25000" dirty="0"/>
              <a:t>2</a:t>
            </a:r>
          </a:p>
          <a:p>
            <a:pPr>
              <a:lnSpc>
                <a:spcPct val="80000"/>
              </a:lnSpc>
            </a:pPr>
            <a:r>
              <a:rPr lang="en-US" sz="2800" dirty="0"/>
              <a:t>Can only use molar volume because at STP</a:t>
            </a:r>
          </a:p>
        </p:txBody>
      </p:sp>
    </p:spTree>
    <p:extLst>
      <p:ext uri="{BB962C8B-B14F-4D97-AF65-F5344CB8AC3E}">
        <p14:creationId xmlns:p14="http://schemas.microsoft.com/office/powerpoint/2010/main" val="1145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0419">
                                            <p:txEl>
                                              <p:pRg st="2" end="2"/>
                                            </p:txEl>
                                          </p:spTgt>
                                        </p:tgtEl>
                                        <p:attrNameLst>
                                          <p:attrName>style.visibility</p:attrName>
                                        </p:attrNameLst>
                                      </p:cBhvr>
                                      <p:to>
                                        <p:strVal val="visible"/>
                                      </p:to>
                                    </p:set>
                                    <p:anim calcmode="lin" valueType="num">
                                      <p:cBhvr>
                                        <p:cTn id="7" dur="500" fill="hold"/>
                                        <p:tgtEl>
                                          <p:spTgt spid="6041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0419">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6041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041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041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0419">
                                            <p:txEl>
                                              <p:pRg st="3" end="3"/>
                                            </p:txEl>
                                          </p:spTgt>
                                        </p:tgtEl>
                                        <p:attrNameLst>
                                          <p:attrName>style.visibility</p:attrName>
                                        </p:attrNameLst>
                                      </p:cBhvr>
                                      <p:to>
                                        <p:strVal val="visible"/>
                                      </p:to>
                                    </p:set>
                                    <p:anim calcmode="lin" valueType="num">
                                      <p:cBhvr>
                                        <p:cTn id="16" dur="500" fill="hold"/>
                                        <p:tgtEl>
                                          <p:spTgt spid="6041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0419">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6041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041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04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0419">
                                            <p:txEl>
                                              <p:pRg st="4" end="4"/>
                                            </p:txEl>
                                          </p:spTgt>
                                        </p:tgtEl>
                                        <p:attrNameLst>
                                          <p:attrName>style.visibility</p:attrName>
                                        </p:attrNameLst>
                                      </p:cBhvr>
                                      <p:to>
                                        <p:strVal val="visible"/>
                                      </p:to>
                                    </p:set>
                                    <p:anim calcmode="lin" valueType="num">
                                      <p:cBhvr>
                                        <p:cTn id="25" dur="500" fill="hold"/>
                                        <p:tgtEl>
                                          <p:spTgt spid="6041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0419">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6041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041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041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0419">
                                            <p:txEl>
                                              <p:pRg st="5" end="5"/>
                                            </p:txEl>
                                          </p:spTgt>
                                        </p:tgtEl>
                                        <p:attrNameLst>
                                          <p:attrName>style.visibility</p:attrName>
                                        </p:attrNameLst>
                                      </p:cBhvr>
                                      <p:to>
                                        <p:strVal val="visible"/>
                                      </p:to>
                                    </p:set>
                                    <p:anim calcmode="lin" valueType="num">
                                      <p:cBhvr>
                                        <p:cTn id="34" dur="500" fill="hold"/>
                                        <p:tgtEl>
                                          <p:spTgt spid="6041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0419">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6041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041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041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p:cTn id="43" dur="500" fill="hold"/>
                                        <p:tgtEl>
                                          <p:spTgt spid="6041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0419">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6041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041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0419">
                                            <p:txEl>
                                              <p:pRg st="6" end="6"/>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60419">
                                            <p:txEl>
                                              <p:pRg st="7" end="7"/>
                                            </p:txEl>
                                          </p:spTgt>
                                        </p:tgtEl>
                                        <p:attrNameLst>
                                          <p:attrName>style.visibility</p:attrName>
                                        </p:attrNameLst>
                                      </p:cBhvr>
                                      <p:to>
                                        <p:strVal val="visible"/>
                                      </p:to>
                                    </p:set>
                                    <p:anim calcmode="lin" valueType="num">
                                      <p:cBhvr>
                                        <p:cTn id="50" dur="500" fill="hold"/>
                                        <p:tgtEl>
                                          <p:spTgt spid="6041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0419">
                                            <p:txEl>
                                              <p:pRg st="7" end="7"/>
                                            </p:txEl>
                                          </p:spTgt>
                                        </p:tgtEl>
                                        <p:attrNameLst>
                                          <p:attrName>ppt_y</p:attrName>
                                        </p:attrNameLst>
                                      </p:cBhvr>
                                      <p:tavLst>
                                        <p:tav tm="0">
                                          <p:val>
                                            <p:strVal val="#ppt_y"/>
                                          </p:val>
                                        </p:tav>
                                        <p:tav tm="100000">
                                          <p:val>
                                            <p:strVal val="#ppt_y"/>
                                          </p:val>
                                        </p:tav>
                                      </p:tavLst>
                                    </p:anim>
                                    <p:anim calcmode="lin" valueType="num">
                                      <p:cBhvr>
                                        <p:cTn id="52" dur="500" fill="hold"/>
                                        <p:tgtEl>
                                          <p:spTgt spid="6041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041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0419">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60419">
                                            <p:txEl>
                                              <p:pRg st="8" end="8"/>
                                            </p:txEl>
                                          </p:spTgt>
                                        </p:tgtEl>
                                        <p:attrNameLst>
                                          <p:attrName>style.visibility</p:attrName>
                                        </p:attrNameLst>
                                      </p:cBhvr>
                                      <p:to>
                                        <p:strVal val="visible"/>
                                      </p:to>
                                    </p:set>
                                    <p:anim calcmode="lin" valueType="num">
                                      <p:cBhvr>
                                        <p:cTn id="59" dur="500" fill="hold"/>
                                        <p:tgtEl>
                                          <p:spTgt spid="6041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60419">
                                            <p:txEl>
                                              <p:pRg st="8" end="8"/>
                                            </p:txEl>
                                          </p:spTgt>
                                        </p:tgtEl>
                                        <p:attrNameLst>
                                          <p:attrName>ppt_y</p:attrName>
                                        </p:attrNameLst>
                                      </p:cBhvr>
                                      <p:tavLst>
                                        <p:tav tm="0">
                                          <p:val>
                                            <p:strVal val="#ppt_y"/>
                                          </p:val>
                                        </p:tav>
                                        <p:tav tm="100000">
                                          <p:val>
                                            <p:strVal val="#ppt_y"/>
                                          </p:val>
                                        </p:tav>
                                      </p:tavLst>
                                    </p:anim>
                                    <p:anim calcmode="lin" valueType="num">
                                      <p:cBhvr>
                                        <p:cTn id="61" dur="500" fill="hold"/>
                                        <p:tgtEl>
                                          <p:spTgt spid="6041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6041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60419">
                                            <p:txEl>
                                              <p:pRg st="8" end="8"/>
                                            </p:txEl>
                                          </p:spTgt>
                                        </p:tgtEl>
                                      </p:cBhvr>
                                    </p:animEffect>
                                  </p:childTnLst>
                                </p:cTn>
                              </p:par>
                              <p:par>
                                <p:cTn id="64" presetID="41" presetClass="entr" presetSubtype="0" fill="hold" nodeType="withEffect">
                                  <p:stCondLst>
                                    <p:cond delay="0"/>
                                  </p:stCondLst>
                                  <p:iterate type="lt">
                                    <p:tmPct val="10000"/>
                                  </p:iterate>
                                  <p:childTnLst>
                                    <p:set>
                                      <p:cBhvr>
                                        <p:cTn id="65" dur="1" fill="hold">
                                          <p:stCondLst>
                                            <p:cond delay="0"/>
                                          </p:stCondLst>
                                        </p:cTn>
                                        <p:tgtEl>
                                          <p:spTgt spid="60419">
                                            <p:txEl>
                                              <p:pRg st="9" end="9"/>
                                            </p:txEl>
                                          </p:spTgt>
                                        </p:tgtEl>
                                        <p:attrNameLst>
                                          <p:attrName>style.visibility</p:attrName>
                                        </p:attrNameLst>
                                      </p:cBhvr>
                                      <p:to>
                                        <p:strVal val="visible"/>
                                      </p:to>
                                    </p:set>
                                    <p:anim calcmode="lin" valueType="num">
                                      <p:cBhvr>
                                        <p:cTn id="66" dur="500" fill="hold"/>
                                        <p:tgtEl>
                                          <p:spTgt spid="60419">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60419">
                                            <p:txEl>
                                              <p:pRg st="9" end="9"/>
                                            </p:txEl>
                                          </p:spTgt>
                                        </p:tgtEl>
                                        <p:attrNameLst>
                                          <p:attrName>ppt_y</p:attrName>
                                        </p:attrNameLst>
                                      </p:cBhvr>
                                      <p:tavLst>
                                        <p:tav tm="0">
                                          <p:val>
                                            <p:strVal val="#ppt_y"/>
                                          </p:val>
                                        </p:tav>
                                        <p:tav tm="100000">
                                          <p:val>
                                            <p:strVal val="#ppt_y"/>
                                          </p:val>
                                        </p:tav>
                                      </p:tavLst>
                                    </p:anim>
                                    <p:anim calcmode="lin" valueType="num">
                                      <p:cBhvr>
                                        <p:cTn id="68" dur="500" fill="hold"/>
                                        <p:tgtEl>
                                          <p:spTgt spid="60419">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60419">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60419">
                                            <p:txEl>
                                              <p:pRg st="9" end="9"/>
                                            </p:txEl>
                                          </p:spTgt>
                                        </p:tgtEl>
                                      </p:cBhvr>
                                    </p:animEffect>
                                  </p:childTnLst>
                                </p:cTn>
                              </p:par>
                              <p:par>
                                <p:cTn id="71" presetID="41" presetClass="entr" presetSubtype="0" fill="hold" nodeType="withEffect">
                                  <p:stCondLst>
                                    <p:cond delay="0"/>
                                  </p:stCondLst>
                                  <p:iterate type="lt">
                                    <p:tmPct val="10000"/>
                                  </p:iterate>
                                  <p:childTnLst>
                                    <p:set>
                                      <p:cBhvr>
                                        <p:cTn id="72" dur="1" fill="hold">
                                          <p:stCondLst>
                                            <p:cond delay="0"/>
                                          </p:stCondLst>
                                        </p:cTn>
                                        <p:tgtEl>
                                          <p:spTgt spid="60419">
                                            <p:txEl>
                                              <p:pRg st="10" end="10"/>
                                            </p:txEl>
                                          </p:spTgt>
                                        </p:tgtEl>
                                        <p:attrNameLst>
                                          <p:attrName>style.visibility</p:attrName>
                                        </p:attrNameLst>
                                      </p:cBhvr>
                                      <p:to>
                                        <p:strVal val="visible"/>
                                      </p:to>
                                    </p:set>
                                    <p:anim calcmode="lin" valueType="num">
                                      <p:cBhvr>
                                        <p:cTn id="73" dur="500" fill="hold"/>
                                        <p:tgtEl>
                                          <p:spTgt spid="60419">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60419">
                                            <p:txEl>
                                              <p:pRg st="10" end="10"/>
                                            </p:txEl>
                                          </p:spTgt>
                                        </p:tgtEl>
                                        <p:attrNameLst>
                                          <p:attrName>ppt_y</p:attrName>
                                        </p:attrNameLst>
                                      </p:cBhvr>
                                      <p:tavLst>
                                        <p:tav tm="0">
                                          <p:val>
                                            <p:strVal val="#ppt_y"/>
                                          </p:val>
                                        </p:tav>
                                        <p:tav tm="100000">
                                          <p:val>
                                            <p:strVal val="#ppt_y"/>
                                          </p:val>
                                        </p:tav>
                                      </p:tavLst>
                                    </p:anim>
                                    <p:anim calcmode="lin" valueType="num">
                                      <p:cBhvr>
                                        <p:cTn id="75" dur="500" fill="hold"/>
                                        <p:tgtEl>
                                          <p:spTgt spid="60419">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60419">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604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to Mass</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sz="3200" dirty="0" smtClean="0"/>
              <a:t>How many grams of calcium carbonate must be decomposed to produce 5.00 L of carbon dioxide gas at STP?</a:t>
            </a:r>
          </a:p>
          <a:p>
            <a:pPr>
              <a:lnSpc>
                <a:spcPct val="80000"/>
              </a:lnSpc>
            </a:pPr>
            <a:r>
              <a:rPr lang="en-US" sz="3200" dirty="0" smtClean="0"/>
              <a:t>CaCO</a:t>
            </a:r>
            <a:r>
              <a:rPr lang="en-US" sz="3200" baseline="-25000" dirty="0" smtClean="0"/>
              <a:t>3</a:t>
            </a:r>
            <a:r>
              <a:rPr lang="en-US" sz="3200" dirty="0" smtClean="0"/>
              <a:t> (s)  → CaO  + CO</a:t>
            </a:r>
            <a:r>
              <a:rPr lang="en-US" sz="3200" baseline="-25000" dirty="0" smtClean="0"/>
              <a:t>2</a:t>
            </a:r>
          </a:p>
          <a:p>
            <a:pPr>
              <a:lnSpc>
                <a:spcPct val="80000"/>
              </a:lnSpc>
            </a:pPr>
            <a:endParaRPr lang="en-US" sz="3200" baseline="-25000" dirty="0" smtClean="0"/>
          </a:p>
          <a:p>
            <a:pPr>
              <a:lnSpc>
                <a:spcPct val="80000"/>
              </a:lnSpc>
              <a:buNone/>
            </a:pPr>
            <a:r>
              <a:rPr lang="en-US" sz="3200" dirty="0" smtClean="0">
                <a:effectLst/>
              </a:rPr>
              <a:t>5.00 L </a:t>
            </a:r>
            <a:r>
              <a:rPr lang="en-US" dirty="0" smtClean="0"/>
              <a:t>CO</a:t>
            </a:r>
            <a:r>
              <a:rPr lang="en-US" baseline="-25000" dirty="0" smtClean="0"/>
              <a:t>2  x  </a:t>
            </a:r>
            <a:r>
              <a:rPr lang="en-US" u="sng" dirty="0" smtClean="0"/>
              <a:t>1 L </a:t>
            </a:r>
            <a:r>
              <a:rPr lang="en-US" u="sng" dirty="0"/>
              <a:t>CaCO</a:t>
            </a:r>
            <a:r>
              <a:rPr lang="en-US" u="sng" baseline="-25000" dirty="0"/>
              <a:t>3</a:t>
            </a:r>
            <a:r>
              <a:rPr lang="en-US" u="sng" dirty="0" smtClean="0"/>
              <a:t> </a:t>
            </a:r>
            <a:r>
              <a:rPr lang="en-US" dirty="0" smtClean="0"/>
              <a:t>= 5.00 L CaCO</a:t>
            </a:r>
            <a:r>
              <a:rPr lang="en-US" baseline="-25000" dirty="0" smtClean="0"/>
              <a:t>3</a:t>
            </a:r>
          </a:p>
          <a:p>
            <a:pPr>
              <a:lnSpc>
                <a:spcPct val="80000"/>
              </a:lnSpc>
              <a:buNone/>
            </a:pPr>
            <a:r>
              <a:rPr lang="en-US" baseline="-25000" dirty="0"/>
              <a:t> </a:t>
            </a:r>
            <a:r>
              <a:rPr lang="en-US" baseline="-25000" dirty="0" smtClean="0"/>
              <a:t>                                  </a:t>
            </a:r>
            <a:r>
              <a:rPr lang="en-US" dirty="0" smtClean="0">
                <a:effectLst/>
              </a:rPr>
              <a:t>1 </a:t>
            </a:r>
            <a:r>
              <a:rPr lang="en-US" dirty="0" smtClean="0"/>
              <a:t>L </a:t>
            </a:r>
            <a:r>
              <a:rPr lang="en-US" dirty="0"/>
              <a:t>CO</a:t>
            </a:r>
            <a:r>
              <a:rPr lang="en-US" baseline="-25000" dirty="0"/>
              <a:t>2 </a:t>
            </a:r>
          </a:p>
          <a:p>
            <a:pPr>
              <a:lnSpc>
                <a:spcPct val="80000"/>
              </a:lnSpc>
              <a:buNone/>
            </a:pPr>
            <a:endParaRPr lang="en-US" sz="3200" dirty="0" smtClean="0">
              <a:effectLst/>
            </a:endParaRPr>
          </a:p>
          <a:p>
            <a:pPr>
              <a:lnSpc>
                <a:spcPct val="80000"/>
              </a:lnSpc>
              <a:buNone/>
            </a:pPr>
            <a:r>
              <a:rPr lang="en-US" sz="3200" dirty="0" smtClean="0"/>
              <a:t> 5.00 L </a:t>
            </a:r>
            <a:r>
              <a:rPr lang="en-US" sz="2000" dirty="0" smtClean="0"/>
              <a:t>CaCO</a:t>
            </a:r>
            <a:r>
              <a:rPr lang="en-US" sz="2000" baseline="-25000" dirty="0" smtClean="0"/>
              <a:t>3</a:t>
            </a:r>
            <a:r>
              <a:rPr lang="en-US" sz="3200" baseline="-25000" dirty="0" smtClean="0"/>
              <a:t> </a:t>
            </a:r>
            <a:r>
              <a:rPr lang="en-US" sz="3200" dirty="0" smtClean="0"/>
              <a:t> (</a:t>
            </a:r>
            <a:r>
              <a:rPr lang="en-US" sz="3200" u="sng" dirty="0" smtClean="0"/>
              <a:t>1 </a:t>
            </a:r>
            <a:r>
              <a:rPr lang="en-US" sz="3200" u="sng" dirty="0" err="1" smtClean="0"/>
              <a:t>mol</a:t>
            </a:r>
            <a:r>
              <a:rPr lang="en-US" dirty="0"/>
              <a:t> = .</a:t>
            </a:r>
            <a:r>
              <a:rPr lang="en-US" dirty="0" smtClean="0"/>
              <a:t>223 </a:t>
            </a:r>
            <a:r>
              <a:rPr lang="en-US" dirty="0" err="1"/>
              <a:t>mol</a:t>
            </a:r>
            <a:r>
              <a:rPr lang="en-US" dirty="0"/>
              <a:t> </a:t>
            </a:r>
            <a:r>
              <a:rPr lang="en-US" sz="1400" dirty="0" smtClean="0"/>
              <a:t>CaCO</a:t>
            </a:r>
            <a:r>
              <a:rPr lang="en-US" sz="1400" baseline="-25000" dirty="0" smtClean="0"/>
              <a:t>3</a:t>
            </a:r>
            <a:endParaRPr lang="en-US" sz="3200" dirty="0" smtClean="0"/>
          </a:p>
          <a:p>
            <a:pPr>
              <a:lnSpc>
                <a:spcPct val="80000"/>
              </a:lnSpc>
              <a:buNone/>
            </a:pPr>
            <a:r>
              <a:rPr lang="en-US" dirty="0"/>
              <a:t> </a:t>
            </a:r>
            <a:r>
              <a:rPr lang="en-US" dirty="0" smtClean="0"/>
              <a:t>                    </a:t>
            </a:r>
            <a:r>
              <a:rPr lang="en-US" sz="3200" dirty="0" smtClean="0"/>
              <a:t>22.4 L)</a:t>
            </a:r>
          </a:p>
          <a:p>
            <a:pPr>
              <a:lnSpc>
                <a:spcPct val="80000"/>
              </a:lnSpc>
              <a:buNone/>
            </a:pPr>
            <a:endParaRPr lang="en-US" sz="3200" dirty="0" smtClean="0"/>
          </a:p>
          <a:p>
            <a:pPr>
              <a:lnSpc>
                <a:spcPct val="80000"/>
              </a:lnSpc>
              <a:buNone/>
            </a:pPr>
            <a:r>
              <a:rPr lang="en-US" sz="3200" dirty="0" smtClean="0"/>
              <a:t> </a:t>
            </a:r>
            <a:r>
              <a:rPr lang="en-US" sz="2800" dirty="0" smtClean="0"/>
              <a:t>0.223 </a:t>
            </a:r>
            <a:r>
              <a:rPr lang="en-US" sz="2800" dirty="0" err="1" smtClean="0"/>
              <a:t>mol</a:t>
            </a:r>
            <a:r>
              <a:rPr lang="en-US" sz="2800" dirty="0" smtClean="0"/>
              <a:t> </a:t>
            </a:r>
            <a:r>
              <a:rPr lang="en-US" sz="1800" dirty="0" smtClean="0"/>
              <a:t>CaCO</a:t>
            </a:r>
            <a:r>
              <a:rPr lang="en-US" sz="1800" baseline="-25000" dirty="0" smtClean="0"/>
              <a:t>3</a:t>
            </a:r>
            <a:r>
              <a:rPr lang="en-US" sz="2800" baseline="-25000" dirty="0" smtClean="0"/>
              <a:t> </a:t>
            </a:r>
            <a:r>
              <a:rPr lang="en-US" sz="2800" dirty="0" smtClean="0"/>
              <a:t>(</a:t>
            </a:r>
            <a:r>
              <a:rPr lang="en-US" sz="2800" u="sng" dirty="0" smtClean="0"/>
              <a:t>100.09 g</a:t>
            </a:r>
          </a:p>
          <a:p>
            <a:pPr>
              <a:lnSpc>
                <a:spcPct val="80000"/>
              </a:lnSpc>
              <a:buNone/>
            </a:pPr>
            <a:r>
              <a:rPr lang="en-US" sz="2800" dirty="0"/>
              <a:t> </a:t>
            </a:r>
            <a:r>
              <a:rPr lang="en-US" sz="2800" dirty="0" smtClean="0"/>
              <a:t>                            1mol)               = 22.3 g </a:t>
            </a:r>
            <a:r>
              <a:rPr lang="en-US" sz="1400" dirty="0" smtClean="0"/>
              <a:t>CaCO</a:t>
            </a:r>
            <a:r>
              <a:rPr lang="en-US" sz="1400" baseline="-25000" dirty="0" smtClean="0"/>
              <a:t>3</a:t>
            </a:r>
            <a:endParaRPr lang="en-US" sz="1400" dirty="0"/>
          </a:p>
        </p:txBody>
      </p:sp>
    </p:spTree>
    <p:extLst>
      <p:ext uri="{BB962C8B-B14F-4D97-AF65-F5344CB8AC3E}">
        <p14:creationId xmlns:p14="http://schemas.microsoft.com/office/powerpoint/2010/main" val="34525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a:bodyPr>
          <a:lstStyle/>
          <a:p>
            <a:r>
              <a:rPr lang="en-US" sz="5400" dirty="0"/>
              <a:t>Ideal Gas Law</a:t>
            </a:r>
          </a:p>
        </p:txBody>
      </p:sp>
      <p:sp>
        <p:nvSpPr>
          <p:cNvPr id="35843" name="Rectangle 3"/>
          <p:cNvSpPr>
            <a:spLocks noGrp="1" noRot="1" noChangeArrowheads="1"/>
          </p:cNvSpPr>
          <p:nvPr>
            <p:ph type="body" idx="1"/>
          </p:nvPr>
        </p:nvSpPr>
        <p:spPr/>
        <p:txBody>
          <a:bodyPr>
            <a:normAutofit/>
          </a:bodyPr>
          <a:lstStyle/>
          <a:p>
            <a:pPr>
              <a:lnSpc>
                <a:spcPct val="90000"/>
              </a:lnSpc>
            </a:pPr>
            <a:r>
              <a:rPr lang="en-US" sz="2800" dirty="0"/>
              <a:t>Combine all gas laws (Boyle, Charles, and Avogadro</a:t>
            </a:r>
            <a:r>
              <a:rPr lang="en-US" sz="2800" dirty="0" smtClean="0"/>
              <a:t>)</a:t>
            </a:r>
          </a:p>
          <a:p>
            <a:pPr>
              <a:lnSpc>
                <a:spcPct val="90000"/>
              </a:lnSpc>
            </a:pPr>
            <a:r>
              <a:rPr lang="en-US" sz="2800" dirty="0" smtClean="0"/>
              <a:t>Mathematical relationship of pressure, volume, temperature, number of moles</a:t>
            </a:r>
            <a:endParaRPr lang="en-US" sz="2800" dirty="0"/>
          </a:p>
          <a:p>
            <a:pPr>
              <a:lnSpc>
                <a:spcPct val="90000"/>
              </a:lnSpc>
            </a:pPr>
            <a:r>
              <a:rPr lang="en-US" sz="2800" u="sng" dirty="0"/>
              <a:t>Ideal gas- </a:t>
            </a:r>
            <a:r>
              <a:rPr lang="en-US" sz="2800" u="sng" dirty="0" smtClean="0"/>
              <a:t> </a:t>
            </a:r>
            <a:r>
              <a:rPr lang="en-US" sz="2800" dirty="0" smtClean="0"/>
              <a:t>follows KMT</a:t>
            </a:r>
          </a:p>
          <a:p>
            <a:pPr>
              <a:lnSpc>
                <a:spcPct val="90000"/>
              </a:lnSpc>
            </a:pPr>
            <a:r>
              <a:rPr lang="en-US" sz="2800" dirty="0" smtClean="0"/>
              <a:t>pressure not too high and temperature not too low </a:t>
            </a:r>
          </a:p>
          <a:p>
            <a:pPr>
              <a:lnSpc>
                <a:spcPct val="90000"/>
              </a:lnSpc>
            </a:pPr>
            <a:r>
              <a:rPr lang="en-US" sz="2800" dirty="0" smtClean="0"/>
              <a:t>around </a:t>
            </a:r>
            <a:r>
              <a:rPr lang="en-US" sz="2800" dirty="0"/>
              <a:t>a temp of 0 °C or higher</a:t>
            </a:r>
          </a:p>
          <a:p>
            <a:pPr lvl="1">
              <a:lnSpc>
                <a:spcPct val="90000"/>
              </a:lnSpc>
            </a:pPr>
            <a:r>
              <a:rPr lang="en-US" sz="2400" dirty="0"/>
              <a:t>Pressure </a:t>
            </a:r>
            <a:r>
              <a:rPr lang="en-US" sz="2400" dirty="0" smtClean="0"/>
              <a:t>around </a:t>
            </a:r>
            <a:r>
              <a:rPr lang="en-US" sz="2400" dirty="0"/>
              <a:t>1 atm or lower</a:t>
            </a:r>
          </a:p>
          <a:p>
            <a:pPr>
              <a:lnSpc>
                <a:spcPct val="90000"/>
              </a:lnSpc>
            </a:pPr>
            <a:endParaRPr lang="en-US" sz="2800" dirty="0"/>
          </a:p>
        </p:txBody>
      </p:sp>
    </p:spTree>
    <p:extLst>
      <p:ext uri="{BB962C8B-B14F-4D97-AF65-F5344CB8AC3E}">
        <p14:creationId xmlns:p14="http://schemas.microsoft.com/office/powerpoint/2010/main" val="27859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 calcmode="lin" valueType="num">
                                      <p:cBhvr additive="base">
                                        <p:cTn id="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 calcmode="lin" valueType="num">
                                      <p:cBhvr additive="base">
                                        <p:cTn id="13"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 calcmode="lin" valueType="num">
                                      <p:cBhvr additive="base">
                                        <p:cTn id="19"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anim calcmode="lin" valueType="num">
                                      <p:cBhvr additive="base">
                                        <p:cTn id="23"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3" name="Content Placeholder 2"/>
          <p:cNvSpPr>
            <a:spLocks noGrp="1"/>
          </p:cNvSpPr>
          <p:nvPr>
            <p:ph idx="1"/>
          </p:nvPr>
        </p:nvSpPr>
        <p:spPr/>
        <p:txBody>
          <a:bodyPr/>
          <a:lstStyle/>
          <a:p>
            <a:pPr>
              <a:lnSpc>
                <a:spcPct val="90000"/>
              </a:lnSpc>
            </a:pPr>
            <a:r>
              <a:rPr lang="en-US" sz="4000" b="1" dirty="0" smtClean="0"/>
              <a:t>PV= nRT</a:t>
            </a:r>
            <a:r>
              <a:rPr lang="en-US" sz="3200" dirty="0" smtClean="0"/>
              <a:t>			</a:t>
            </a:r>
          </a:p>
          <a:p>
            <a:pPr>
              <a:lnSpc>
                <a:spcPct val="90000"/>
              </a:lnSpc>
            </a:pPr>
            <a:r>
              <a:rPr lang="en-US" sz="3200" dirty="0" smtClean="0"/>
              <a:t>P= pressure 	V= volume (L)</a:t>
            </a:r>
          </a:p>
          <a:p>
            <a:pPr>
              <a:lnSpc>
                <a:spcPct val="90000"/>
              </a:lnSpc>
            </a:pPr>
            <a:r>
              <a:rPr lang="en-US" sz="3200" dirty="0" smtClean="0"/>
              <a:t>T= temp (K)		n = number of moles</a:t>
            </a:r>
          </a:p>
          <a:p>
            <a:pPr>
              <a:lnSpc>
                <a:spcPct val="90000"/>
              </a:lnSpc>
            </a:pPr>
            <a:r>
              <a:rPr lang="en-US" sz="3200" b="1" dirty="0" smtClean="0"/>
              <a:t>R= Ideal gas constant </a:t>
            </a:r>
            <a:endParaRPr lang="en-US" b="1" dirty="0"/>
          </a:p>
          <a:p>
            <a:pPr>
              <a:lnSpc>
                <a:spcPct val="90000"/>
              </a:lnSpc>
            </a:pPr>
            <a:endParaRPr lang="en-US" b="1" dirty="0"/>
          </a:p>
          <a:p>
            <a:pPr>
              <a:lnSpc>
                <a:spcPct val="90000"/>
              </a:lnSpc>
            </a:pPr>
            <a:r>
              <a:rPr lang="en-US" sz="3200" b="1" dirty="0" smtClean="0"/>
              <a:t>Make sure units in problem match units in R</a:t>
            </a:r>
          </a:p>
          <a:p>
            <a:pPr>
              <a:lnSpc>
                <a:spcPct val="90000"/>
              </a:lnSpc>
            </a:pPr>
            <a:endParaRPr lang="en-US" sz="3200" dirty="0" smtClean="0"/>
          </a:p>
          <a:p>
            <a:endParaRPr lang="en-US" dirty="0"/>
          </a:p>
        </p:txBody>
      </p:sp>
      <p:sp>
        <p:nvSpPr>
          <p:cNvPr id="4" name="Rectangle 3"/>
          <p:cNvSpPr/>
          <p:nvPr/>
        </p:nvSpPr>
        <p:spPr>
          <a:xfrm>
            <a:off x="762000" y="1600200"/>
            <a:ext cx="2286000" cy="60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71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Gas particles are in constant, rapid, random motion </a:t>
            </a:r>
          </a:p>
          <a:p>
            <a:pPr lvl="1"/>
            <a:r>
              <a:rPr lang="en-US" dirty="0" smtClean="0"/>
              <a:t>Particles move in all directions</a:t>
            </a:r>
          </a:p>
          <a:p>
            <a:pPr lvl="1"/>
            <a:r>
              <a:rPr lang="en-US" dirty="0" smtClean="0"/>
              <a:t>Move in straight lines until collide with each other or container walls</a:t>
            </a:r>
            <a:endParaRPr lang="en-US" dirty="0"/>
          </a:p>
        </p:txBody>
      </p:sp>
    </p:spTree>
    <p:extLst>
      <p:ext uri="{BB962C8B-B14F-4D97-AF65-F5344CB8AC3E}">
        <p14:creationId xmlns:p14="http://schemas.microsoft.com/office/powerpoint/2010/main" val="11267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gas constant</a:t>
            </a:r>
            <a:endParaRPr lang="en-US" dirty="0"/>
          </a:p>
        </p:txBody>
      </p:sp>
      <p:sp>
        <p:nvSpPr>
          <p:cNvPr id="3" name="Content Placeholder 2"/>
          <p:cNvSpPr>
            <a:spLocks noGrp="1"/>
          </p:cNvSpPr>
          <p:nvPr>
            <p:ph idx="1"/>
          </p:nvPr>
        </p:nvSpPr>
        <p:spPr/>
        <p:txBody>
          <a:bodyPr/>
          <a:lstStyle/>
          <a:p>
            <a:r>
              <a:rPr lang="en-US" b="1" dirty="0">
                <a:effectLst/>
              </a:rPr>
              <a:t>R=   0.0821 </a:t>
            </a:r>
            <a:r>
              <a:rPr lang="en-US" b="1" u="sng" dirty="0">
                <a:effectLst/>
              </a:rPr>
              <a:t>L</a:t>
            </a:r>
            <a:r>
              <a:rPr lang="en-US" u="sng" dirty="0">
                <a:effectLst/>
              </a:rPr>
              <a:t>∙</a:t>
            </a:r>
            <a:r>
              <a:rPr lang="en-US" b="1" u="sng" dirty="0">
                <a:effectLst/>
              </a:rPr>
              <a:t> </a:t>
            </a:r>
            <a:r>
              <a:rPr lang="en-US" b="1" u="sng" dirty="0" err="1">
                <a:effectLst/>
              </a:rPr>
              <a:t>atm</a:t>
            </a:r>
            <a:r>
              <a:rPr lang="en-US" b="1" dirty="0">
                <a:effectLst/>
              </a:rPr>
              <a:t> </a:t>
            </a:r>
          </a:p>
          <a:p>
            <a:r>
              <a:rPr lang="en-US" b="1" dirty="0" smtClean="0">
                <a:effectLst/>
              </a:rPr>
              <a:t>                   </a:t>
            </a:r>
            <a:r>
              <a:rPr lang="en-US" b="1" dirty="0" err="1" smtClean="0">
                <a:effectLst/>
              </a:rPr>
              <a:t>mol</a:t>
            </a:r>
            <a:r>
              <a:rPr lang="en-US" dirty="0">
                <a:effectLst/>
              </a:rPr>
              <a:t>∙</a:t>
            </a:r>
            <a:r>
              <a:rPr lang="en-US" b="1" dirty="0">
                <a:effectLst/>
              </a:rPr>
              <a:t> </a:t>
            </a:r>
            <a:r>
              <a:rPr lang="en-US" b="1" dirty="0" smtClean="0">
                <a:effectLst/>
              </a:rPr>
              <a:t>K</a:t>
            </a:r>
          </a:p>
          <a:p>
            <a:endParaRPr lang="en-US" b="1" dirty="0">
              <a:effectLst/>
            </a:endParaRPr>
          </a:p>
          <a:p>
            <a:r>
              <a:rPr lang="en-US" b="1" dirty="0" smtClean="0">
                <a:effectLst/>
              </a:rPr>
              <a:t>R</a:t>
            </a:r>
            <a:r>
              <a:rPr lang="en-US" b="1" dirty="0">
                <a:effectLst/>
              </a:rPr>
              <a:t>=  62.4 </a:t>
            </a:r>
            <a:r>
              <a:rPr lang="en-US" b="1" u="sng" dirty="0">
                <a:effectLst/>
              </a:rPr>
              <a:t>L</a:t>
            </a:r>
            <a:r>
              <a:rPr lang="en-US" u="sng" dirty="0">
                <a:effectLst/>
              </a:rPr>
              <a:t>∙</a:t>
            </a:r>
            <a:r>
              <a:rPr lang="en-US" b="1" u="sng" dirty="0">
                <a:effectLst/>
              </a:rPr>
              <a:t> mmHg</a:t>
            </a:r>
            <a:endParaRPr lang="en-US" dirty="0">
              <a:effectLst/>
            </a:endParaRPr>
          </a:p>
          <a:p>
            <a:r>
              <a:rPr lang="en-US" dirty="0">
                <a:effectLst/>
              </a:rPr>
              <a:t>		</a:t>
            </a:r>
            <a:r>
              <a:rPr lang="en-US" dirty="0" smtClean="0">
                <a:effectLst/>
              </a:rPr>
              <a:t>   </a:t>
            </a:r>
            <a:r>
              <a:rPr lang="en-US" b="1" dirty="0" err="1">
                <a:effectLst/>
              </a:rPr>
              <a:t>mol</a:t>
            </a:r>
            <a:r>
              <a:rPr lang="en-US" dirty="0">
                <a:effectLst/>
              </a:rPr>
              <a:t>∙</a:t>
            </a:r>
            <a:r>
              <a:rPr lang="en-US" b="1" dirty="0">
                <a:effectLst/>
              </a:rPr>
              <a:t> </a:t>
            </a:r>
            <a:r>
              <a:rPr lang="en-US" b="1" dirty="0" smtClean="0">
                <a:effectLst/>
              </a:rPr>
              <a:t>K</a:t>
            </a:r>
          </a:p>
          <a:p>
            <a:endParaRPr lang="en-US" dirty="0">
              <a:effectLst/>
            </a:endParaRPr>
          </a:p>
          <a:p>
            <a:r>
              <a:rPr lang="en-US" b="1" dirty="0">
                <a:effectLst/>
              </a:rPr>
              <a:t>R=   8.314 </a:t>
            </a:r>
            <a:r>
              <a:rPr lang="en-US" b="1" u="sng" dirty="0">
                <a:effectLst/>
              </a:rPr>
              <a:t>L</a:t>
            </a:r>
            <a:r>
              <a:rPr lang="en-US" u="sng" dirty="0">
                <a:effectLst/>
              </a:rPr>
              <a:t>∙</a:t>
            </a:r>
            <a:r>
              <a:rPr lang="en-US" b="1" u="sng" dirty="0">
                <a:effectLst/>
              </a:rPr>
              <a:t> </a:t>
            </a:r>
            <a:r>
              <a:rPr lang="en-US" b="1" u="sng" dirty="0" err="1">
                <a:effectLst/>
              </a:rPr>
              <a:t>kPa</a:t>
            </a:r>
            <a:endParaRPr lang="en-US" dirty="0">
              <a:effectLst/>
            </a:endParaRPr>
          </a:p>
          <a:p>
            <a:r>
              <a:rPr lang="en-US" b="1" dirty="0">
                <a:effectLst/>
              </a:rPr>
              <a:t>	    </a:t>
            </a:r>
            <a:r>
              <a:rPr lang="en-US" b="1" dirty="0" smtClean="0">
                <a:effectLst/>
              </a:rPr>
              <a:t>        </a:t>
            </a:r>
            <a:r>
              <a:rPr lang="en-US" b="1" dirty="0" err="1">
                <a:effectLst/>
              </a:rPr>
              <a:t>mol</a:t>
            </a:r>
            <a:r>
              <a:rPr lang="en-US" dirty="0">
                <a:effectLst/>
              </a:rPr>
              <a:t>∙</a:t>
            </a:r>
            <a:r>
              <a:rPr lang="en-US" b="1" dirty="0">
                <a:effectLst/>
              </a:rPr>
              <a:t> K</a:t>
            </a:r>
            <a:endParaRPr lang="en-US" dirty="0">
              <a:effectLst/>
            </a:endParaRPr>
          </a:p>
          <a:p>
            <a:endParaRPr lang="en-US" dirty="0"/>
          </a:p>
        </p:txBody>
      </p:sp>
    </p:spTree>
    <p:extLst>
      <p:ext uri="{BB962C8B-B14F-4D97-AF65-F5344CB8AC3E}">
        <p14:creationId xmlns:p14="http://schemas.microsoft.com/office/powerpoint/2010/main" val="20682277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endParaRPr lang="en-US" dirty="0"/>
          </a:p>
        </p:txBody>
      </p:sp>
      <p:sp>
        <p:nvSpPr>
          <p:cNvPr id="59395" name="Rectangle 3"/>
          <p:cNvSpPr>
            <a:spLocks noGrp="1" noRot="1" noChangeArrowheads="1"/>
          </p:cNvSpPr>
          <p:nvPr>
            <p:ph type="body" idx="1"/>
          </p:nvPr>
        </p:nvSpPr>
        <p:spPr>
          <a:xfrm>
            <a:off x="457200" y="457200"/>
            <a:ext cx="8229600" cy="5997608"/>
          </a:xfrm>
        </p:spPr>
        <p:txBody>
          <a:bodyPr/>
          <a:lstStyle/>
          <a:p>
            <a:pPr>
              <a:lnSpc>
                <a:spcPct val="90000"/>
              </a:lnSpc>
            </a:pPr>
            <a:r>
              <a:rPr lang="en-US" dirty="0"/>
              <a:t>Nitrogen gas has a volume of 1.75 L at STP, how many moles of the gas are present?</a:t>
            </a:r>
          </a:p>
          <a:p>
            <a:pPr>
              <a:lnSpc>
                <a:spcPct val="90000"/>
              </a:lnSpc>
            </a:pPr>
            <a:r>
              <a:rPr lang="en-US" dirty="0"/>
              <a:t>PV=nRT</a:t>
            </a:r>
          </a:p>
          <a:p>
            <a:pPr>
              <a:lnSpc>
                <a:spcPct val="90000"/>
              </a:lnSpc>
            </a:pPr>
            <a:r>
              <a:rPr lang="en-US" smtClean="0"/>
              <a:t>(1.00 </a:t>
            </a:r>
            <a:r>
              <a:rPr lang="en-US" dirty="0"/>
              <a:t>atm)(</a:t>
            </a:r>
            <a:r>
              <a:rPr lang="en-US" dirty="0" smtClean="0"/>
              <a:t>1.75L)= n (0.0821 </a:t>
            </a:r>
            <a:r>
              <a:rPr lang="en-US" u="sng" dirty="0" err="1" smtClean="0"/>
              <a:t>L∙atm</a:t>
            </a:r>
            <a:r>
              <a:rPr lang="en-US" dirty="0"/>
              <a:t> </a:t>
            </a:r>
            <a:r>
              <a:rPr lang="en-US" dirty="0" smtClean="0"/>
              <a:t>(273K</a:t>
            </a:r>
            <a:r>
              <a:rPr lang="en-US" dirty="0"/>
              <a:t>) </a:t>
            </a:r>
            <a:endParaRPr lang="en-US" dirty="0" smtClean="0"/>
          </a:p>
          <a:p>
            <a:pPr marL="457200" lvl="1" indent="0">
              <a:lnSpc>
                <a:spcPct val="90000"/>
              </a:lnSpc>
              <a:buNone/>
            </a:pPr>
            <a:r>
              <a:rPr lang="en-US" dirty="0" smtClean="0"/>
              <a:t>                                               </a:t>
            </a:r>
            <a:r>
              <a:rPr lang="en-US" dirty="0" err="1" smtClean="0"/>
              <a:t>K∙mol</a:t>
            </a:r>
            <a:r>
              <a:rPr lang="en-US" dirty="0" smtClean="0"/>
              <a:t>)</a:t>
            </a:r>
            <a:endParaRPr lang="en-US" dirty="0"/>
          </a:p>
          <a:p>
            <a:pPr>
              <a:lnSpc>
                <a:spcPct val="90000"/>
              </a:lnSpc>
            </a:pPr>
            <a:r>
              <a:rPr lang="en-US" dirty="0"/>
              <a:t>=0.0781 </a:t>
            </a:r>
            <a:r>
              <a:rPr lang="en-US" dirty="0" err="1"/>
              <a:t>mol</a:t>
            </a:r>
            <a:r>
              <a:rPr lang="en-US" dirty="0"/>
              <a:t> </a:t>
            </a:r>
            <a:r>
              <a:rPr lang="en-US" dirty="0" smtClean="0"/>
              <a:t>N</a:t>
            </a:r>
            <a:r>
              <a:rPr lang="en-US" baseline="-25000" dirty="0" smtClean="0"/>
              <a:t>2</a:t>
            </a:r>
          </a:p>
          <a:p>
            <a:pPr>
              <a:lnSpc>
                <a:spcPct val="90000"/>
              </a:lnSpc>
            </a:pPr>
            <a:endParaRPr lang="en-US" baseline="-25000" dirty="0" smtClean="0"/>
          </a:p>
          <a:p>
            <a:pPr>
              <a:lnSpc>
                <a:spcPct val="90000"/>
              </a:lnSpc>
            </a:pPr>
            <a:r>
              <a:rPr lang="en-US" dirty="0" smtClean="0">
                <a:effectLst/>
              </a:rPr>
              <a:t>Is this the only way to solve? </a:t>
            </a:r>
          </a:p>
          <a:p>
            <a:pPr>
              <a:lnSpc>
                <a:spcPct val="90000"/>
              </a:lnSpc>
            </a:pPr>
            <a:r>
              <a:rPr lang="en-US" dirty="0" smtClean="0">
                <a:effectLst/>
              </a:rPr>
              <a:t>1.75 L (</a:t>
            </a:r>
            <a:r>
              <a:rPr lang="en-US" u="sng" dirty="0" smtClean="0">
                <a:effectLst/>
              </a:rPr>
              <a:t>1 </a:t>
            </a:r>
            <a:r>
              <a:rPr lang="en-US" u="sng" dirty="0" err="1" smtClean="0">
                <a:effectLst/>
              </a:rPr>
              <a:t>mol</a:t>
            </a:r>
            <a:r>
              <a:rPr lang="en-US" u="sng" dirty="0" smtClean="0">
                <a:effectLst/>
              </a:rPr>
              <a:t>      </a:t>
            </a:r>
            <a:r>
              <a:rPr lang="en-US" dirty="0" smtClean="0">
                <a:effectLst/>
              </a:rPr>
              <a:t>= 0.0781 </a:t>
            </a:r>
            <a:r>
              <a:rPr lang="en-US" dirty="0" err="1" smtClean="0">
                <a:effectLst/>
              </a:rPr>
              <a:t>mol</a:t>
            </a:r>
            <a:r>
              <a:rPr lang="en-US" dirty="0" smtClean="0">
                <a:effectLst/>
              </a:rPr>
              <a:t> N</a:t>
            </a:r>
            <a:r>
              <a:rPr lang="en-US" baseline="-25000" dirty="0" smtClean="0">
                <a:effectLst/>
              </a:rPr>
              <a:t>2</a:t>
            </a:r>
          </a:p>
          <a:p>
            <a:pPr>
              <a:lnSpc>
                <a:spcPct val="90000"/>
              </a:lnSpc>
            </a:pPr>
            <a:r>
              <a:rPr lang="en-US" dirty="0">
                <a:effectLst/>
              </a:rPr>
              <a:t> </a:t>
            </a:r>
            <a:r>
              <a:rPr lang="en-US" dirty="0" smtClean="0">
                <a:effectLst/>
              </a:rPr>
              <a:t>              22.4 L)</a:t>
            </a:r>
            <a:endParaRPr lang="en-US" dirty="0">
              <a:effectLst/>
            </a:endParaRPr>
          </a:p>
        </p:txBody>
      </p:sp>
    </p:spTree>
    <p:extLst>
      <p:ext uri="{BB962C8B-B14F-4D97-AF65-F5344CB8AC3E}">
        <p14:creationId xmlns:p14="http://schemas.microsoft.com/office/powerpoint/2010/main" val="15410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anim calcmode="lin" valueType="num">
                                      <p:cBhvr additive="base">
                                        <p:cTn id="13"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 calcmode="lin" valueType="num">
                                      <p:cBhvr additive="base">
                                        <p:cTn id="17"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 calcmode="lin" valueType="num">
                                      <p:cBhvr additive="base">
                                        <p:cTn id="23"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9395">
                                            <p:txEl>
                                              <p:pRg st="6" end="6"/>
                                            </p:txEl>
                                          </p:spTgt>
                                        </p:tgtEl>
                                        <p:attrNameLst>
                                          <p:attrName>style.visibility</p:attrName>
                                        </p:attrNameLst>
                                      </p:cBhvr>
                                      <p:to>
                                        <p:strVal val="visible"/>
                                      </p:to>
                                    </p:set>
                                    <p:anim calcmode="lin" valueType="num">
                                      <p:cBhvr additive="base">
                                        <p:cTn id="29"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9395">
                                            <p:txEl>
                                              <p:pRg st="7" end="7"/>
                                            </p:txEl>
                                          </p:spTgt>
                                        </p:tgtEl>
                                        <p:attrNameLst>
                                          <p:attrName>style.visibility</p:attrName>
                                        </p:attrNameLst>
                                      </p:cBhvr>
                                      <p:to>
                                        <p:strVal val="visible"/>
                                      </p:to>
                                    </p:set>
                                    <p:anim calcmode="lin" valueType="num">
                                      <p:cBhvr additive="base">
                                        <p:cTn id="35"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9395">
                                            <p:txEl>
                                              <p:pRg st="8" end="8"/>
                                            </p:txEl>
                                          </p:spTgt>
                                        </p:tgtEl>
                                        <p:attrNameLst>
                                          <p:attrName>style.visibility</p:attrName>
                                        </p:attrNameLst>
                                      </p:cBhvr>
                                      <p:to>
                                        <p:strVal val="visible"/>
                                      </p:to>
                                    </p:set>
                                    <p:anim calcmode="lin" valueType="num">
                                      <p:cBhvr additive="base">
                                        <p:cTn id="3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676400"/>
          </a:xfrm>
        </p:spPr>
        <p:txBody>
          <a:bodyPr/>
          <a:lstStyle/>
          <a:p>
            <a:r>
              <a:rPr lang="en-US" sz="3600" dirty="0"/>
              <a:t>How many grams of carbon </a:t>
            </a:r>
            <a:r>
              <a:rPr lang="en-US" sz="3600" dirty="0" smtClean="0"/>
              <a:t>dioxide </a:t>
            </a:r>
            <a:r>
              <a:rPr lang="en-US" sz="3600" dirty="0"/>
              <a:t>must be decomposed to produce 5.00 L of carbon dioxide gas at STP?</a:t>
            </a:r>
            <a:br>
              <a:rPr lang="en-US" sz="3600" dirty="0"/>
            </a:br>
            <a:endParaRPr lang="en-US" sz="3600" dirty="0"/>
          </a:p>
        </p:txBody>
      </p:sp>
      <p:sp>
        <p:nvSpPr>
          <p:cNvPr id="3" name="Content Placeholder 2"/>
          <p:cNvSpPr>
            <a:spLocks noGrp="1"/>
          </p:cNvSpPr>
          <p:nvPr>
            <p:ph idx="1"/>
          </p:nvPr>
        </p:nvSpPr>
        <p:spPr/>
        <p:txBody>
          <a:bodyPr>
            <a:normAutofit/>
          </a:bodyPr>
          <a:lstStyle/>
          <a:p>
            <a:pPr>
              <a:lnSpc>
                <a:spcPct val="80000"/>
              </a:lnSpc>
              <a:buNone/>
            </a:pPr>
            <a:r>
              <a:rPr lang="en-US" sz="2800" dirty="0"/>
              <a:t>Ideal gas law </a:t>
            </a:r>
            <a:r>
              <a:rPr lang="en-US" sz="2800" dirty="0" smtClean="0"/>
              <a:t>PV=</a:t>
            </a:r>
            <a:r>
              <a:rPr lang="en-US" sz="2800" dirty="0" err="1" smtClean="0"/>
              <a:t>nRT</a:t>
            </a:r>
            <a:endParaRPr lang="en-US" sz="2800" dirty="0" smtClean="0"/>
          </a:p>
          <a:p>
            <a:pPr>
              <a:lnSpc>
                <a:spcPct val="80000"/>
              </a:lnSpc>
              <a:buNone/>
            </a:pPr>
            <a:endParaRPr lang="en-US" sz="2800" dirty="0"/>
          </a:p>
          <a:p>
            <a:pPr>
              <a:lnSpc>
                <a:spcPct val="80000"/>
              </a:lnSpc>
              <a:buNone/>
            </a:pPr>
            <a:r>
              <a:rPr lang="en-US" sz="2800" dirty="0" smtClean="0"/>
              <a:t>(1.00 atm</a:t>
            </a:r>
            <a:r>
              <a:rPr lang="en-US" sz="2800" dirty="0"/>
              <a:t>)(5.00 L CO</a:t>
            </a:r>
            <a:r>
              <a:rPr lang="en-US" sz="2800" baseline="-25000" dirty="0"/>
              <a:t>2</a:t>
            </a:r>
            <a:r>
              <a:rPr lang="en-US" sz="2800" dirty="0"/>
              <a:t>) = </a:t>
            </a:r>
            <a:r>
              <a:rPr lang="en-US" sz="2800" dirty="0" smtClean="0"/>
              <a:t>n (</a:t>
            </a:r>
            <a:r>
              <a:rPr lang="en-US" sz="2800" dirty="0" smtClean="0">
                <a:effectLst/>
              </a:rPr>
              <a:t>0.0821 </a:t>
            </a:r>
            <a:r>
              <a:rPr lang="en-US" sz="1800" u="sng" dirty="0">
                <a:effectLst/>
              </a:rPr>
              <a:t>L∙ </a:t>
            </a:r>
            <a:r>
              <a:rPr lang="en-US" sz="1800" u="sng" dirty="0" err="1" smtClean="0">
                <a:effectLst/>
              </a:rPr>
              <a:t>atm</a:t>
            </a:r>
            <a:r>
              <a:rPr lang="en-US" sz="1800" u="sng" dirty="0" smtClean="0">
                <a:effectLst/>
              </a:rPr>
              <a:t> )</a:t>
            </a:r>
            <a:r>
              <a:rPr lang="en-US" sz="1800" dirty="0" smtClean="0">
                <a:effectLst/>
              </a:rPr>
              <a:t> </a:t>
            </a:r>
            <a:r>
              <a:rPr lang="en-US" sz="2400" dirty="0" smtClean="0"/>
              <a:t>(273K)</a:t>
            </a:r>
            <a:r>
              <a:rPr lang="en-US" sz="2400" dirty="0">
                <a:effectLst/>
              </a:rPr>
              <a:t> </a:t>
            </a:r>
            <a:endParaRPr lang="en-US" sz="2400" dirty="0" smtClean="0">
              <a:effectLst/>
            </a:endParaRPr>
          </a:p>
          <a:p>
            <a:pPr>
              <a:lnSpc>
                <a:spcPct val="80000"/>
              </a:lnSpc>
              <a:buNone/>
            </a:pPr>
            <a:r>
              <a:rPr lang="en-US" sz="2400" dirty="0">
                <a:effectLst/>
              </a:rPr>
              <a:t>	</a:t>
            </a:r>
            <a:r>
              <a:rPr lang="en-US" sz="2400" dirty="0" smtClean="0">
                <a:effectLst/>
              </a:rPr>
              <a:t>						</a:t>
            </a:r>
            <a:r>
              <a:rPr lang="en-US" sz="1800" dirty="0" err="1" smtClean="0">
                <a:effectLst/>
              </a:rPr>
              <a:t>mol</a:t>
            </a:r>
            <a:r>
              <a:rPr lang="en-US" sz="1800" dirty="0" smtClean="0">
                <a:effectLst/>
              </a:rPr>
              <a:t> ·K</a:t>
            </a:r>
            <a:r>
              <a:rPr lang="en-US" sz="1800" b="1" dirty="0" smtClean="0">
                <a:effectLst/>
              </a:rPr>
              <a:t> </a:t>
            </a:r>
            <a:endParaRPr lang="en-US" sz="1800" dirty="0" smtClean="0"/>
          </a:p>
          <a:p>
            <a:pPr>
              <a:lnSpc>
                <a:spcPct val="80000"/>
              </a:lnSpc>
              <a:buNone/>
            </a:pPr>
            <a:endParaRPr lang="en-US" sz="2800" dirty="0"/>
          </a:p>
          <a:p>
            <a:pPr>
              <a:lnSpc>
                <a:spcPct val="80000"/>
              </a:lnSpc>
              <a:buNone/>
            </a:pPr>
            <a:r>
              <a:rPr lang="en-US" sz="2400" dirty="0" smtClean="0"/>
              <a:t>= </a:t>
            </a:r>
            <a:r>
              <a:rPr lang="en-US" sz="2400" dirty="0"/>
              <a:t>0.223 </a:t>
            </a:r>
            <a:r>
              <a:rPr lang="en-US" sz="2400" dirty="0" err="1"/>
              <a:t>mol</a:t>
            </a:r>
            <a:r>
              <a:rPr lang="en-US" sz="2400" dirty="0"/>
              <a:t> CO</a:t>
            </a:r>
            <a:r>
              <a:rPr lang="en-US" sz="2400" baseline="-25000" dirty="0"/>
              <a:t>2</a:t>
            </a:r>
            <a:endParaRPr lang="en-US" sz="2400" u="sng" dirty="0"/>
          </a:p>
          <a:p>
            <a:pPr>
              <a:lnSpc>
                <a:spcPct val="80000"/>
              </a:lnSpc>
              <a:buNone/>
            </a:pPr>
            <a:r>
              <a:rPr lang="en-US" sz="2400" dirty="0"/>
              <a:t>           </a:t>
            </a:r>
            <a:endParaRPr lang="en-US" sz="2400" baseline="-25000" dirty="0"/>
          </a:p>
          <a:p>
            <a:r>
              <a:rPr lang="en-US" sz="2800" dirty="0"/>
              <a:t>0.223 </a:t>
            </a:r>
            <a:r>
              <a:rPr lang="en-US" sz="2800" dirty="0" err="1"/>
              <a:t>mol</a:t>
            </a:r>
            <a:r>
              <a:rPr lang="en-US" sz="2800" dirty="0"/>
              <a:t> CO</a:t>
            </a:r>
            <a:r>
              <a:rPr lang="en-US" sz="2800" baseline="-25000" dirty="0"/>
              <a:t>2  </a:t>
            </a:r>
            <a:r>
              <a:rPr lang="en-US" sz="2800" dirty="0" smtClean="0"/>
              <a:t>(</a:t>
            </a:r>
            <a:r>
              <a:rPr lang="en-US" sz="2800" u="sng" dirty="0" smtClean="0"/>
              <a:t>43.99 g CO</a:t>
            </a:r>
            <a:r>
              <a:rPr lang="en-US" sz="2800" u="sng" baseline="-25000" dirty="0"/>
              <a:t>2</a:t>
            </a:r>
            <a:r>
              <a:rPr lang="en-US" sz="2800" u="sng" baseline="-25000" dirty="0" smtClean="0"/>
              <a:t> </a:t>
            </a:r>
            <a:r>
              <a:rPr lang="en-US" sz="2800" dirty="0" smtClean="0"/>
              <a:t>) </a:t>
            </a:r>
            <a:r>
              <a:rPr lang="en-US" sz="2800" dirty="0"/>
              <a:t>	</a:t>
            </a:r>
            <a:r>
              <a:rPr lang="en-US" sz="2800" dirty="0" smtClean="0"/>
              <a:t>=</a:t>
            </a:r>
            <a:r>
              <a:rPr lang="en-US" sz="2800" dirty="0"/>
              <a:t>		</a:t>
            </a:r>
            <a:r>
              <a:rPr lang="en-US" sz="2800" dirty="0" smtClean="0"/>
              <a:t>                        	                       1 </a:t>
            </a:r>
            <a:r>
              <a:rPr lang="en-US" sz="2800" dirty="0" err="1" smtClean="0"/>
              <a:t>mol</a:t>
            </a:r>
            <a:r>
              <a:rPr lang="en-US" sz="2800" dirty="0" smtClean="0"/>
              <a:t> CO</a:t>
            </a:r>
            <a:r>
              <a:rPr lang="en-US" sz="2800" baseline="-25000" dirty="0" smtClean="0"/>
              <a:t>2</a:t>
            </a:r>
            <a:endParaRPr lang="en-US" sz="2800" dirty="0"/>
          </a:p>
          <a:p>
            <a:r>
              <a:rPr lang="en-US" sz="2800" dirty="0"/>
              <a:t>= </a:t>
            </a:r>
            <a:r>
              <a:rPr lang="en-US" sz="2800" dirty="0" smtClean="0"/>
              <a:t>9.81g CO</a:t>
            </a:r>
            <a:r>
              <a:rPr lang="en-US" sz="2800" baseline="-25000" dirty="0"/>
              <a:t>2</a:t>
            </a:r>
            <a:endParaRPr lang="en-US" sz="2800" dirty="0"/>
          </a:p>
          <a:p>
            <a:pPr>
              <a:lnSpc>
                <a:spcPct val="80000"/>
              </a:lnSpc>
            </a:pPr>
            <a:endParaRPr lang="en-US" sz="1400" dirty="0"/>
          </a:p>
        </p:txBody>
      </p:sp>
    </p:spTree>
    <p:extLst>
      <p:ext uri="{BB962C8B-B14F-4D97-AF65-F5344CB8AC3E}">
        <p14:creationId xmlns:p14="http://schemas.microsoft.com/office/powerpoint/2010/main" val="306628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many grams of carbon dioxide must be decomposed to produce 5.00 L of carbon dioxide gas at STP</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t>Same problem but do at STP</a:t>
            </a:r>
          </a:p>
          <a:p>
            <a:endParaRPr lang="en-US" dirty="0"/>
          </a:p>
          <a:p>
            <a:r>
              <a:rPr lang="en-US" dirty="0" smtClean="0"/>
              <a:t>5.00 L CO</a:t>
            </a:r>
            <a:r>
              <a:rPr lang="en-US" baseline="-25000" dirty="0" smtClean="0"/>
              <a:t>2</a:t>
            </a:r>
            <a:r>
              <a:rPr lang="en-US" dirty="0" smtClean="0"/>
              <a:t> (</a:t>
            </a:r>
            <a:r>
              <a:rPr lang="en-US" u="sng" dirty="0" smtClean="0"/>
              <a:t>1 </a:t>
            </a:r>
            <a:r>
              <a:rPr lang="en-US" u="sng" dirty="0" err="1" smtClean="0"/>
              <a:t>mol</a:t>
            </a:r>
            <a:r>
              <a:rPr lang="en-US" u="sng" dirty="0" smtClean="0"/>
              <a:t> </a:t>
            </a:r>
            <a:r>
              <a:rPr lang="en-US" dirty="0" smtClean="0"/>
              <a:t>=   0.223 </a:t>
            </a:r>
            <a:r>
              <a:rPr lang="en-US" dirty="0" err="1" smtClean="0"/>
              <a:t>mol</a:t>
            </a:r>
            <a:r>
              <a:rPr lang="en-US" dirty="0" smtClean="0"/>
              <a:t> </a:t>
            </a:r>
            <a:r>
              <a:rPr lang="en-US" dirty="0"/>
              <a:t>CO</a:t>
            </a:r>
            <a:r>
              <a:rPr lang="en-US" baseline="-25000" dirty="0"/>
              <a:t>2</a:t>
            </a:r>
            <a:r>
              <a:rPr lang="en-US" dirty="0"/>
              <a:t> </a:t>
            </a:r>
            <a:endParaRPr lang="en-US" dirty="0" smtClean="0"/>
          </a:p>
          <a:p>
            <a:r>
              <a:rPr lang="en-US" dirty="0"/>
              <a:t> </a:t>
            </a:r>
            <a:r>
              <a:rPr lang="en-US" dirty="0" smtClean="0"/>
              <a:t>                   22.4 L) </a:t>
            </a:r>
          </a:p>
          <a:p>
            <a:r>
              <a:rPr lang="en-US" dirty="0"/>
              <a:t>0.223 </a:t>
            </a:r>
            <a:r>
              <a:rPr lang="en-US" dirty="0" err="1"/>
              <a:t>mol</a:t>
            </a:r>
            <a:r>
              <a:rPr lang="en-US" dirty="0"/>
              <a:t> CO</a:t>
            </a:r>
            <a:r>
              <a:rPr lang="en-US" baseline="-25000" dirty="0"/>
              <a:t>2  </a:t>
            </a:r>
            <a:r>
              <a:rPr lang="en-US" dirty="0"/>
              <a:t>(</a:t>
            </a:r>
            <a:r>
              <a:rPr lang="en-US" u="sng" dirty="0"/>
              <a:t>43.99 g CO</a:t>
            </a:r>
            <a:r>
              <a:rPr lang="en-US" u="sng" baseline="-25000" dirty="0"/>
              <a:t>2 </a:t>
            </a:r>
            <a:r>
              <a:rPr lang="en-US" dirty="0"/>
              <a:t>) 	=		                        	                       1 </a:t>
            </a:r>
            <a:r>
              <a:rPr lang="en-US" dirty="0" err="1"/>
              <a:t>mol</a:t>
            </a:r>
            <a:r>
              <a:rPr lang="en-US" dirty="0"/>
              <a:t> CO</a:t>
            </a:r>
            <a:r>
              <a:rPr lang="en-US" baseline="-25000" dirty="0"/>
              <a:t>2</a:t>
            </a:r>
            <a:endParaRPr lang="en-US" dirty="0"/>
          </a:p>
          <a:p>
            <a:r>
              <a:rPr lang="en-US" dirty="0"/>
              <a:t>= 9.81g CO</a:t>
            </a:r>
            <a:r>
              <a:rPr lang="en-US" baseline="-25000" dirty="0"/>
              <a:t>2</a:t>
            </a:r>
            <a:endParaRPr lang="en-US" dirty="0"/>
          </a:p>
          <a:p>
            <a:endParaRPr lang="en-US" dirty="0"/>
          </a:p>
        </p:txBody>
      </p:sp>
    </p:spTree>
    <p:extLst>
      <p:ext uri="{BB962C8B-B14F-4D97-AF65-F5344CB8AC3E}">
        <p14:creationId xmlns:p14="http://schemas.microsoft.com/office/powerpoint/2010/main" val="1864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many </a:t>
            </a:r>
            <a:r>
              <a:rPr lang="en-US" sz="2800" dirty="0" err="1" smtClean="0"/>
              <a:t>mol</a:t>
            </a:r>
            <a:r>
              <a:rPr lang="en-US" sz="2800" dirty="0" smtClean="0"/>
              <a:t> of oxygen is needed with 5.00 L of hydrogen in the reaction to make water? The temperature is 20.0°C and pressure is 80.1 </a:t>
            </a:r>
            <a:r>
              <a:rPr lang="en-US" sz="2800" dirty="0" err="1" smtClean="0"/>
              <a:t>KPa</a:t>
            </a:r>
            <a:r>
              <a:rPr lang="en-US" sz="2800" dirty="0" smtClean="0"/>
              <a:t>.</a:t>
            </a:r>
            <a:endParaRPr lang="en-US" sz="2800" dirty="0"/>
          </a:p>
        </p:txBody>
      </p:sp>
      <p:sp>
        <p:nvSpPr>
          <p:cNvPr id="3" name="Content Placeholder 2"/>
          <p:cNvSpPr>
            <a:spLocks noGrp="1"/>
          </p:cNvSpPr>
          <p:nvPr>
            <p:ph idx="1"/>
          </p:nvPr>
        </p:nvSpPr>
        <p:spPr/>
        <p:txBody>
          <a:bodyPr/>
          <a:lstStyle/>
          <a:p>
            <a:r>
              <a:rPr lang="en-US" dirty="0" smtClean="0"/>
              <a:t>2H</a:t>
            </a:r>
            <a:r>
              <a:rPr lang="en-US" baseline="-25000" dirty="0" smtClean="0">
                <a:effectLst>
                  <a:outerShdw blurRad="38100" dist="38100" dir="2700000" algn="tl">
                    <a:srgbClr val="000000">
                      <a:alpha val="43137"/>
                    </a:srgbClr>
                  </a:outerShdw>
                </a:effectLst>
              </a:rPr>
              <a:t>2</a:t>
            </a:r>
            <a:r>
              <a:rPr lang="en-US" dirty="0" smtClean="0"/>
              <a:t> + O</a:t>
            </a:r>
            <a:r>
              <a:rPr lang="en-US" baseline="-25000" dirty="0" smtClean="0"/>
              <a:t>2</a:t>
            </a:r>
            <a:r>
              <a:rPr lang="en-US" dirty="0" smtClean="0"/>
              <a:t> </a:t>
            </a:r>
            <a:r>
              <a:rPr lang="en-US" dirty="0" smtClean="0">
                <a:latin typeface="Garamond"/>
              </a:rPr>
              <a:t>→</a:t>
            </a:r>
            <a:r>
              <a:rPr lang="en-US" dirty="0" smtClean="0"/>
              <a:t> 2H</a:t>
            </a:r>
            <a:r>
              <a:rPr lang="en-US" baseline="-25000" dirty="0" smtClean="0"/>
              <a:t>2</a:t>
            </a:r>
            <a:r>
              <a:rPr lang="en-US" dirty="0" smtClean="0"/>
              <a:t>O</a:t>
            </a:r>
          </a:p>
          <a:p>
            <a:r>
              <a:rPr lang="en-US" dirty="0" smtClean="0"/>
              <a:t>5.00 L H</a:t>
            </a:r>
            <a:r>
              <a:rPr lang="en-US" baseline="-25000" dirty="0" smtClean="0"/>
              <a:t>2 </a:t>
            </a:r>
            <a:r>
              <a:rPr lang="en-US" dirty="0" smtClean="0"/>
              <a:t> </a:t>
            </a:r>
            <a:r>
              <a:rPr lang="en-US" u="sng" dirty="0" smtClean="0"/>
              <a:t>1 L O</a:t>
            </a:r>
            <a:r>
              <a:rPr lang="en-US" u="sng" baseline="-25000" dirty="0" smtClean="0"/>
              <a:t>2</a:t>
            </a:r>
            <a:r>
              <a:rPr lang="en-US" dirty="0" smtClean="0"/>
              <a:t> = 2.5 L O</a:t>
            </a:r>
            <a:r>
              <a:rPr lang="en-US" baseline="-25000" dirty="0" smtClean="0"/>
              <a:t>2</a:t>
            </a:r>
          </a:p>
          <a:p>
            <a:r>
              <a:rPr lang="en-US" dirty="0"/>
              <a:t> </a:t>
            </a:r>
            <a:r>
              <a:rPr lang="en-US" dirty="0" smtClean="0"/>
              <a:t>               2 LH</a:t>
            </a:r>
            <a:r>
              <a:rPr lang="en-US" baseline="-25000" dirty="0" smtClean="0"/>
              <a:t>2</a:t>
            </a:r>
          </a:p>
          <a:p>
            <a:r>
              <a:rPr lang="en-US" dirty="0" smtClean="0"/>
              <a:t>Then use Ideal to find mol. </a:t>
            </a:r>
            <a:r>
              <a:rPr lang="en-US" dirty="0"/>
              <a:t>PV=</a:t>
            </a:r>
            <a:r>
              <a:rPr lang="en-US" dirty="0" err="1"/>
              <a:t>nRT</a:t>
            </a:r>
            <a:endParaRPr lang="en-US" dirty="0"/>
          </a:p>
          <a:p>
            <a:r>
              <a:rPr lang="en-US" dirty="0" smtClean="0"/>
              <a:t>(80.1 </a:t>
            </a:r>
            <a:r>
              <a:rPr lang="en-US" dirty="0" err="1" smtClean="0"/>
              <a:t>KPa</a:t>
            </a:r>
            <a:r>
              <a:rPr lang="en-US" dirty="0" smtClean="0"/>
              <a:t>)(2.5 L O</a:t>
            </a:r>
            <a:r>
              <a:rPr lang="en-US" baseline="-25000" dirty="0" smtClean="0"/>
              <a:t>2</a:t>
            </a:r>
            <a:r>
              <a:rPr lang="en-US" dirty="0" smtClean="0"/>
              <a:t>) = n(8.314</a:t>
            </a:r>
            <a:r>
              <a:rPr lang="en-US" u="sng" dirty="0" smtClean="0"/>
              <a:t>L·KPa</a:t>
            </a:r>
            <a:r>
              <a:rPr lang="en-US" dirty="0" smtClean="0"/>
              <a:t> (293K)</a:t>
            </a:r>
          </a:p>
          <a:p>
            <a:r>
              <a:rPr lang="en-US" dirty="0"/>
              <a:t> </a:t>
            </a:r>
            <a:r>
              <a:rPr lang="en-US" dirty="0" smtClean="0"/>
              <a:t>                                              </a:t>
            </a:r>
            <a:r>
              <a:rPr lang="en-US" dirty="0" err="1" smtClean="0"/>
              <a:t>mol</a:t>
            </a:r>
            <a:r>
              <a:rPr lang="en-US" dirty="0" smtClean="0"/>
              <a:t> ·K) n=0.0822 </a:t>
            </a:r>
            <a:r>
              <a:rPr lang="en-US" dirty="0" err="1" smtClean="0"/>
              <a:t>mol</a:t>
            </a:r>
            <a:r>
              <a:rPr lang="en-US" dirty="0" smtClean="0"/>
              <a:t> O</a:t>
            </a:r>
            <a:r>
              <a:rPr lang="en-US" baseline="-25000" dirty="0" smtClean="0"/>
              <a:t>2</a:t>
            </a:r>
            <a:endParaRPr lang="en-US" baseline="-25000" dirty="0"/>
          </a:p>
        </p:txBody>
      </p:sp>
    </p:spTree>
    <p:extLst>
      <p:ext uri="{BB962C8B-B14F-4D97-AF65-F5344CB8AC3E}">
        <p14:creationId xmlns:p14="http://schemas.microsoft.com/office/powerpoint/2010/main" val="18563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Diffusion and Effusion</a:t>
            </a:r>
            <a:endParaRPr lang="en-US" dirty="0"/>
          </a:p>
        </p:txBody>
      </p:sp>
      <p:sp>
        <p:nvSpPr>
          <p:cNvPr id="7" name="Subtitle 6"/>
          <p:cNvSpPr>
            <a:spLocks noGrp="1"/>
          </p:cNvSpPr>
          <p:nvPr>
            <p:ph type="subTitle" idx="1"/>
          </p:nvPr>
        </p:nvSpPr>
        <p:spPr/>
        <p:txBody>
          <a:bodyPr/>
          <a:lstStyle/>
          <a:p>
            <a:r>
              <a:rPr lang="en-US" dirty="0" smtClean="0"/>
              <a:t>11-4</a:t>
            </a:r>
            <a:endParaRPr lang="en-US" dirty="0"/>
          </a:p>
        </p:txBody>
      </p:sp>
    </p:spTree>
    <p:extLst>
      <p:ext uri="{BB962C8B-B14F-4D97-AF65-F5344CB8AC3E}">
        <p14:creationId xmlns:p14="http://schemas.microsoft.com/office/powerpoint/2010/main" val="2505330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 Learning Targets</a:t>
            </a:r>
            <a:endParaRPr lang="en-US" dirty="0"/>
          </a:p>
        </p:txBody>
      </p:sp>
      <p:sp>
        <p:nvSpPr>
          <p:cNvPr id="3" name="Content Placeholder 2"/>
          <p:cNvSpPr>
            <a:spLocks noGrp="1"/>
          </p:cNvSpPr>
          <p:nvPr>
            <p:ph idx="1"/>
          </p:nvPr>
        </p:nvSpPr>
        <p:spPr/>
        <p:txBody>
          <a:bodyPr/>
          <a:lstStyle/>
          <a:p>
            <a:r>
              <a:rPr lang="en-US" dirty="0">
                <a:effectLst/>
              </a:rPr>
              <a:t>Apply Graham’s Law of Effusion   </a:t>
            </a:r>
          </a:p>
          <a:p>
            <a:endParaRPr lang="en-US" dirty="0"/>
          </a:p>
        </p:txBody>
      </p:sp>
    </p:spTree>
    <p:extLst>
      <p:ext uri="{BB962C8B-B14F-4D97-AF65-F5344CB8AC3E}">
        <p14:creationId xmlns:p14="http://schemas.microsoft.com/office/powerpoint/2010/main" val="13216319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49325" y="1143000"/>
            <a:ext cx="7661275" cy="4953000"/>
          </a:xfrm>
        </p:spPr>
        <p:txBody>
          <a:bodyPr/>
          <a:lstStyle/>
          <a:p>
            <a:r>
              <a:rPr lang="en-US" u="sng" dirty="0" smtClean="0"/>
              <a:t>Diffusion-</a:t>
            </a:r>
            <a:r>
              <a:rPr lang="en-US" dirty="0" smtClean="0"/>
              <a:t> spontaneous mixing of particles of two substances due to their random motion</a:t>
            </a:r>
          </a:p>
          <a:p>
            <a:pPr marL="0" indent="0">
              <a:buNone/>
            </a:pPr>
            <a:r>
              <a:rPr lang="en-US" dirty="0" smtClean="0"/>
              <a:t> </a:t>
            </a:r>
          </a:p>
          <a:p>
            <a:r>
              <a:rPr lang="en-US" dirty="0" smtClean="0"/>
              <a:t>Rate depends on: speeds, diameters, attractive forces of particles</a:t>
            </a:r>
            <a:r>
              <a:rPr lang="en-US" smtClean="0"/>
              <a:t>, temperature</a:t>
            </a:r>
            <a:endParaRPr lang="en-US" dirty="0" smtClean="0"/>
          </a:p>
          <a:p>
            <a:pPr lvl="1"/>
            <a:endParaRPr lang="en-US" dirty="0" smtClean="0"/>
          </a:p>
          <a:p>
            <a:endParaRPr lang="en-US" dirty="0"/>
          </a:p>
        </p:txBody>
      </p:sp>
    </p:spTree>
    <p:extLst>
      <p:ext uri="{BB962C8B-B14F-4D97-AF65-F5344CB8AC3E}">
        <p14:creationId xmlns:p14="http://schemas.microsoft.com/office/powerpoint/2010/main" val="32623681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61275" cy="398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832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buNone/>
            </a:pPr>
            <a:r>
              <a:rPr lang="en-US" u="sng" dirty="0"/>
              <a:t>Effusion</a:t>
            </a:r>
            <a:r>
              <a:rPr lang="en-US" dirty="0"/>
              <a:t>- gas particles under pressure pass through a tiny opening</a:t>
            </a:r>
          </a:p>
          <a:p>
            <a:pPr lvl="1">
              <a:buNone/>
            </a:pPr>
            <a:r>
              <a:rPr lang="en-US" dirty="0"/>
              <a:t>	-Tiny particle effuse </a:t>
            </a:r>
            <a:r>
              <a:rPr lang="en-US" dirty="0" smtClean="0"/>
              <a:t>faster</a:t>
            </a:r>
          </a:p>
          <a:p>
            <a:pPr lvl="1">
              <a:buNone/>
            </a:pPr>
            <a:r>
              <a:rPr lang="en-US" dirty="0"/>
              <a:t>	</a:t>
            </a:r>
            <a:r>
              <a:rPr lang="en-US" dirty="0" smtClean="0"/>
              <a:t>Directly </a:t>
            </a:r>
            <a:r>
              <a:rPr lang="en-US" dirty="0"/>
              <a:t>proportional to the velocities of the particles</a:t>
            </a:r>
          </a:p>
          <a:p>
            <a:pPr lvl="1"/>
            <a:endParaRPr lang="en-US" dirty="0"/>
          </a:p>
          <a:p>
            <a:endParaRPr lang="en-US" dirty="0"/>
          </a:p>
        </p:txBody>
      </p:sp>
    </p:spTree>
    <p:extLst>
      <p:ext uri="{BB962C8B-B14F-4D97-AF65-F5344CB8AC3E}">
        <p14:creationId xmlns:p14="http://schemas.microsoft.com/office/powerpoint/2010/main" val="316514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 No forces of attraction or repulsion between gas particles</a:t>
            </a:r>
          </a:p>
          <a:p>
            <a:pPr lvl="1"/>
            <a:r>
              <a:rPr lang="en-US" dirty="0" smtClean="0"/>
              <a:t>When collide do not stick, but immediately bounce apart</a:t>
            </a:r>
            <a:endParaRPr lang="en-US" dirty="0"/>
          </a:p>
        </p:txBody>
      </p:sp>
    </p:spTree>
    <p:extLst>
      <p:ext uri="{BB962C8B-B14F-4D97-AF65-F5344CB8AC3E}">
        <p14:creationId xmlns:p14="http://schemas.microsoft.com/office/powerpoint/2010/main" val="19997110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334500" cy="254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7284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Velocity of gases varies inversely with its mass</a:t>
            </a:r>
          </a:p>
          <a:p>
            <a:r>
              <a:rPr lang="en-US" dirty="0" smtClean="0"/>
              <a:t>Lighter molecules move faster than heavier molecules at the same temperature</a:t>
            </a:r>
            <a:endParaRPr lang="en-US" dirty="0"/>
          </a:p>
        </p:txBody>
      </p:sp>
    </p:spTree>
    <p:extLst>
      <p:ext uri="{BB962C8B-B14F-4D97-AF65-F5344CB8AC3E}">
        <p14:creationId xmlns:p14="http://schemas.microsoft.com/office/powerpoint/2010/main" val="9712311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KE= ½ mv</a:t>
            </a:r>
            <a:r>
              <a:rPr lang="en-US" baseline="30000" dirty="0" smtClean="0"/>
              <a:t>2</a:t>
            </a:r>
          </a:p>
          <a:p>
            <a:r>
              <a:rPr lang="en-US" dirty="0" smtClean="0"/>
              <a:t>For two different gas, A and B, at the same temperature</a:t>
            </a:r>
          </a:p>
          <a:p>
            <a:pPr>
              <a:buNone/>
            </a:pPr>
            <a:r>
              <a:rPr lang="en-US" dirty="0" smtClean="0"/>
              <a:t>½ M</a:t>
            </a:r>
            <a:r>
              <a:rPr lang="en-US" baseline="-25000" dirty="0" smtClean="0"/>
              <a:t>A</a:t>
            </a:r>
            <a:r>
              <a:rPr lang="en-US" dirty="0" smtClean="0"/>
              <a:t>V</a:t>
            </a:r>
            <a:r>
              <a:rPr lang="en-US" baseline="-25000" dirty="0" smtClean="0"/>
              <a:t>A</a:t>
            </a:r>
            <a:r>
              <a:rPr lang="en-US" baseline="30000" dirty="0" smtClean="0"/>
              <a:t>2</a:t>
            </a:r>
            <a:r>
              <a:rPr lang="en-US" dirty="0" smtClean="0"/>
              <a:t>= ½ M</a:t>
            </a:r>
            <a:r>
              <a:rPr lang="en-US" baseline="-25000" dirty="0" smtClean="0"/>
              <a:t>B</a:t>
            </a:r>
            <a:r>
              <a:rPr lang="en-US" dirty="0" smtClean="0"/>
              <a:t>V</a:t>
            </a:r>
            <a:r>
              <a:rPr lang="en-US" baseline="-25000" dirty="0" smtClean="0"/>
              <a:t>B</a:t>
            </a:r>
            <a:r>
              <a:rPr lang="en-US" baseline="30000" dirty="0" smtClean="0"/>
              <a:t>2</a:t>
            </a:r>
            <a:r>
              <a:rPr lang="en-US" dirty="0" smtClean="0"/>
              <a:t> so  M</a:t>
            </a:r>
            <a:r>
              <a:rPr lang="en-US" baseline="-25000" dirty="0" smtClean="0"/>
              <a:t>A</a:t>
            </a:r>
            <a:r>
              <a:rPr lang="en-US" dirty="0" smtClean="0"/>
              <a:t>V</a:t>
            </a:r>
            <a:r>
              <a:rPr lang="en-US" baseline="-25000" dirty="0" smtClean="0"/>
              <a:t>A</a:t>
            </a:r>
            <a:r>
              <a:rPr lang="en-US" baseline="30000" dirty="0" smtClean="0"/>
              <a:t>2</a:t>
            </a:r>
            <a:r>
              <a:rPr lang="en-US" dirty="0" smtClean="0"/>
              <a:t>=  M</a:t>
            </a:r>
            <a:r>
              <a:rPr lang="en-US" baseline="-25000" dirty="0" smtClean="0"/>
              <a:t>B</a:t>
            </a:r>
            <a:r>
              <a:rPr lang="en-US" dirty="0" smtClean="0"/>
              <a:t>V</a:t>
            </a:r>
            <a:r>
              <a:rPr lang="en-US" baseline="-25000" dirty="0" smtClean="0"/>
              <a:t>B</a:t>
            </a:r>
            <a:r>
              <a:rPr lang="en-US" baseline="30000" dirty="0" smtClean="0"/>
              <a:t>2</a:t>
            </a:r>
            <a:r>
              <a:rPr lang="en-US" dirty="0" smtClean="0"/>
              <a:t> </a:t>
            </a:r>
          </a:p>
          <a:p>
            <a:pPr>
              <a:buNone/>
            </a:pPr>
            <a:r>
              <a:rPr lang="en-US" dirty="0" smtClean="0"/>
              <a:t>By rearranging, we get:</a:t>
            </a:r>
          </a:p>
          <a:p>
            <a:pPr>
              <a:buNone/>
            </a:pPr>
            <a:r>
              <a:rPr lang="en-US" u="sng" dirty="0" smtClean="0"/>
              <a:t>V</a:t>
            </a:r>
            <a:r>
              <a:rPr lang="en-US" u="sng" baseline="-25000" dirty="0" smtClean="0"/>
              <a:t>A</a:t>
            </a:r>
            <a:r>
              <a:rPr lang="en-US" u="sng" baseline="30000" dirty="0" smtClean="0"/>
              <a:t>2</a:t>
            </a:r>
            <a:r>
              <a:rPr lang="en-US" dirty="0" smtClean="0"/>
              <a:t> = </a:t>
            </a:r>
            <a:r>
              <a:rPr lang="en-US" u="sng" dirty="0" smtClean="0"/>
              <a:t>M</a:t>
            </a:r>
            <a:r>
              <a:rPr lang="en-US" u="sng" baseline="-25000" dirty="0" smtClean="0"/>
              <a:t>B</a:t>
            </a:r>
            <a:r>
              <a:rPr lang="en-US" dirty="0" smtClean="0"/>
              <a:t> and then </a:t>
            </a:r>
            <a:r>
              <a:rPr lang="en-US" u="sng" dirty="0" smtClean="0"/>
              <a:t>V</a:t>
            </a:r>
            <a:r>
              <a:rPr lang="en-US" u="sng" baseline="-25000" dirty="0" smtClean="0"/>
              <a:t>A</a:t>
            </a:r>
            <a:r>
              <a:rPr lang="en-US" dirty="0" smtClean="0"/>
              <a:t> = √</a:t>
            </a:r>
            <a:r>
              <a:rPr lang="en-US" u="sng" dirty="0" smtClean="0"/>
              <a:t>M</a:t>
            </a:r>
            <a:r>
              <a:rPr lang="en-US" u="sng" baseline="-25000" dirty="0" smtClean="0"/>
              <a:t>B</a:t>
            </a:r>
          </a:p>
          <a:p>
            <a:pPr>
              <a:buNone/>
            </a:pPr>
            <a:r>
              <a:rPr lang="en-US" u="sng" baseline="-25000" dirty="0" smtClean="0"/>
              <a:t> </a:t>
            </a:r>
            <a:r>
              <a:rPr lang="en-US" dirty="0" smtClean="0"/>
              <a:t>V</a:t>
            </a:r>
            <a:r>
              <a:rPr lang="en-US" baseline="-25000" dirty="0" smtClean="0"/>
              <a:t>B</a:t>
            </a:r>
            <a:r>
              <a:rPr lang="en-US" baseline="30000" dirty="0" smtClean="0"/>
              <a:t>2</a:t>
            </a:r>
            <a:r>
              <a:rPr lang="en-US" baseline="-25000" dirty="0" smtClean="0"/>
              <a:t>      </a:t>
            </a:r>
            <a:r>
              <a:rPr lang="en-US" dirty="0" smtClean="0"/>
              <a:t>M</a:t>
            </a:r>
            <a:r>
              <a:rPr lang="en-US" baseline="-25000" dirty="0" smtClean="0"/>
              <a:t>A                            </a:t>
            </a:r>
            <a:r>
              <a:rPr lang="en-US" dirty="0" smtClean="0"/>
              <a:t>V</a:t>
            </a:r>
            <a:r>
              <a:rPr lang="en-US" baseline="-25000" dirty="0" smtClean="0"/>
              <a:t>B    </a:t>
            </a:r>
            <a:r>
              <a:rPr lang="en-US" dirty="0" smtClean="0"/>
              <a:t>√</a:t>
            </a:r>
            <a:r>
              <a:rPr lang="en-US" baseline="-25000" dirty="0" smtClean="0"/>
              <a:t> </a:t>
            </a:r>
            <a:r>
              <a:rPr lang="en-US" dirty="0" smtClean="0"/>
              <a:t>M</a:t>
            </a:r>
            <a:r>
              <a:rPr lang="en-US" baseline="-25000" dirty="0" smtClean="0"/>
              <a:t>A</a:t>
            </a:r>
          </a:p>
          <a:p>
            <a:pPr>
              <a:buNone/>
            </a:pPr>
            <a:r>
              <a:rPr lang="en-US" sz="3200" b="1" u="sng" dirty="0" smtClean="0"/>
              <a:t>Concluding that: </a:t>
            </a:r>
            <a:r>
              <a:rPr lang="en-US" sz="3200" b="1" dirty="0" smtClean="0"/>
              <a:t> </a:t>
            </a:r>
          </a:p>
          <a:p>
            <a:pPr>
              <a:buNone/>
            </a:pPr>
            <a:r>
              <a:rPr lang="en-US" sz="3200" b="1" u="sng" dirty="0" smtClean="0"/>
              <a:t>Rate of effusion A </a:t>
            </a:r>
            <a:r>
              <a:rPr lang="en-US" sz="3200" b="1" dirty="0" smtClean="0"/>
              <a:t>= √</a:t>
            </a:r>
            <a:r>
              <a:rPr lang="en-US" sz="3200" b="1" u="sng" dirty="0" smtClean="0"/>
              <a:t>M</a:t>
            </a:r>
            <a:r>
              <a:rPr lang="en-US" sz="3200" b="1" u="sng" baseline="-25000" dirty="0" smtClean="0"/>
              <a:t>B</a:t>
            </a:r>
          </a:p>
          <a:p>
            <a:pPr>
              <a:buNone/>
            </a:pPr>
            <a:r>
              <a:rPr lang="en-US" sz="3200" b="1" dirty="0" smtClean="0"/>
              <a:t>Rate of effusion B     √</a:t>
            </a:r>
            <a:r>
              <a:rPr lang="en-US" sz="3200" b="1" baseline="-25000" dirty="0" smtClean="0"/>
              <a:t> </a:t>
            </a:r>
            <a:r>
              <a:rPr lang="en-US" sz="3200" b="1" dirty="0" smtClean="0"/>
              <a:t>M</a:t>
            </a:r>
            <a:r>
              <a:rPr lang="en-US" sz="3200" b="1" baseline="-25000" dirty="0" smtClean="0"/>
              <a:t>A</a:t>
            </a:r>
            <a:endParaRPr lang="en-US" sz="3200" b="1" dirty="0"/>
          </a:p>
        </p:txBody>
      </p:sp>
      <p:sp>
        <p:nvSpPr>
          <p:cNvPr id="4" name="Rectangle 3"/>
          <p:cNvSpPr/>
          <p:nvPr/>
        </p:nvSpPr>
        <p:spPr>
          <a:xfrm>
            <a:off x="381000" y="4724400"/>
            <a:ext cx="5562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3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ox(in)">
                                      <p:cBhvr>
                                        <p:cTn id="21" dur="500"/>
                                        <p:tgtEl>
                                          <p:spTgt spid="3">
                                            <p:txEl>
                                              <p:pRg st="7" end="7"/>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ox(in)">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Graham’s Law  of Effusion</a:t>
            </a:r>
            <a:endParaRPr lang="en-US" dirty="0"/>
          </a:p>
        </p:txBody>
      </p:sp>
      <p:sp>
        <p:nvSpPr>
          <p:cNvPr id="3" name="Content Placeholder 2"/>
          <p:cNvSpPr>
            <a:spLocks noGrp="1"/>
          </p:cNvSpPr>
          <p:nvPr>
            <p:ph idx="1"/>
          </p:nvPr>
        </p:nvSpPr>
        <p:spPr/>
        <p:txBody>
          <a:bodyPr/>
          <a:lstStyle/>
          <a:p>
            <a:r>
              <a:rPr lang="en-US" dirty="0" smtClean="0"/>
              <a:t>The rates of effusion of gases at the same temperature and pressure are inversely proportional to the square roots of their molar masses</a:t>
            </a:r>
          </a:p>
          <a:p>
            <a:pPr>
              <a:buNone/>
            </a:pPr>
            <a:r>
              <a:rPr lang="en-US" sz="2800" b="1" u="sng" dirty="0" smtClean="0"/>
              <a:t>Rate of effusion A </a:t>
            </a:r>
            <a:r>
              <a:rPr lang="en-US" sz="2800" b="1" dirty="0" smtClean="0"/>
              <a:t>= √</a:t>
            </a:r>
            <a:r>
              <a:rPr lang="en-US" sz="2800" b="1" u="sng" dirty="0" smtClean="0"/>
              <a:t>M</a:t>
            </a:r>
            <a:r>
              <a:rPr lang="en-US" sz="2800" b="1" u="sng" baseline="-25000" dirty="0" smtClean="0"/>
              <a:t>B</a:t>
            </a:r>
          </a:p>
          <a:p>
            <a:pPr>
              <a:buNone/>
            </a:pPr>
            <a:r>
              <a:rPr lang="en-US" sz="2800" b="1" dirty="0" smtClean="0"/>
              <a:t>Rate of effusion B     √</a:t>
            </a:r>
            <a:r>
              <a:rPr lang="en-US" sz="2800" b="1" baseline="-25000" dirty="0" smtClean="0"/>
              <a:t> </a:t>
            </a:r>
            <a:r>
              <a:rPr lang="en-US" sz="2800" b="1" dirty="0" smtClean="0"/>
              <a:t>M</a:t>
            </a:r>
            <a:r>
              <a:rPr lang="en-US" sz="2800" b="1" baseline="-25000" dirty="0" smtClean="0"/>
              <a:t>A</a:t>
            </a:r>
            <a:endParaRPr lang="en-US" sz="2800" b="1" dirty="0" smtClean="0"/>
          </a:p>
          <a:p>
            <a:endParaRPr lang="en-US" dirty="0" smtClean="0"/>
          </a:p>
          <a:p>
            <a:endParaRPr lang="en-US" dirty="0"/>
          </a:p>
        </p:txBody>
      </p:sp>
    </p:spTree>
    <p:extLst>
      <p:ext uri="{BB962C8B-B14F-4D97-AF65-F5344CB8AC3E}">
        <p14:creationId xmlns:p14="http://schemas.microsoft.com/office/powerpoint/2010/main" val="33390157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the rates of effusion of hydrogen and oxygen gas at the same temp and pressure.</a:t>
            </a:r>
            <a:endParaRPr lang="en-US" dirty="0"/>
          </a:p>
        </p:txBody>
      </p:sp>
      <p:sp>
        <p:nvSpPr>
          <p:cNvPr id="3" name="Content Placeholder 2"/>
          <p:cNvSpPr>
            <a:spLocks noGrp="1"/>
          </p:cNvSpPr>
          <p:nvPr>
            <p:ph idx="1"/>
          </p:nvPr>
        </p:nvSpPr>
        <p:spPr/>
        <p:txBody>
          <a:bodyPr/>
          <a:lstStyle/>
          <a:p>
            <a:pPr>
              <a:buNone/>
            </a:pPr>
            <a:r>
              <a:rPr lang="en-US" sz="3200" b="1" u="sng" dirty="0" smtClean="0"/>
              <a:t>Rate of effusion A </a:t>
            </a:r>
            <a:r>
              <a:rPr lang="en-US" sz="3200" b="1" dirty="0" smtClean="0"/>
              <a:t>= √</a:t>
            </a:r>
            <a:r>
              <a:rPr lang="en-US" sz="3200" b="1" u="sng" dirty="0" smtClean="0"/>
              <a:t>M</a:t>
            </a:r>
            <a:r>
              <a:rPr lang="en-US" sz="3200" b="1" u="sng" baseline="-25000" dirty="0" smtClean="0"/>
              <a:t>B</a:t>
            </a:r>
          </a:p>
          <a:p>
            <a:pPr>
              <a:buNone/>
            </a:pPr>
            <a:r>
              <a:rPr lang="en-US" sz="3200" b="1" dirty="0" smtClean="0"/>
              <a:t>Rate of effusion B     √</a:t>
            </a:r>
            <a:r>
              <a:rPr lang="en-US" sz="3200" b="1" baseline="-25000" dirty="0" smtClean="0"/>
              <a:t> </a:t>
            </a:r>
            <a:r>
              <a:rPr lang="en-US" sz="3200" b="1" dirty="0" smtClean="0"/>
              <a:t>M</a:t>
            </a:r>
            <a:r>
              <a:rPr lang="en-US" sz="3200" b="1" baseline="-25000" dirty="0" smtClean="0"/>
              <a:t>A</a:t>
            </a:r>
          </a:p>
          <a:p>
            <a:pPr>
              <a:buNone/>
            </a:pPr>
            <a:r>
              <a:rPr lang="en-US" sz="3200" b="1" u="sng" dirty="0" smtClean="0"/>
              <a:t>Rate H</a:t>
            </a:r>
            <a:r>
              <a:rPr lang="en-US" sz="3200" b="1" u="sng" baseline="-25000" dirty="0" smtClean="0"/>
              <a:t>2</a:t>
            </a:r>
            <a:r>
              <a:rPr lang="en-US" sz="2800" b="1" u="sng" dirty="0" smtClean="0"/>
              <a:t> </a:t>
            </a:r>
            <a:r>
              <a:rPr lang="en-US" sz="2800" b="1" dirty="0" smtClean="0"/>
              <a:t>=√</a:t>
            </a:r>
            <a:r>
              <a:rPr lang="en-US" sz="2800" b="1" u="sng" dirty="0" smtClean="0"/>
              <a:t>M</a:t>
            </a:r>
            <a:r>
              <a:rPr lang="en-US" sz="2800" b="1" u="sng" baseline="-25000" dirty="0" smtClean="0"/>
              <a:t>O2 </a:t>
            </a:r>
            <a:r>
              <a:rPr lang="en-US" sz="2800" b="1" dirty="0" smtClean="0"/>
              <a:t>= </a:t>
            </a:r>
            <a:r>
              <a:rPr lang="en-US" sz="2800" b="1" u="sng" dirty="0" smtClean="0"/>
              <a:t>√32.02g/</a:t>
            </a:r>
            <a:r>
              <a:rPr lang="en-US" sz="2800" b="1" u="sng" dirty="0" err="1" smtClean="0"/>
              <a:t>mol</a:t>
            </a:r>
            <a:r>
              <a:rPr lang="en-US" sz="2800" b="1" u="sng" dirty="0" smtClean="0"/>
              <a:t> </a:t>
            </a:r>
            <a:r>
              <a:rPr lang="en-US" sz="2800" b="1" dirty="0" smtClean="0"/>
              <a:t>= </a:t>
            </a:r>
            <a:r>
              <a:rPr lang="en-US" sz="2800" b="1" dirty="0" smtClean="0"/>
              <a:t>3.98</a:t>
            </a:r>
          </a:p>
          <a:p>
            <a:pPr>
              <a:buNone/>
            </a:pPr>
            <a:r>
              <a:rPr lang="en-US" sz="2800" b="1" dirty="0" smtClean="0"/>
              <a:t> Rate O</a:t>
            </a:r>
            <a:r>
              <a:rPr lang="en-US" sz="2800" b="1" baseline="-25000" dirty="0" smtClean="0"/>
              <a:t>2</a:t>
            </a:r>
            <a:r>
              <a:rPr lang="en-US" sz="2800" b="1" dirty="0" smtClean="0"/>
              <a:t>= √</a:t>
            </a:r>
            <a:r>
              <a:rPr lang="en-US" sz="2800" b="1" baseline="-25000" dirty="0" smtClean="0"/>
              <a:t> </a:t>
            </a:r>
            <a:r>
              <a:rPr lang="en-US" sz="2800" b="1" dirty="0" smtClean="0"/>
              <a:t>M</a:t>
            </a:r>
            <a:r>
              <a:rPr lang="en-US" sz="2800" b="1" baseline="-25000" dirty="0" smtClean="0"/>
              <a:t>H2</a:t>
            </a:r>
            <a:r>
              <a:rPr lang="en-US" sz="2800" b="1" dirty="0" smtClean="0"/>
              <a:t>  = √2.02 </a:t>
            </a:r>
            <a:r>
              <a:rPr lang="en-US" sz="2800" b="1" dirty="0" smtClean="0"/>
              <a:t>g/</a:t>
            </a:r>
            <a:r>
              <a:rPr lang="en-US" sz="2800" b="1" dirty="0" err="1" smtClean="0"/>
              <a:t>mol</a:t>
            </a:r>
            <a:endParaRPr lang="en-US" sz="2800" b="1" dirty="0" smtClean="0"/>
          </a:p>
          <a:p>
            <a:pPr>
              <a:buNone/>
            </a:pPr>
            <a:r>
              <a:rPr lang="en-US" sz="2800" b="1" dirty="0" smtClean="0"/>
              <a:t>Hydrogen effuses 4 times faster than oxygen gas.</a:t>
            </a:r>
            <a:endParaRPr lang="en-US" dirty="0"/>
          </a:p>
        </p:txBody>
      </p:sp>
      <p:cxnSp>
        <p:nvCxnSpPr>
          <p:cNvPr id="13" name="Straight Connector 12"/>
          <p:cNvCxnSpPr/>
          <p:nvPr/>
        </p:nvCxnSpPr>
        <p:spPr>
          <a:xfrm>
            <a:off x="4419600" y="3200400"/>
            <a:ext cx="381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3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Graham’s Law</a:t>
            </a:r>
            <a:endParaRPr lang="en-US" dirty="0"/>
          </a:p>
        </p:txBody>
      </p:sp>
      <p:sp>
        <p:nvSpPr>
          <p:cNvPr id="3" name="Content Placeholder 2"/>
          <p:cNvSpPr>
            <a:spLocks noGrp="1"/>
          </p:cNvSpPr>
          <p:nvPr>
            <p:ph idx="1"/>
          </p:nvPr>
        </p:nvSpPr>
        <p:spPr/>
        <p:txBody>
          <a:bodyPr/>
          <a:lstStyle/>
          <a:p>
            <a:r>
              <a:rPr lang="en-US" dirty="0" smtClean="0"/>
              <a:t>1- Density can replace molar mass since density is directly proportional to molar mass</a:t>
            </a:r>
          </a:p>
          <a:p>
            <a:pPr>
              <a:buNone/>
            </a:pPr>
            <a:r>
              <a:rPr lang="en-US" sz="2800" b="1" u="sng" dirty="0" smtClean="0"/>
              <a:t>Rate of effusion A </a:t>
            </a:r>
            <a:r>
              <a:rPr lang="en-US" sz="2800" b="1" dirty="0" smtClean="0"/>
              <a:t>= √</a:t>
            </a:r>
            <a:r>
              <a:rPr lang="en-US" sz="2800" b="1" u="sng" dirty="0" smtClean="0"/>
              <a:t>Density</a:t>
            </a:r>
            <a:r>
              <a:rPr lang="en-US" sz="2800" b="1" u="sng" baseline="-25000" dirty="0" smtClean="0"/>
              <a:t>B</a:t>
            </a:r>
          </a:p>
          <a:p>
            <a:pPr>
              <a:buNone/>
            </a:pPr>
            <a:r>
              <a:rPr lang="en-US" sz="2800" b="1" dirty="0" smtClean="0"/>
              <a:t>Rate of effusion B     √</a:t>
            </a:r>
            <a:r>
              <a:rPr lang="en-US" sz="2800" b="1" baseline="-25000" dirty="0" smtClean="0"/>
              <a:t> </a:t>
            </a:r>
            <a:r>
              <a:rPr lang="en-US" sz="2800" b="1" dirty="0" smtClean="0"/>
              <a:t>Density</a:t>
            </a:r>
            <a:r>
              <a:rPr lang="en-US" sz="2800" b="1" baseline="-25000" dirty="0" smtClean="0"/>
              <a:t>A</a:t>
            </a:r>
          </a:p>
          <a:p>
            <a:pPr>
              <a:buFont typeface="Wingdings" pitchFamily="2" charset="2"/>
              <a:buChar char="Ø"/>
            </a:pPr>
            <a:r>
              <a:rPr lang="en-US" sz="2800" dirty="0" smtClean="0"/>
              <a:t>2- Isotopes of elements can be separated by vaporizing the element, and allowing it to effuse.  The heavier the isotope effuses more slowly than the lighter isotope.</a:t>
            </a:r>
          </a:p>
          <a:p>
            <a:endParaRPr lang="en-US" dirty="0"/>
          </a:p>
        </p:txBody>
      </p:sp>
      <p:sp>
        <p:nvSpPr>
          <p:cNvPr id="4" name="Rectangle 3"/>
          <p:cNvSpPr/>
          <p:nvPr/>
        </p:nvSpPr>
        <p:spPr>
          <a:xfrm>
            <a:off x="228600" y="2781300"/>
            <a:ext cx="5638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53"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10588" cy="1325563"/>
          </a:xfrm>
        </p:spPr>
        <p:txBody>
          <a:bodyPr/>
          <a:lstStyle/>
          <a:p>
            <a:r>
              <a:rPr lang="en-US" sz="2800" dirty="0" smtClean="0"/>
              <a:t>p. 376 Compare the rate of effusion of CO</a:t>
            </a:r>
            <a:r>
              <a:rPr lang="en-US" sz="2800" baseline="-25000" dirty="0" smtClean="0"/>
              <a:t>2</a:t>
            </a:r>
            <a:r>
              <a:rPr lang="en-US" sz="2800" dirty="0" smtClean="0"/>
              <a:t> and </a:t>
            </a:r>
            <a:r>
              <a:rPr lang="en-US" sz="2800" dirty="0" err="1" smtClean="0"/>
              <a:t>HCl</a:t>
            </a:r>
            <a:r>
              <a:rPr lang="en-US" sz="2800" dirty="0" smtClean="0"/>
              <a:t> at the same temp and pressure.</a:t>
            </a:r>
            <a:endParaRPr lang="en-US" sz="2800" dirty="0"/>
          </a:p>
        </p:txBody>
      </p:sp>
      <p:sp>
        <p:nvSpPr>
          <p:cNvPr id="3" name="Content Placeholder 2"/>
          <p:cNvSpPr>
            <a:spLocks noGrp="1"/>
          </p:cNvSpPr>
          <p:nvPr>
            <p:ph idx="1"/>
          </p:nvPr>
        </p:nvSpPr>
        <p:spPr/>
        <p:txBody>
          <a:bodyPr/>
          <a:lstStyle/>
          <a:p>
            <a:pPr>
              <a:buNone/>
            </a:pPr>
            <a:r>
              <a:rPr lang="en-US" b="1" u="sng" dirty="0"/>
              <a:t>Rate of effusion A </a:t>
            </a:r>
            <a:r>
              <a:rPr lang="en-US" b="1" dirty="0"/>
              <a:t>= √</a:t>
            </a:r>
            <a:r>
              <a:rPr lang="en-US" b="1" u="sng" dirty="0"/>
              <a:t>M</a:t>
            </a:r>
            <a:r>
              <a:rPr lang="en-US" b="1" u="sng" baseline="-25000" dirty="0"/>
              <a:t>B</a:t>
            </a:r>
          </a:p>
          <a:p>
            <a:pPr>
              <a:buNone/>
            </a:pPr>
            <a:r>
              <a:rPr lang="en-US" b="1" dirty="0"/>
              <a:t>Rate of effusion B     √</a:t>
            </a:r>
            <a:r>
              <a:rPr lang="en-US" b="1" baseline="-25000" dirty="0"/>
              <a:t> </a:t>
            </a:r>
            <a:r>
              <a:rPr lang="en-US" b="1" dirty="0"/>
              <a:t>M</a:t>
            </a:r>
            <a:r>
              <a:rPr lang="en-US" b="1" baseline="-25000" dirty="0"/>
              <a:t>A</a:t>
            </a:r>
          </a:p>
          <a:p>
            <a:pPr>
              <a:buNone/>
            </a:pPr>
            <a:r>
              <a:rPr lang="en-US" b="1" u="sng" dirty="0"/>
              <a:t>Rate </a:t>
            </a:r>
            <a:r>
              <a:rPr lang="en-US" b="1" u="sng" dirty="0" smtClean="0"/>
              <a:t>CO</a:t>
            </a:r>
            <a:r>
              <a:rPr lang="en-US" b="1" u="sng" baseline="-25000" dirty="0" smtClean="0"/>
              <a:t>2</a:t>
            </a:r>
            <a:r>
              <a:rPr lang="en-US" sz="2800" b="1" u="sng" dirty="0" smtClean="0"/>
              <a:t> </a:t>
            </a:r>
            <a:r>
              <a:rPr lang="en-US" sz="2800" b="1" dirty="0" smtClean="0"/>
              <a:t>=</a:t>
            </a:r>
            <a:r>
              <a:rPr lang="en-US" sz="2800" b="1" dirty="0"/>
              <a:t>√</a:t>
            </a:r>
            <a:r>
              <a:rPr lang="en-US" sz="2800" b="1" u="sng" dirty="0" err="1" smtClean="0"/>
              <a:t>M</a:t>
            </a:r>
            <a:r>
              <a:rPr lang="en-US" sz="2800" b="1" baseline="-25000" dirty="0" err="1"/>
              <a:t>HCl</a:t>
            </a:r>
            <a:r>
              <a:rPr lang="en-US" sz="2800" b="1" dirty="0" smtClean="0"/>
              <a:t>= </a:t>
            </a:r>
            <a:r>
              <a:rPr lang="en-US" sz="2800" b="1" u="sng" dirty="0" smtClean="0"/>
              <a:t>√36.46g/</a:t>
            </a:r>
            <a:r>
              <a:rPr lang="en-US" sz="2800" b="1" u="sng" dirty="0" err="1" smtClean="0"/>
              <a:t>mol</a:t>
            </a:r>
            <a:r>
              <a:rPr lang="en-US" sz="2800" b="1" u="sng" dirty="0" smtClean="0"/>
              <a:t> </a:t>
            </a:r>
            <a:r>
              <a:rPr lang="en-US" sz="2800" b="1" dirty="0"/>
              <a:t>= </a:t>
            </a:r>
            <a:r>
              <a:rPr lang="en-US" sz="2800" b="1" dirty="0" smtClean="0"/>
              <a:t>√(</a:t>
            </a:r>
            <a:r>
              <a:rPr lang="en-US" sz="2800" b="1" u="sng" dirty="0" smtClean="0"/>
              <a:t>36.46</a:t>
            </a:r>
            <a:r>
              <a:rPr lang="en-US" sz="2800" b="1" dirty="0" smtClean="0"/>
              <a:t> = 0.9</a:t>
            </a:r>
            <a:endParaRPr lang="en-US" sz="2800" b="1" dirty="0"/>
          </a:p>
          <a:p>
            <a:pPr>
              <a:buNone/>
            </a:pPr>
            <a:r>
              <a:rPr lang="en-US" sz="2800" b="1" dirty="0"/>
              <a:t> Rate </a:t>
            </a:r>
            <a:r>
              <a:rPr lang="en-US" sz="2800" b="1" dirty="0" err="1" smtClean="0"/>
              <a:t>HCl</a:t>
            </a:r>
            <a:r>
              <a:rPr lang="en-US" sz="2800" b="1" dirty="0" smtClean="0"/>
              <a:t>= </a:t>
            </a:r>
            <a:r>
              <a:rPr lang="en-US" sz="2800" b="1" dirty="0"/>
              <a:t>√</a:t>
            </a:r>
            <a:r>
              <a:rPr lang="en-US" sz="2800" b="1" baseline="-25000" dirty="0"/>
              <a:t> </a:t>
            </a:r>
            <a:r>
              <a:rPr lang="en-US" sz="2800" b="1" dirty="0" smtClean="0"/>
              <a:t>M</a:t>
            </a:r>
            <a:r>
              <a:rPr lang="en-US" sz="2800" b="1" baseline="-25000" dirty="0"/>
              <a:t>CO2 </a:t>
            </a:r>
            <a:r>
              <a:rPr lang="en-US" sz="2800" b="1" dirty="0" smtClean="0"/>
              <a:t>= √</a:t>
            </a:r>
            <a:r>
              <a:rPr lang="en-US" sz="2800" b="1" dirty="0"/>
              <a:t>43.99</a:t>
            </a:r>
            <a:r>
              <a:rPr lang="en-US" sz="2800" b="1" dirty="0" smtClean="0"/>
              <a:t> g/</a:t>
            </a:r>
            <a:r>
              <a:rPr lang="en-US" sz="2800" b="1" dirty="0" err="1" smtClean="0"/>
              <a:t>mol</a:t>
            </a:r>
            <a:r>
              <a:rPr lang="en-US" sz="2800" b="1" dirty="0" smtClean="0"/>
              <a:t>     43.99)</a:t>
            </a:r>
          </a:p>
          <a:p>
            <a:pPr>
              <a:buNone/>
            </a:pPr>
            <a:endParaRPr lang="en-US" sz="2800" b="1" dirty="0" smtClean="0"/>
          </a:p>
          <a:p>
            <a:pPr>
              <a:buNone/>
            </a:pPr>
            <a:r>
              <a:rPr lang="en-US" sz="2800" b="1" dirty="0" smtClean="0"/>
              <a:t>CO</a:t>
            </a:r>
            <a:r>
              <a:rPr lang="en-US" sz="2800" b="1" baseline="-25000" dirty="0" smtClean="0"/>
              <a:t>2</a:t>
            </a:r>
            <a:r>
              <a:rPr lang="en-US" sz="2800" b="1" dirty="0" smtClean="0"/>
              <a:t> effuses 0.9 times as slow as </a:t>
            </a:r>
            <a:r>
              <a:rPr lang="en-US" sz="2800" b="1" dirty="0" err="1" smtClean="0"/>
              <a:t>HCl</a:t>
            </a:r>
            <a:endParaRPr lang="en-US" dirty="0" smtClean="0"/>
          </a:p>
          <a:p>
            <a:pPr lvl="1"/>
            <a:endParaRPr lang="en-US" dirty="0"/>
          </a:p>
        </p:txBody>
      </p:sp>
    </p:spTree>
    <p:extLst>
      <p:ext uri="{BB962C8B-B14F-4D97-AF65-F5344CB8AC3E}">
        <p14:creationId xmlns:p14="http://schemas.microsoft.com/office/powerpoint/2010/main" val="24027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sample of H</a:t>
            </a:r>
            <a:r>
              <a:rPr lang="en-US" sz="2800" baseline="-25000" dirty="0" smtClean="0"/>
              <a:t>2</a:t>
            </a:r>
            <a:r>
              <a:rPr lang="en-US" sz="2800" dirty="0" smtClean="0"/>
              <a:t> effuses though a porous container about 9 times faster than an unknown gas.  Estimate the molar mass of the gas.</a:t>
            </a:r>
            <a:endParaRPr lang="en-US" sz="2800" dirty="0"/>
          </a:p>
        </p:txBody>
      </p:sp>
      <p:sp>
        <p:nvSpPr>
          <p:cNvPr id="3" name="Content Placeholder 2"/>
          <p:cNvSpPr>
            <a:spLocks noGrp="1"/>
          </p:cNvSpPr>
          <p:nvPr>
            <p:ph idx="1"/>
          </p:nvPr>
        </p:nvSpPr>
        <p:spPr/>
        <p:txBody>
          <a:bodyPr/>
          <a:lstStyle/>
          <a:p>
            <a:pPr>
              <a:buNone/>
            </a:pPr>
            <a:r>
              <a:rPr lang="en-US" b="1" u="sng" dirty="0"/>
              <a:t>Rate </a:t>
            </a:r>
            <a:r>
              <a:rPr lang="en-US" b="1" u="sng" dirty="0" smtClean="0"/>
              <a:t>H</a:t>
            </a:r>
            <a:r>
              <a:rPr lang="en-US" b="1" u="sng" baseline="-25000" dirty="0" smtClean="0"/>
              <a:t>2</a:t>
            </a:r>
            <a:r>
              <a:rPr lang="en-US" b="1" u="sng" dirty="0" smtClean="0"/>
              <a:t>             </a:t>
            </a:r>
            <a:r>
              <a:rPr lang="en-US" b="1" dirty="0" smtClean="0"/>
              <a:t>=</a:t>
            </a:r>
            <a:r>
              <a:rPr lang="en-US" b="1" dirty="0"/>
              <a:t>√</a:t>
            </a:r>
            <a:r>
              <a:rPr lang="en-US" b="1" u="sng" dirty="0" smtClean="0"/>
              <a:t>M</a:t>
            </a:r>
            <a:r>
              <a:rPr lang="en-US" b="1" baseline="-25000" dirty="0" smtClean="0"/>
              <a:t>UN</a:t>
            </a:r>
            <a:r>
              <a:rPr lang="en-US" b="1" dirty="0" smtClean="0"/>
              <a:t>= </a:t>
            </a:r>
            <a:r>
              <a:rPr lang="en-US" b="1" u="sng" dirty="0" smtClean="0"/>
              <a:t>√x g/</a:t>
            </a:r>
            <a:r>
              <a:rPr lang="en-US" b="1" u="sng" dirty="0" err="1" smtClean="0"/>
              <a:t>mol</a:t>
            </a:r>
            <a:r>
              <a:rPr lang="en-US" b="1" u="sng" dirty="0" smtClean="0"/>
              <a:t> </a:t>
            </a:r>
            <a:r>
              <a:rPr lang="en-US" b="1" dirty="0"/>
              <a:t>= </a:t>
            </a:r>
            <a:r>
              <a:rPr lang="en-US" b="1" dirty="0" smtClean="0"/>
              <a:t>   9</a:t>
            </a:r>
            <a:endParaRPr lang="en-US" b="1" dirty="0"/>
          </a:p>
          <a:p>
            <a:pPr>
              <a:buNone/>
            </a:pPr>
            <a:r>
              <a:rPr lang="en-US" b="1" dirty="0"/>
              <a:t> Rate </a:t>
            </a:r>
            <a:r>
              <a:rPr lang="en-US" b="1" dirty="0" smtClean="0"/>
              <a:t>unknown= </a:t>
            </a:r>
            <a:r>
              <a:rPr lang="en-US" b="1" dirty="0"/>
              <a:t>√</a:t>
            </a:r>
            <a:r>
              <a:rPr lang="en-US" b="1" baseline="-25000" dirty="0"/>
              <a:t> </a:t>
            </a:r>
            <a:r>
              <a:rPr lang="en-US" b="1" dirty="0" smtClean="0"/>
              <a:t>M</a:t>
            </a:r>
            <a:r>
              <a:rPr lang="en-US" b="1" baseline="-25000" dirty="0"/>
              <a:t>H</a:t>
            </a:r>
            <a:r>
              <a:rPr lang="en-US" b="1" baseline="-25000" dirty="0" smtClean="0"/>
              <a:t>2 </a:t>
            </a:r>
            <a:r>
              <a:rPr lang="en-US" b="1" dirty="0"/>
              <a:t>= </a:t>
            </a:r>
            <a:r>
              <a:rPr lang="en-US" b="1" dirty="0" smtClean="0"/>
              <a:t>√</a:t>
            </a:r>
            <a:r>
              <a:rPr lang="en-US" b="1" dirty="0"/>
              <a:t> </a:t>
            </a:r>
            <a:r>
              <a:rPr lang="en-US" b="1" dirty="0" smtClean="0"/>
              <a:t>2.02 g/</a:t>
            </a:r>
            <a:r>
              <a:rPr lang="en-US" b="1" dirty="0" err="1" smtClean="0"/>
              <a:t>mol</a:t>
            </a:r>
            <a:r>
              <a:rPr lang="en-US" b="1" dirty="0" smtClean="0"/>
              <a:t>  </a:t>
            </a:r>
          </a:p>
          <a:p>
            <a:pPr>
              <a:buNone/>
            </a:pPr>
            <a:r>
              <a:rPr lang="en-US" b="1" dirty="0" smtClean="0"/>
              <a:t>X= 164 g/</a:t>
            </a:r>
            <a:r>
              <a:rPr lang="en-US" b="1" dirty="0" err="1" smtClean="0"/>
              <a:t>mol</a:t>
            </a:r>
            <a:r>
              <a:rPr lang="en-US" b="1" dirty="0" smtClean="0"/>
              <a:t>   </a:t>
            </a:r>
            <a:endParaRPr lang="en-US" b="1" dirty="0"/>
          </a:p>
          <a:p>
            <a:endParaRPr lang="en-US" dirty="0"/>
          </a:p>
        </p:txBody>
      </p:sp>
    </p:spTree>
    <p:extLst>
      <p:ext uri="{BB962C8B-B14F-4D97-AF65-F5344CB8AC3E}">
        <p14:creationId xmlns:p14="http://schemas.microsoft.com/office/powerpoint/2010/main" val="28391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If a molecule of Ne travels at an average of 400. m/s at a given temperature, estimate the average speed of a molecule of C</a:t>
            </a:r>
            <a:r>
              <a:rPr lang="en-US" sz="2800" baseline="-25000" dirty="0" smtClean="0"/>
              <a:t>4</a:t>
            </a:r>
            <a:r>
              <a:rPr lang="en-US" sz="2800" dirty="0" smtClean="0"/>
              <a:t>H</a:t>
            </a:r>
            <a:r>
              <a:rPr lang="en-US" sz="2800" baseline="-25000" dirty="0" smtClean="0"/>
              <a:t>10</a:t>
            </a:r>
            <a:r>
              <a:rPr lang="en-US" sz="2800" dirty="0" smtClean="0"/>
              <a:t>, at the same temp.</a:t>
            </a:r>
            <a:endParaRPr lang="en-US" sz="2800" dirty="0"/>
          </a:p>
        </p:txBody>
      </p:sp>
      <p:sp>
        <p:nvSpPr>
          <p:cNvPr id="3" name="Content Placeholder 2"/>
          <p:cNvSpPr>
            <a:spLocks noGrp="1"/>
          </p:cNvSpPr>
          <p:nvPr>
            <p:ph idx="1"/>
          </p:nvPr>
        </p:nvSpPr>
        <p:spPr/>
        <p:txBody>
          <a:bodyPr/>
          <a:lstStyle/>
          <a:p>
            <a:pPr>
              <a:buNone/>
            </a:pPr>
            <a:r>
              <a:rPr lang="en-US" b="1" u="sng" dirty="0"/>
              <a:t>Rate of effusion A </a:t>
            </a:r>
            <a:r>
              <a:rPr lang="en-US" b="1" dirty="0"/>
              <a:t>= √</a:t>
            </a:r>
            <a:r>
              <a:rPr lang="en-US" b="1" u="sng" dirty="0"/>
              <a:t>M</a:t>
            </a:r>
            <a:r>
              <a:rPr lang="en-US" b="1" u="sng" baseline="-25000" dirty="0"/>
              <a:t>B</a:t>
            </a:r>
          </a:p>
          <a:p>
            <a:pPr>
              <a:buNone/>
            </a:pPr>
            <a:r>
              <a:rPr lang="en-US" b="1" dirty="0"/>
              <a:t>Rate of effusion B     √</a:t>
            </a:r>
            <a:r>
              <a:rPr lang="en-US" b="1" baseline="-25000" dirty="0"/>
              <a:t> </a:t>
            </a:r>
            <a:r>
              <a:rPr lang="en-US" b="1" dirty="0"/>
              <a:t>M</a:t>
            </a:r>
            <a:r>
              <a:rPr lang="en-US" b="1" baseline="-25000" dirty="0"/>
              <a:t>A</a:t>
            </a:r>
          </a:p>
          <a:p>
            <a:pPr>
              <a:buNone/>
            </a:pPr>
            <a:r>
              <a:rPr lang="en-US" b="1" u="sng" dirty="0"/>
              <a:t>Rate </a:t>
            </a:r>
            <a:r>
              <a:rPr lang="en-US" b="1" u="sng" dirty="0" smtClean="0"/>
              <a:t>Ne 400. m/s</a:t>
            </a:r>
            <a:r>
              <a:rPr lang="en-US" b="1" dirty="0" smtClean="0"/>
              <a:t>=        √</a:t>
            </a:r>
            <a:r>
              <a:rPr lang="en-US" b="1" u="sng" dirty="0" smtClean="0"/>
              <a:t>58.14 g/</a:t>
            </a:r>
            <a:r>
              <a:rPr lang="en-US" b="1" u="sng" dirty="0" err="1" smtClean="0"/>
              <a:t>mol</a:t>
            </a:r>
            <a:endParaRPr lang="en-US" b="1" u="sng" baseline="-25000" dirty="0"/>
          </a:p>
          <a:p>
            <a:pPr>
              <a:buNone/>
            </a:pPr>
            <a:r>
              <a:rPr lang="en-US" b="1" dirty="0"/>
              <a:t>Rate of effusion </a:t>
            </a:r>
            <a:r>
              <a:rPr lang="en-US" dirty="0"/>
              <a:t>C</a:t>
            </a:r>
            <a:r>
              <a:rPr lang="en-US" baseline="-25000" dirty="0"/>
              <a:t>4</a:t>
            </a:r>
            <a:r>
              <a:rPr lang="en-US" dirty="0"/>
              <a:t>H</a:t>
            </a:r>
            <a:r>
              <a:rPr lang="en-US" baseline="-25000" dirty="0"/>
              <a:t>10</a:t>
            </a:r>
            <a:r>
              <a:rPr lang="en-US" b="1" dirty="0" smtClean="0"/>
              <a:t>    </a:t>
            </a:r>
            <a:r>
              <a:rPr lang="en-US" b="1" dirty="0"/>
              <a:t>√</a:t>
            </a:r>
            <a:r>
              <a:rPr lang="en-US" b="1" baseline="-25000" dirty="0"/>
              <a:t> </a:t>
            </a:r>
            <a:r>
              <a:rPr lang="en-US" b="1" dirty="0" smtClean="0"/>
              <a:t>20.18 g/</a:t>
            </a:r>
            <a:r>
              <a:rPr lang="en-US" b="1" dirty="0" err="1" smtClean="0"/>
              <a:t>mol</a:t>
            </a:r>
            <a:r>
              <a:rPr lang="en-US" b="1" dirty="0" smtClean="0"/>
              <a:t> </a:t>
            </a:r>
          </a:p>
          <a:p>
            <a:pPr>
              <a:buNone/>
            </a:pPr>
            <a:endParaRPr lang="en-US" b="1" baseline="-25000" dirty="0"/>
          </a:p>
          <a:p>
            <a:r>
              <a:rPr lang="en-US" b="1" dirty="0"/>
              <a:t>Rate of effusion </a:t>
            </a:r>
            <a:r>
              <a:rPr lang="en-US" dirty="0" smtClean="0"/>
              <a:t>C</a:t>
            </a:r>
            <a:r>
              <a:rPr lang="en-US" baseline="-25000" dirty="0" smtClean="0"/>
              <a:t>4</a:t>
            </a:r>
            <a:r>
              <a:rPr lang="en-US" dirty="0" smtClean="0"/>
              <a:t>H</a:t>
            </a:r>
            <a:r>
              <a:rPr lang="en-US" baseline="-25000" dirty="0" smtClean="0"/>
              <a:t>10= </a:t>
            </a:r>
            <a:r>
              <a:rPr lang="en-US" dirty="0" smtClean="0"/>
              <a:t>236 m/s</a:t>
            </a:r>
            <a:endParaRPr lang="en-US" dirty="0"/>
          </a:p>
        </p:txBody>
      </p:sp>
    </p:spTree>
    <p:extLst>
      <p:ext uri="{BB962C8B-B14F-4D97-AF65-F5344CB8AC3E}">
        <p14:creationId xmlns:p14="http://schemas.microsoft.com/office/powerpoint/2010/main" val="3140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49325" y="609600"/>
            <a:ext cx="7661275" cy="5486400"/>
          </a:xfrm>
        </p:spPr>
        <p:txBody>
          <a:bodyPr/>
          <a:lstStyle/>
          <a:p>
            <a:r>
              <a:rPr lang="en-US" dirty="0" smtClean="0"/>
              <a:t>5- The temperature of a gas depends on the average kinetic energy of the particles of the gas</a:t>
            </a:r>
          </a:p>
          <a:p>
            <a:r>
              <a:rPr lang="en-US" dirty="0" smtClean="0"/>
              <a:t>KE= ½ mv</a:t>
            </a:r>
            <a:r>
              <a:rPr lang="en-US" baseline="30000" dirty="0" smtClean="0">
                <a:effectLst>
                  <a:outerShdw blurRad="38100" dist="38100" dir="2700000" algn="tl">
                    <a:srgbClr val="000000">
                      <a:alpha val="43137"/>
                    </a:srgbClr>
                  </a:outerShdw>
                </a:effectLst>
              </a:rPr>
              <a:t>2</a:t>
            </a:r>
          </a:p>
          <a:p>
            <a:pPr lvl="1"/>
            <a:r>
              <a:rPr lang="en-US" dirty="0" smtClean="0">
                <a:effectLst>
                  <a:outerShdw blurRad="38100" dist="38100" dir="2700000" algn="tl">
                    <a:srgbClr val="000000">
                      <a:alpha val="43137"/>
                    </a:srgbClr>
                  </a:outerShdw>
                </a:effectLst>
              </a:rPr>
              <a:t>If same gas, same mass, so KE depends only on speed</a:t>
            </a:r>
          </a:p>
          <a:p>
            <a:pPr lvl="1"/>
            <a:r>
              <a:rPr lang="en-US" dirty="0" smtClean="0">
                <a:effectLst>
                  <a:outerShdw blurRad="38100" dist="38100" dir="2700000" algn="tl">
                    <a:srgbClr val="000000">
                      <a:alpha val="43137"/>
                    </a:srgbClr>
                  </a:outerShdw>
                </a:effectLst>
              </a:rPr>
              <a:t>KE increases as temp increases</a:t>
            </a:r>
          </a:p>
          <a:p>
            <a:pPr lvl="1"/>
            <a:r>
              <a:rPr lang="en-US" dirty="0" smtClean="0">
                <a:effectLst>
                  <a:outerShdw blurRad="38100" dist="38100" dir="2700000" algn="tl">
                    <a:srgbClr val="000000">
                      <a:alpha val="43137"/>
                    </a:srgbClr>
                  </a:outerShdw>
                </a:effectLst>
              </a:rPr>
              <a:t>All gases at same temp have same average KE</a:t>
            </a:r>
          </a:p>
          <a:p>
            <a:pPr lvl="1"/>
            <a:r>
              <a:rPr lang="en-US" dirty="0" smtClean="0">
                <a:effectLst>
                  <a:outerShdw blurRad="38100" dist="38100" dir="2700000" algn="tl">
                    <a:srgbClr val="000000">
                      <a:alpha val="43137"/>
                    </a:srgbClr>
                  </a:outerShdw>
                </a:effectLst>
              </a:rPr>
              <a:t>At same temp lighter particles have higher average speeds</a:t>
            </a:r>
            <a:endParaRPr lang="en-US" dirty="0"/>
          </a:p>
        </p:txBody>
      </p:sp>
    </p:spTree>
    <p:extLst>
      <p:ext uri="{BB962C8B-B14F-4D97-AF65-F5344CB8AC3E}">
        <p14:creationId xmlns:p14="http://schemas.microsoft.com/office/powerpoint/2010/main" val="10488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8793</TotalTime>
  <Words>3018</Words>
  <Application>Microsoft Office PowerPoint</Application>
  <PresentationFormat>On-screen Show (4:3)</PresentationFormat>
  <Paragraphs>483</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Clouds</vt:lpstr>
      <vt:lpstr>Gases</vt:lpstr>
      <vt:lpstr>Gases and Pressure</vt:lpstr>
      <vt:lpstr>11-1 Learning Targets</vt:lpstr>
      <vt:lpstr>KMT</vt:lpstr>
      <vt:lpstr> KMT (Kinetic Molecular Theory) based on five assumptions: </vt:lpstr>
      <vt:lpstr>PowerPoint Presentation</vt:lpstr>
      <vt:lpstr>PowerPoint Presentation</vt:lpstr>
      <vt:lpstr>PowerPoint Presentation</vt:lpstr>
      <vt:lpstr>PowerPoint Presentation</vt:lpstr>
      <vt:lpstr>Kinetic Molecular Theory</vt:lpstr>
      <vt:lpstr>Physical Properties of Gases- explained by KMT</vt:lpstr>
      <vt:lpstr>PowerPoint Presentation</vt:lpstr>
      <vt:lpstr>Real gas</vt:lpstr>
      <vt:lpstr>PowerPoint Presentation</vt:lpstr>
      <vt:lpstr>Pressure</vt:lpstr>
      <vt:lpstr>Barometer</vt:lpstr>
      <vt:lpstr>Barometer</vt:lpstr>
      <vt:lpstr>Manometer</vt:lpstr>
      <vt:lpstr>Manometer</vt:lpstr>
      <vt:lpstr>Units of Pressure</vt:lpstr>
      <vt:lpstr>Pressure Conversions</vt:lpstr>
      <vt:lpstr>PowerPoint Presentation</vt:lpstr>
      <vt:lpstr>Standard Temperature and Pressure</vt:lpstr>
      <vt:lpstr>Dalton’s Law of Partial Pressures</vt:lpstr>
      <vt:lpstr>Dalton’s Law</vt:lpstr>
      <vt:lpstr>A mixture of gases at high temperature is created. Suppose that gas X has a pressure of 50 atm, gas Y has a pressure of 20 atm, and gas Z has a pressure of 10 atm.  What is the total pressure in this system?</vt:lpstr>
      <vt:lpstr>Gases collected by Water displacement</vt:lpstr>
      <vt:lpstr>PowerPoint Presentation</vt:lpstr>
      <vt:lpstr>PowerPoint Presentation</vt:lpstr>
      <vt:lpstr>PowerPoint Presentation</vt:lpstr>
      <vt:lpstr>PowerPoint Presentation</vt:lpstr>
      <vt:lpstr>The Gas Laws</vt:lpstr>
      <vt:lpstr>11-2 Learning Targets</vt:lpstr>
      <vt:lpstr>Gas Laws</vt:lpstr>
      <vt:lpstr>Boyle’s Law</vt:lpstr>
      <vt:lpstr>Boyle’s Law</vt:lpstr>
      <vt:lpstr>Boyle’s Law</vt:lpstr>
      <vt:lpstr>PowerPoint Presentation</vt:lpstr>
      <vt:lpstr>Boyle’s Law</vt:lpstr>
      <vt:lpstr>Boyle’s Law Problem</vt:lpstr>
      <vt:lpstr>Boyle’s Law Problem</vt:lpstr>
      <vt:lpstr>Charles’s Law</vt:lpstr>
      <vt:lpstr>Charles’s Law</vt:lpstr>
      <vt:lpstr>Charles’s Law</vt:lpstr>
      <vt:lpstr>Charles’s Law Problem</vt:lpstr>
      <vt:lpstr>Charles’s Law Problem</vt:lpstr>
      <vt:lpstr>Charles’s Law Problem</vt:lpstr>
      <vt:lpstr>Gay-Lussac</vt:lpstr>
      <vt:lpstr>Gay-Lussac’s Law</vt:lpstr>
      <vt:lpstr>Gay-Lussac Problem</vt:lpstr>
      <vt:lpstr>Combined Gas Law</vt:lpstr>
      <vt:lpstr>Combined Gas Law Problem</vt:lpstr>
      <vt:lpstr>PowerPoint Presentation</vt:lpstr>
      <vt:lpstr>PowerPoint Presentation</vt:lpstr>
      <vt:lpstr>Gas Volumes and Ideal Gas Law</vt:lpstr>
      <vt:lpstr>11-3 Learning Targets</vt:lpstr>
      <vt:lpstr>Gay-Lussac’s Law of Combining volumes of gases</vt:lpstr>
      <vt:lpstr>Avogadro’s Law</vt:lpstr>
      <vt:lpstr>Avogadro's Law Problem</vt:lpstr>
      <vt:lpstr>Avogadro's Law Problem</vt:lpstr>
      <vt:lpstr>Standard Molar Volume of Gas</vt:lpstr>
      <vt:lpstr>Problem</vt:lpstr>
      <vt:lpstr>Gas Stoichiometry</vt:lpstr>
      <vt:lpstr>What volume of hydrogen gas is needed to react completely with 10.5 L of oxygen gas to produce water vapor? </vt:lpstr>
      <vt:lpstr>Gas Stoichiometry</vt:lpstr>
      <vt:lpstr>Mass to Volume</vt:lpstr>
      <vt:lpstr>Volume to Mass</vt:lpstr>
      <vt:lpstr>Ideal Gas Law</vt:lpstr>
      <vt:lpstr>Ideal Gas Law</vt:lpstr>
      <vt:lpstr>R= gas constant</vt:lpstr>
      <vt:lpstr>PowerPoint Presentation</vt:lpstr>
      <vt:lpstr>How many grams of carbon dioxide must be decomposed to produce 5.00 L of carbon dioxide gas at STP? </vt:lpstr>
      <vt:lpstr>How many grams of carbon dioxide must be decomposed to produce 5.00 L of carbon dioxide gas at STP?</vt:lpstr>
      <vt:lpstr>How many mol of oxygen is needed with 5.00 L of hydrogen in the reaction to make water? The temperature is 20.0°C and pressure is 80.1 KPa.</vt:lpstr>
      <vt:lpstr>Diffusion and Effusion</vt:lpstr>
      <vt:lpstr>11-4 Learning Targets</vt:lpstr>
      <vt:lpstr>PowerPoint Presentation</vt:lpstr>
      <vt:lpstr>Diffusion</vt:lpstr>
      <vt:lpstr>PowerPoint Presentation</vt:lpstr>
      <vt:lpstr>PowerPoint Presentation</vt:lpstr>
      <vt:lpstr>PowerPoint Presentation</vt:lpstr>
      <vt:lpstr>Kinetic energy</vt:lpstr>
      <vt:lpstr>Graham’s Law  of Effusion</vt:lpstr>
      <vt:lpstr>Compare the rates of effusion of hydrogen and oxygen gas at the same temp and pressure.</vt:lpstr>
      <vt:lpstr>Application of Graham’s Law</vt:lpstr>
      <vt:lpstr>p. 376 Compare the rate of effusion of CO2 and HCl at the same temp and pressure.</vt:lpstr>
      <vt:lpstr>A sample of H2 effuses though a porous container about 9 times faster than an unknown gas.  Estimate the molar mass of the gas.</vt:lpstr>
      <vt:lpstr>If a molecule of Ne travels at an average of 400. m/s at a given temperature, estimate the average speed of a molecule of C4H10, at the same temp.</vt:lpstr>
    </vt:vector>
  </TitlesOfParts>
  <Company>Berlin - Milan Local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dc:title>
  <dc:creator>BMLS User</dc:creator>
  <cp:lastModifiedBy>Test Stiudent2</cp:lastModifiedBy>
  <cp:revision>142</cp:revision>
  <dcterms:created xsi:type="dcterms:W3CDTF">2003-12-19T19:04:46Z</dcterms:created>
  <dcterms:modified xsi:type="dcterms:W3CDTF">2019-04-05T18:30:18Z</dcterms:modified>
</cp:coreProperties>
</file>