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CC3A0-ACC6-4E0C-A099-CD8481CE7B27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EB12-F017-4F2A-82C5-A9904B53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3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BC836B-B682-42DC-9B12-1EE150453843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3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1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32F66-2E81-4883-8699-75BC1C3E1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05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FF5E7-8475-462D-B039-179F05491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3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7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2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0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5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2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5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AC8A-4932-4A34-AFB9-C3960874269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4AF6-E8E1-4DBE-8A75-610289603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5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Chemical Formulas and Chemical Compounds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7 Chemistry</a:t>
            </a:r>
          </a:p>
        </p:txBody>
      </p:sp>
    </p:spTree>
    <p:extLst>
      <p:ext uri="{BB962C8B-B14F-4D97-AF65-F5344CB8AC3E}">
        <p14:creationId xmlns:p14="http://schemas.microsoft.com/office/powerpoint/2010/main" val="24588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Binary Ionic compound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>
            <a:normAutofit fontScale="925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400" dirty="0" smtClean="0"/>
              <a:t>Compound composed of two different elements</a:t>
            </a:r>
          </a:p>
          <a:p>
            <a:pPr eaLnBrk="1" hangingPunct="1"/>
            <a:r>
              <a:rPr lang="en-US" sz="2400" dirty="0" smtClean="0"/>
              <a:t>Contains a </a:t>
            </a:r>
            <a:r>
              <a:rPr lang="en-US" sz="2400" dirty="0" err="1" smtClean="0"/>
              <a:t>cation</a:t>
            </a:r>
            <a:r>
              <a:rPr lang="en-US" sz="2400" dirty="0" smtClean="0"/>
              <a:t> and anion</a:t>
            </a:r>
          </a:p>
          <a:p>
            <a:pPr eaLnBrk="1" hangingPunct="1"/>
            <a:r>
              <a:rPr lang="en-US" sz="2400" dirty="0" smtClean="0"/>
              <a:t>Always list </a:t>
            </a:r>
            <a:r>
              <a:rPr lang="en-US" sz="2400" dirty="0" err="1" smtClean="0"/>
              <a:t>cation</a:t>
            </a:r>
            <a:r>
              <a:rPr lang="en-US" sz="2400" dirty="0" smtClean="0"/>
              <a:t> first</a:t>
            </a:r>
          </a:p>
          <a:p>
            <a:pPr eaLnBrk="1" hangingPunct="1"/>
            <a:r>
              <a:rPr lang="en-US" sz="2400" dirty="0" smtClean="0"/>
              <a:t>Writing formulas :</a:t>
            </a:r>
          </a:p>
          <a:p>
            <a:pPr lvl="1" eaLnBrk="1" hangingPunct="1"/>
            <a:r>
              <a:rPr lang="en-US" dirty="0" smtClean="0"/>
              <a:t>Write they symbols for the ions side by side</a:t>
            </a:r>
          </a:p>
          <a:p>
            <a:pPr lvl="1" eaLnBrk="1" hangingPunct="1"/>
            <a:r>
              <a:rPr lang="en-US" dirty="0" smtClean="0"/>
              <a:t>Cross over the charges by using absolute value of each ion’s charge as the subscript for the other ion</a:t>
            </a:r>
          </a:p>
          <a:p>
            <a:pPr lvl="1" eaLnBrk="1" hangingPunct="1"/>
            <a:r>
              <a:rPr lang="en-US" dirty="0" smtClean="0"/>
              <a:t>Subscripts need to be in smallest whole number ratio</a:t>
            </a:r>
          </a:p>
          <a:p>
            <a:pPr lvl="1" eaLnBrk="1" hangingPunct="1"/>
            <a:r>
              <a:rPr lang="en-US" dirty="0" smtClean="0"/>
              <a:t>Remember total charge of compound must be 0</a:t>
            </a:r>
          </a:p>
        </p:txBody>
      </p:sp>
    </p:spTree>
    <p:extLst>
      <p:ext uri="{BB962C8B-B14F-4D97-AF65-F5344CB8AC3E}">
        <p14:creationId xmlns:p14="http://schemas.microsoft.com/office/powerpoint/2010/main" val="376074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binary ionic compounds from their formulas</a:t>
            </a:r>
          </a:p>
          <a:p>
            <a:pPr eaLnBrk="1" hangingPunct="1"/>
            <a:r>
              <a:rPr lang="en-US" smtClean="0"/>
              <a:t>Name the cation</a:t>
            </a:r>
          </a:p>
          <a:p>
            <a:pPr eaLnBrk="1" hangingPunct="1"/>
            <a:r>
              <a:rPr lang="en-US" smtClean="0"/>
              <a:t>Name the anion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98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Naming  Binary ionic compounds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CsF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Cesium fluoride</a:t>
            </a:r>
          </a:p>
          <a:p>
            <a:pPr eaLnBrk="1" hangingPunct="1"/>
            <a:r>
              <a:rPr lang="en-US" altLang="en-US" dirty="0" smtClean="0"/>
              <a:t>AlCl</a:t>
            </a:r>
            <a:r>
              <a:rPr lang="en-US" altLang="en-US" baseline="-25000" dirty="0" smtClean="0"/>
              <a:t>3</a:t>
            </a:r>
          </a:p>
          <a:p>
            <a:pPr eaLnBrk="1" hangingPunct="1"/>
            <a:r>
              <a:rPr lang="en-US" altLang="en-US" dirty="0" smtClean="0"/>
              <a:t>Aluminum chloride</a:t>
            </a:r>
          </a:p>
          <a:p>
            <a:pPr eaLnBrk="1" hangingPunct="1"/>
            <a:r>
              <a:rPr lang="en-US" altLang="en-US" dirty="0" err="1" smtClean="0"/>
              <a:t>BaO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Barium oxide</a:t>
            </a:r>
          </a:p>
          <a:p>
            <a:pPr eaLnBrk="1" hangingPunct="1"/>
            <a:r>
              <a:rPr lang="en-US" altLang="en-US" dirty="0" smtClean="0"/>
              <a:t>KF</a:t>
            </a:r>
          </a:p>
          <a:p>
            <a:pPr eaLnBrk="1" hangingPunct="1"/>
            <a:r>
              <a:rPr lang="en-US" altLang="en-US" dirty="0" smtClean="0"/>
              <a:t>Potassium fluoride</a:t>
            </a:r>
          </a:p>
          <a:p>
            <a:endParaRPr lang="en-US" dirty="0" smtClean="0"/>
          </a:p>
        </p:txBody>
      </p:sp>
      <p:sp>
        <p:nvSpPr>
          <p:cNvPr id="14341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42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pPr eaLnBrk="1" hangingPunct="1"/>
            <a:r>
              <a:rPr lang="en-US" altLang="en-US" dirty="0" smtClean="0"/>
              <a:t>Lithium oxide</a:t>
            </a:r>
          </a:p>
          <a:p>
            <a:pPr eaLnBrk="1" hangingPunct="1"/>
            <a:r>
              <a:rPr lang="en-US" altLang="en-US" dirty="0" smtClean="0"/>
              <a:t>Potassium iodide</a:t>
            </a:r>
          </a:p>
          <a:p>
            <a:pPr eaLnBrk="1" hangingPunct="1"/>
            <a:r>
              <a:rPr lang="en-US" altLang="en-US" dirty="0" smtClean="0"/>
              <a:t> KI</a:t>
            </a:r>
          </a:p>
          <a:p>
            <a:pPr eaLnBrk="1" hangingPunct="1"/>
            <a:r>
              <a:rPr lang="en-US" altLang="en-US" dirty="0" smtClean="0"/>
              <a:t>Barium bromide</a:t>
            </a:r>
          </a:p>
          <a:p>
            <a:pPr eaLnBrk="1" hangingPunct="1"/>
            <a:r>
              <a:rPr lang="en-US" altLang="en-US" dirty="0" smtClean="0"/>
              <a:t>BaBr</a:t>
            </a:r>
            <a:r>
              <a:rPr lang="en-US" altLang="en-US" baseline="-25000" dirty="0" smtClean="0"/>
              <a:t>2</a:t>
            </a:r>
          </a:p>
          <a:p>
            <a:pPr eaLnBrk="1" hangingPunct="1"/>
            <a:r>
              <a:rPr lang="en-US" altLang="en-US" dirty="0" smtClean="0"/>
              <a:t>Sodium phosphide</a:t>
            </a:r>
          </a:p>
          <a:p>
            <a:pPr eaLnBrk="1" hangingPunct="1"/>
            <a:r>
              <a:rPr lang="en-US" altLang="en-US" dirty="0" smtClean="0"/>
              <a:t>Na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833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Binary ionic compounds –Stock System of Nomenclature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Some Metals present can form two or more </a:t>
            </a:r>
            <a:r>
              <a:rPr lang="en-US" sz="2400" dirty="0" err="1" smtClean="0"/>
              <a:t>cations</a:t>
            </a:r>
            <a:r>
              <a:rPr lang="en-US" sz="2400" dirty="0" smtClean="0"/>
              <a:t> having different charges</a:t>
            </a:r>
          </a:p>
          <a:p>
            <a:pPr eaLnBrk="1" hangingPunct="1"/>
            <a:r>
              <a:rPr lang="en-US" sz="2400" b="1" u="sng" dirty="0" smtClean="0"/>
              <a:t>Stock system of Nomenclature</a:t>
            </a:r>
          </a:p>
          <a:p>
            <a:pPr eaLnBrk="1" hangingPunct="1"/>
            <a:r>
              <a:rPr lang="en-US" sz="2400" dirty="0" smtClean="0"/>
              <a:t>1- </a:t>
            </a:r>
            <a:r>
              <a:rPr lang="en-US" sz="2400" dirty="0" err="1" smtClean="0"/>
              <a:t>Cation</a:t>
            </a:r>
            <a:r>
              <a:rPr lang="en-US" sz="2400" dirty="0" smtClean="0"/>
              <a:t> is always first and the anion is second</a:t>
            </a:r>
          </a:p>
          <a:p>
            <a:pPr eaLnBrk="1" hangingPunct="1"/>
            <a:r>
              <a:rPr lang="en-US" sz="2400" dirty="0" smtClean="0"/>
              <a:t>2-Determine the charge of the </a:t>
            </a:r>
            <a:r>
              <a:rPr lang="en-US" sz="2400" dirty="0" err="1" smtClean="0"/>
              <a:t>cation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412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3- Roman numerals are used to denote the charge of metals that can form two or more </a:t>
            </a:r>
            <a:r>
              <a:rPr lang="en-US" dirty="0" err="1" smtClean="0"/>
              <a:t>cations</a:t>
            </a:r>
            <a:endParaRPr lang="en-US" dirty="0" smtClean="0"/>
          </a:p>
          <a:p>
            <a:pPr eaLnBrk="1" hangingPunct="1"/>
            <a:r>
              <a:rPr lang="en-US" dirty="0" smtClean="0"/>
              <a:t>Numeral enclosed in parentheses and placed after the metal name</a:t>
            </a:r>
          </a:p>
          <a:p>
            <a:pPr lvl="1" eaLnBrk="1" hangingPunct="1"/>
            <a:r>
              <a:rPr lang="en-US" dirty="0" smtClean="0"/>
              <a:t>Iron (II) “iron two”</a:t>
            </a:r>
          </a:p>
          <a:p>
            <a:pPr eaLnBrk="1" hangingPunct="1"/>
            <a:r>
              <a:rPr lang="en-US" dirty="0" smtClean="0"/>
              <a:t>Roman numerals never used:</a:t>
            </a:r>
          </a:p>
          <a:p>
            <a:pPr lvl="1" eaLnBrk="1" hangingPunct="1"/>
            <a:r>
              <a:rPr lang="en-US" dirty="0" smtClean="0"/>
              <a:t>For anions</a:t>
            </a:r>
          </a:p>
          <a:p>
            <a:pPr lvl="1" eaLnBrk="1" hangingPunct="1"/>
            <a:r>
              <a:rPr lang="en-US" dirty="0" smtClean="0"/>
              <a:t>For metals that form only one ion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29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4-Anions are named by adding </a:t>
            </a:r>
            <a:r>
              <a:rPr lang="en-US" i="1" dirty="0" smtClean="0"/>
              <a:t>–ide</a:t>
            </a:r>
            <a:r>
              <a:rPr lang="en-US" dirty="0" smtClean="0"/>
              <a:t> to the root name of the element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8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Old system of naming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1-Ion with the higher charge has a name  ending in </a:t>
            </a:r>
            <a:r>
              <a:rPr lang="en-US" i="1" smtClean="0"/>
              <a:t>–ic</a:t>
            </a:r>
          </a:p>
          <a:p>
            <a:pPr eaLnBrk="1" hangingPunct="1"/>
            <a:r>
              <a:rPr lang="en-US" smtClean="0"/>
              <a:t>2- Ion with lower charge has a name ending in </a:t>
            </a:r>
            <a:r>
              <a:rPr lang="en-US" i="1" smtClean="0"/>
              <a:t>-ous</a:t>
            </a:r>
          </a:p>
        </p:txBody>
      </p:sp>
    </p:spTree>
    <p:extLst>
      <p:ext uri="{BB962C8B-B14F-4D97-AF65-F5344CB8AC3E}">
        <p14:creationId xmlns:p14="http://schemas.microsoft.com/office/powerpoint/2010/main" val="32451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Stock System Cations</a:t>
            </a:r>
          </a:p>
        </p:txBody>
      </p:sp>
      <p:graphicFrame>
        <p:nvGraphicFramePr>
          <p:cNvPr id="41006" name="Group 46"/>
          <p:cNvGraphicFramePr>
            <a:graphicFrameLocks noGrp="1"/>
          </p:cNvGraphicFramePr>
          <p:nvPr>
            <p:ph type="tbl" idx="1"/>
          </p:nvPr>
        </p:nvGraphicFramePr>
        <p:xfrm>
          <a:off x="838200" y="2362200"/>
          <a:ext cx="7693025" cy="4114800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Iron (III)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Iron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Ferrous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Copper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Cupric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Copper (I)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Cuprous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Cobalt (III)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Cobaltic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Cobalt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Cobaltous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 (IV)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Stannous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Nickel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1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Common Stock Systme Cations continued</a:t>
            </a:r>
          </a:p>
        </p:txBody>
      </p:sp>
      <p:graphicFrame>
        <p:nvGraphicFramePr>
          <p:cNvPr id="42031" name="Group 47"/>
          <p:cNvGraphicFramePr>
            <a:graphicFrameLocks noGrp="1"/>
          </p:cNvGraphicFramePr>
          <p:nvPr>
            <p:ph type="tbl" idx="1"/>
          </p:nvPr>
        </p:nvGraphicFramePr>
        <p:xfrm>
          <a:off x="838200" y="2362200"/>
          <a:ext cx="7693025" cy="4114800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Pb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 (IV)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Plumbic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Pb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Plumbous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Hg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Mercury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Mercuric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Hg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Mercury (I)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Mercurous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Chromium (III)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Chromic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Chromium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Chromous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Gold (III)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Manganese (III)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Manganese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3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ionic compounds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CuCl </a:t>
            </a:r>
          </a:p>
          <a:p>
            <a:pPr eaLnBrk="1" hangingPunct="1"/>
            <a:r>
              <a:rPr lang="en-US" sz="2400" smtClean="0"/>
              <a:t>Cu</a:t>
            </a:r>
            <a:r>
              <a:rPr lang="en-US" sz="2400" baseline="30000" smtClean="0"/>
              <a:t>+</a:t>
            </a:r>
            <a:r>
              <a:rPr lang="en-US" sz="2400" smtClean="0"/>
              <a:t> Cl</a:t>
            </a:r>
            <a:r>
              <a:rPr lang="en-US" sz="2400" baseline="30000" smtClean="0"/>
              <a:t>-</a:t>
            </a:r>
          </a:p>
          <a:p>
            <a:pPr eaLnBrk="1" hangingPunct="1"/>
            <a:r>
              <a:rPr lang="en-US" sz="2400" smtClean="0"/>
              <a:t>Copper (I) chloride</a:t>
            </a:r>
          </a:p>
          <a:p>
            <a:pPr eaLnBrk="1" hangingPunct="1"/>
            <a:r>
              <a:rPr lang="en-US" sz="2400" smtClean="0"/>
              <a:t>HgO</a:t>
            </a:r>
          </a:p>
          <a:p>
            <a:pPr eaLnBrk="1" hangingPunct="1"/>
            <a:r>
              <a:rPr lang="en-US" sz="2400" smtClean="0"/>
              <a:t>Hg </a:t>
            </a:r>
            <a:r>
              <a:rPr lang="en-US" sz="2400" baseline="30000" smtClean="0"/>
              <a:t>2+</a:t>
            </a:r>
            <a:r>
              <a:rPr lang="en-US" sz="2400" smtClean="0"/>
              <a:t> O</a:t>
            </a:r>
            <a:r>
              <a:rPr lang="en-US" sz="2400" baseline="30000" smtClean="0"/>
              <a:t>2-</a:t>
            </a:r>
          </a:p>
          <a:p>
            <a:pPr eaLnBrk="1" hangingPunct="1"/>
            <a:r>
              <a:rPr lang="en-US" sz="2400" smtClean="0"/>
              <a:t>Mercury (II) oxide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PbCl</a:t>
            </a:r>
            <a:r>
              <a:rPr lang="en-US" sz="2400" baseline="-25000" dirty="0" smtClean="0"/>
              <a:t>4</a:t>
            </a:r>
          </a:p>
          <a:p>
            <a:pPr eaLnBrk="1" hangingPunct="1"/>
            <a:r>
              <a:rPr lang="en-US" sz="2400" dirty="0" err="1" smtClean="0"/>
              <a:t>Pb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4+</a:t>
            </a:r>
            <a:r>
              <a:rPr lang="en-US" sz="2400" dirty="0" smtClean="0"/>
              <a:t>  </a:t>
            </a:r>
            <a:r>
              <a:rPr lang="en-US" sz="2400" dirty="0" err="1" smtClean="0"/>
              <a:t>Cl</a:t>
            </a:r>
            <a:r>
              <a:rPr lang="en-US" sz="2400" baseline="30000" dirty="0" smtClean="0"/>
              <a:t>-</a:t>
            </a:r>
          </a:p>
          <a:p>
            <a:pPr eaLnBrk="1" hangingPunct="1"/>
            <a:r>
              <a:rPr lang="en-US" sz="2400" dirty="0" smtClean="0"/>
              <a:t>Lead (IV) chloride</a:t>
            </a:r>
          </a:p>
          <a:p>
            <a:pPr eaLnBrk="1" hangingPunct="1"/>
            <a:r>
              <a:rPr lang="en-US" sz="2400" dirty="0" smtClean="0"/>
              <a:t>MnO</a:t>
            </a:r>
            <a:r>
              <a:rPr lang="en-US" sz="2400" baseline="-25000" dirty="0" smtClean="0"/>
              <a:t>2</a:t>
            </a:r>
          </a:p>
          <a:p>
            <a:pPr eaLnBrk="1" hangingPunct="1"/>
            <a:r>
              <a:rPr lang="en-US" sz="2400" dirty="0" err="1" smtClean="0"/>
              <a:t>Mn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4+</a:t>
            </a:r>
            <a:r>
              <a:rPr lang="en-US" sz="2400" dirty="0" smtClean="0"/>
              <a:t> O</a:t>
            </a:r>
            <a:r>
              <a:rPr lang="en-US" sz="2400" baseline="30000" dirty="0" smtClean="0"/>
              <a:t>2-</a:t>
            </a:r>
          </a:p>
          <a:p>
            <a:pPr eaLnBrk="1" hangingPunct="1"/>
            <a:r>
              <a:rPr lang="en-US" sz="2400" dirty="0" smtClean="0"/>
              <a:t>Manganese (IV) oxide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365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600200"/>
          </a:xfrm>
        </p:spPr>
        <p:txBody>
          <a:bodyPr/>
          <a:lstStyle/>
          <a:p>
            <a:r>
              <a:rPr lang="en-US" dirty="0" smtClean="0"/>
              <a:t>7-1 Learning Targets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693025" cy="4029075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Write formulas for ionic compounds and oxyanions, and polyatomic ions.</a:t>
            </a:r>
          </a:p>
          <a:p>
            <a:r>
              <a:rPr lang="en-US" sz="2400" dirty="0" smtClean="0"/>
              <a:t>Identify the formula of ionic compounds (with polyatomic ions and oxyanions) from their name</a:t>
            </a:r>
          </a:p>
          <a:p>
            <a:r>
              <a:rPr lang="en-US" sz="2400" dirty="0" smtClean="0"/>
              <a:t>Write the names of molecular compounds from their formulas</a:t>
            </a:r>
          </a:p>
          <a:p>
            <a:r>
              <a:rPr lang="en-US" sz="2400" dirty="0" smtClean="0"/>
              <a:t>Identify the formula of molecular compounds from their name </a:t>
            </a:r>
          </a:p>
          <a:p>
            <a:r>
              <a:rPr lang="en-US" sz="2400" dirty="0" smtClean="0"/>
              <a:t>Name acidic solutions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40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formula of Ionic compound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0225" cy="5486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n-US" altLang="en-US" smtClean="0"/>
          </a:p>
          <a:p>
            <a:pPr lvl="2" eaLnBrk="1" hangingPunct="1"/>
            <a:r>
              <a:rPr lang="en-US" altLang="en-US" sz="2400" smtClean="0"/>
              <a:t>Write they symbols for the ions side by side</a:t>
            </a:r>
          </a:p>
          <a:p>
            <a:pPr lvl="3" eaLnBrk="1" hangingPunct="1"/>
            <a:r>
              <a:rPr lang="en-US" altLang="en-US" sz="2400" smtClean="0"/>
              <a:t>Always list cation (+)first, anion (-) second</a:t>
            </a:r>
          </a:p>
          <a:p>
            <a:pPr lvl="2" eaLnBrk="1" hangingPunct="1"/>
            <a:endParaRPr lang="en-US" altLang="en-US" sz="2400" smtClean="0"/>
          </a:p>
          <a:p>
            <a:pPr lvl="2" eaLnBrk="1" hangingPunct="1"/>
            <a:r>
              <a:rPr lang="en-US" altLang="en-US" sz="2400" smtClean="0"/>
              <a:t>Cross over the charges by using absolute value of each ion’s charge as the subscript for the other ion</a:t>
            </a:r>
          </a:p>
          <a:p>
            <a:pPr lvl="2" eaLnBrk="1" hangingPunct="1"/>
            <a:r>
              <a:rPr lang="en-US" altLang="en-US" sz="2400" smtClean="0"/>
              <a:t>Subscripts need to be in smallest whole number ratio</a:t>
            </a:r>
          </a:p>
        </p:txBody>
      </p:sp>
    </p:spTree>
    <p:extLst>
      <p:ext uri="{BB962C8B-B14F-4D97-AF65-F5344CB8AC3E}">
        <p14:creationId xmlns:p14="http://schemas.microsoft.com/office/powerpoint/2010/main" val="17246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593725"/>
          </a:xfrm>
        </p:spPr>
        <p:txBody>
          <a:bodyPr>
            <a:normAutofit fontScale="90000"/>
          </a:bodyPr>
          <a:lstStyle/>
          <a:p>
            <a:r>
              <a:rPr lang="en-US" smtClean="0"/>
              <a:t>Writing formulas from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3521075" cy="5135563"/>
          </a:xfrm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Sodium fluoride</a:t>
            </a:r>
          </a:p>
          <a:p>
            <a:r>
              <a:rPr lang="en-US" altLang="en-US" dirty="0" smtClean="0"/>
              <a:t>Na + and F-</a:t>
            </a:r>
          </a:p>
          <a:p>
            <a:r>
              <a:rPr lang="en-US" altLang="en-US" dirty="0" err="1" smtClean="0"/>
              <a:t>NaF</a:t>
            </a:r>
            <a:endParaRPr lang="en-US" altLang="en-US" dirty="0" smtClean="0"/>
          </a:p>
          <a:p>
            <a:r>
              <a:rPr lang="en-US" altLang="en-US" dirty="0" smtClean="0"/>
              <a:t>Potassium carbonate</a:t>
            </a:r>
          </a:p>
          <a:p>
            <a:r>
              <a:rPr lang="en-US" altLang="en-US" dirty="0" smtClean="0"/>
              <a:t>K 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 and CO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</a:t>
            </a:r>
            <a:r>
              <a:rPr lang="en-US" altLang="en-US" baseline="30000" dirty="0" smtClean="0"/>
              <a:t>2-</a:t>
            </a:r>
          </a:p>
          <a:p>
            <a:r>
              <a:rPr lang="en-US" altLang="en-US" dirty="0" smtClean="0"/>
              <a:t>K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914400"/>
            <a:ext cx="3521075" cy="5059363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Magnesium sulfate</a:t>
            </a:r>
          </a:p>
          <a:p>
            <a:r>
              <a:rPr lang="en-US" altLang="en-US" smtClean="0"/>
              <a:t>Mg </a:t>
            </a:r>
            <a:r>
              <a:rPr lang="en-US" altLang="en-US" baseline="30000" smtClean="0"/>
              <a:t>2+ </a:t>
            </a:r>
            <a:r>
              <a:rPr lang="en-US" altLang="en-US" smtClean="0"/>
              <a:t>and SO</a:t>
            </a:r>
            <a:r>
              <a:rPr lang="en-US" altLang="en-US" baseline="-25000" smtClean="0"/>
              <a:t>4</a:t>
            </a:r>
            <a:r>
              <a:rPr lang="en-US" altLang="en-US" smtClean="0"/>
              <a:t> </a:t>
            </a:r>
            <a:r>
              <a:rPr lang="en-US" altLang="en-US" baseline="30000" smtClean="0"/>
              <a:t>2-</a:t>
            </a:r>
          </a:p>
          <a:p>
            <a:r>
              <a:rPr lang="en-US" altLang="en-US" smtClean="0"/>
              <a:t>MgSO</a:t>
            </a:r>
            <a:r>
              <a:rPr lang="en-US" altLang="en-US" baseline="-25000" smtClean="0"/>
              <a:t>4</a:t>
            </a:r>
          </a:p>
          <a:p>
            <a:endParaRPr lang="en-US" altLang="en-US" baseline="-25000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792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rmAutofit lnSpcReduction="10000"/>
          </a:bodyPr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Aluminum hydroxide</a:t>
            </a:r>
          </a:p>
          <a:p>
            <a:r>
              <a:rPr lang="en-US" altLang="en-US" dirty="0" smtClean="0"/>
              <a:t>Al</a:t>
            </a:r>
            <a:r>
              <a:rPr lang="en-US" altLang="en-US" baseline="30000" dirty="0" smtClean="0"/>
              <a:t>+3</a:t>
            </a:r>
            <a:r>
              <a:rPr lang="en-US" altLang="en-US" dirty="0" smtClean="0"/>
              <a:t>  OH</a:t>
            </a:r>
            <a:r>
              <a:rPr lang="en-US" altLang="en-US" baseline="30000" dirty="0" smtClean="0"/>
              <a:t>-</a:t>
            </a:r>
          </a:p>
          <a:p>
            <a:r>
              <a:rPr lang="en-US" altLang="en-US" dirty="0" smtClean="0"/>
              <a:t>Al (OH)</a:t>
            </a:r>
            <a:r>
              <a:rPr lang="en-US" altLang="en-US" baseline="-25000" dirty="0" smtClean="0"/>
              <a:t>3</a:t>
            </a:r>
          </a:p>
          <a:p>
            <a:r>
              <a:rPr lang="en-US" altLang="en-US" dirty="0" smtClean="0"/>
              <a:t>Strontium bromide</a:t>
            </a:r>
          </a:p>
          <a:p>
            <a:r>
              <a:rPr lang="en-US" altLang="en-US" dirty="0" smtClean="0"/>
              <a:t>Sr</a:t>
            </a:r>
            <a:r>
              <a:rPr lang="en-US" altLang="en-US" baseline="30000" dirty="0" smtClean="0"/>
              <a:t>+2</a:t>
            </a:r>
            <a:r>
              <a:rPr lang="en-US" altLang="en-US" dirty="0" smtClean="0"/>
              <a:t>  Br </a:t>
            </a:r>
            <a:r>
              <a:rPr lang="en-US" altLang="en-US" baseline="30000" dirty="0" smtClean="0"/>
              <a:t>-</a:t>
            </a:r>
          </a:p>
          <a:p>
            <a:r>
              <a:rPr lang="en-US" altLang="en-US" dirty="0" smtClean="0"/>
              <a:t>SrBr</a:t>
            </a:r>
            <a:r>
              <a:rPr lang="en-US" altLang="en-US" baseline="-25000" dirty="0" smtClean="0"/>
              <a:t>2</a:t>
            </a:r>
          </a:p>
          <a:p>
            <a:endParaRPr lang="en-US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lnSpcReduction="10000"/>
          </a:bodyPr>
          <a:lstStyle/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Iron (III) chloride</a:t>
            </a:r>
          </a:p>
          <a:p>
            <a:r>
              <a:rPr lang="en-US" altLang="en-US" smtClean="0"/>
              <a:t>Fe</a:t>
            </a:r>
            <a:r>
              <a:rPr lang="en-US" altLang="en-US" baseline="30000" smtClean="0"/>
              <a:t>+3  </a:t>
            </a:r>
            <a:r>
              <a:rPr lang="en-US" altLang="en-US" smtClean="0"/>
              <a:t>Cl</a:t>
            </a:r>
            <a:r>
              <a:rPr lang="en-US" altLang="en-US" baseline="30000" smtClean="0"/>
              <a:t>-</a:t>
            </a:r>
          </a:p>
          <a:p>
            <a:r>
              <a:rPr lang="en-US" altLang="en-US" smtClean="0"/>
              <a:t>FeCl</a:t>
            </a:r>
            <a:r>
              <a:rPr lang="en-US" altLang="en-US" baseline="-25000" smtClean="0"/>
              <a:t>3</a:t>
            </a:r>
          </a:p>
          <a:p>
            <a:r>
              <a:rPr lang="en-US" altLang="en-US" smtClean="0"/>
              <a:t>Copper (II) iodide</a:t>
            </a:r>
          </a:p>
          <a:p>
            <a:r>
              <a:rPr lang="en-US" altLang="en-US" smtClean="0"/>
              <a:t>Cu</a:t>
            </a:r>
            <a:r>
              <a:rPr lang="en-US" altLang="en-US" baseline="30000" smtClean="0"/>
              <a:t>+2 </a:t>
            </a:r>
            <a:r>
              <a:rPr lang="en-US" altLang="en-US" smtClean="0"/>
              <a:t>I </a:t>
            </a:r>
            <a:r>
              <a:rPr lang="en-US" altLang="en-US" baseline="30000" smtClean="0"/>
              <a:t>–</a:t>
            </a:r>
          </a:p>
          <a:p>
            <a:r>
              <a:rPr lang="en-US" altLang="en-US" smtClean="0"/>
              <a:t>CuI</a:t>
            </a:r>
            <a:r>
              <a:rPr lang="en-US" altLang="en-US" baseline="-25000" smtClean="0"/>
              <a:t>2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944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Polyatomic ions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Charged entities made of several atoms bound together covalently with a charge</a:t>
            </a:r>
          </a:p>
          <a:p>
            <a:pPr eaLnBrk="1" hangingPunct="1"/>
            <a:r>
              <a:rPr lang="en-US" smtClean="0"/>
              <a:t>Assigned special names the </a:t>
            </a:r>
            <a:r>
              <a:rPr lang="en-US" b="1" u="sng" smtClean="0"/>
              <a:t>MUST</a:t>
            </a:r>
            <a:r>
              <a:rPr lang="en-US" smtClean="0"/>
              <a:t> be memorized p. 220</a:t>
            </a:r>
          </a:p>
        </p:txBody>
      </p:sp>
    </p:spTree>
    <p:extLst>
      <p:ext uri="{BB962C8B-B14F-4D97-AF65-F5344CB8AC3E}">
        <p14:creationId xmlns:p14="http://schemas.microsoft.com/office/powerpoint/2010/main" val="302965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Oxyanions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Polyatomic ion containing an element and different numbers of oxygen atoms</a:t>
            </a:r>
          </a:p>
          <a:p>
            <a:pPr eaLnBrk="1" hangingPunct="1"/>
            <a:r>
              <a:rPr lang="en-US" sz="2400" smtClean="0"/>
              <a:t>1-the one with the smaller number of oxygen atoms ends in </a:t>
            </a:r>
            <a:r>
              <a:rPr lang="en-US" sz="2400" i="1" smtClean="0"/>
              <a:t>–ite</a:t>
            </a:r>
          </a:p>
          <a:p>
            <a:pPr eaLnBrk="1" hangingPunct="1"/>
            <a:r>
              <a:rPr lang="en-US" sz="2400" smtClean="0"/>
              <a:t>2-the one with the larger number of oxygen atoms ends in </a:t>
            </a:r>
            <a:r>
              <a:rPr lang="en-US" sz="2400" i="1" smtClean="0"/>
              <a:t>–ate</a:t>
            </a:r>
          </a:p>
          <a:p>
            <a:pPr eaLnBrk="1" hangingPunct="1"/>
            <a:r>
              <a:rPr lang="en-US" sz="2400" smtClean="0"/>
              <a:t>Example: Sulfite SO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2-   </a:t>
            </a:r>
            <a:r>
              <a:rPr lang="en-US" sz="2400" smtClean="0"/>
              <a:t>Sulfate SO</a:t>
            </a:r>
            <a:r>
              <a:rPr lang="en-US" sz="2400" baseline="-25000" smtClean="0"/>
              <a:t>4</a:t>
            </a:r>
            <a:r>
              <a:rPr lang="en-US" sz="2400" baseline="30000" smtClean="0"/>
              <a:t>2-</a:t>
            </a:r>
            <a:endParaRPr lang="en-US" sz="2400" smtClean="0"/>
          </a:p>
          <a:p>
            <a:pPr eaLnBrk="1" hangingPunct="1"/>
            <a:r>
              <a:rPr lang="en-US" sz="2400" smtClean="0"/>
              <a:t>More than two oxyanions make up a series, </a:t>
            </a:r>
            <a:r>
              <a:rPr lang="en-US" sz="2400" i="1" smtClean="0"/>
              <a:t>hypo-</a:t>
            </a:r>
            <a:r>
              <a:rPr lang="en-US" sz="2400" smtClean="0"/>
              <a:t> (less than) and </a:t>
            </a:r>
            <a:r>
              <a:rPr lang="en-US" sz="2400" i="1" smtClean="0"/>
              <a:t>per-</a:t>
            </a:r>
            <a:r>
              <a:rPr lang="en-US" sz="2400" smtClean="0"/>
              <a:t> (more than)</a:t>
            </a:r>
            <a:endParaRPr lang="en-US" sz="2400" baseline="30000" smtClean="0"/>
          </a:p>
        </p:txBody>
      </p:sp>
    </p:spTree>
    <p:extLst>
      <p:ext uri="{BB962C8B-B14F-4D97-AF65-F5344CB8AC3E}">
        <p14:creationId xmlns:p14="http://schemas.microsoft.com/office/powerpoint/2010/main" val="345498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ClO</a:t>
            </a:r>
            <a:r>
              <a:rPr lang="en-US" baseline="30000" dirty="0" smtClean="0"/>
              <a:t>-  </a:t>
            </a:r>
            <a:r>
              <a:rPr lang="en-US" dirty="0" smtClean="0"/>
              <a:t> Hypochlorite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ClO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  </a:t>
            </a:r>
            <a:r>
              <a:rPr lang="en-US" dirty="0" smtClean="0"/>
              <a:t> Chlorite</a:t>
            </a:r>
          </a:p>
          <a:p>
            <a:pPr eaLnBrk="1" hangingPunct="1"/>
            <a:r>
              <a:rPr lang="en-US" dirty="0" smtClean="0"/>
              <a:t>ClO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Chlorate</a:t>
            </a:r>
          </a:p>
          <a:p>
            <a:pPr eaLnBrk="1" hangingPunct="1"/>
            <a:r>
              <a:rPr lang="en-US" dirty="0" smtClean="0"/>
              <a:t>ClO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 Perchlorate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13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Polyatomic Ions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NH</a:t>
            </a:r>
            <a:r>
              <a:rPr lang="en-US" sz="2400" baseline="-25000" smtClean="0"/>
              <a:t>4</a:t>
            </a:r>
            <a:r>
              <a:rPr lang="en-US" sz="2400" baseline="30000" smtClean="0"/>
              <a:t>+</a:t>
            </a:r>
            <a:r>
              <a:rPr lang="en-US" sz="2400" smtClean="0"/>
              <a:t> ammonium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CN</a:t>
            </a:r>
            <a:r>
              <a:rPr lang="en-US" sz="2400" baseline="30000" smtClean="0"/>
              <a:t>–</a:t>
            </a:r>
            <a:r>
              <a:rPr lang="en-US" sz="2400" smtClean="0"/>
              <a:t>  cyanide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OH</a:t>
            </a:r>
            <a:r>
              <a:rPr lang="en-US" sz="2400" baseline="30000" smtClean="0"/>
              <a:t>–</a:t>
            </a:r>
            <a:r>
              <a:rPr lang="en-US" sz="2400" smtClean="0"/>
              <a:t>  hydroxide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</a:t>
            </a:r>
            <a:r>
              <a:rPr lang="en-US" sz="2400" baseline="-25000" smtClean="0"/>
              <a:t>2</a:t>
            </a:r>
            <a:r>
              <a:rPr lang="en-US" sz="2400" baseline="30000" smtClean="0"/>
              <a:t>-</a:t>
            </a:r>
            <a:r>
              <a:rPr lang="en-US" sz="2400" smtClean="0"/>
              <a:t> nitrite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-</a:t>
            </a:r>
            <a:r>
              <a:rPr lang="en-US" sz="2400" smtClean="0"/>
              <a:t> nitrate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2-</a:t>
            </a:r>
            <a:r>
              <a:rPr lang="en-US" sz="2400" smtClean="0"/>
              <a:t> sulfite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</a:t>
            </a:r>
            <a:r>
              <a:rPr lang="en-US" sz="2400" baseline="-25000" smtClean="0"/>
              <a:t>4</a:t>
            </a:r>
            <a:r>
              <a:rPr lang="en-US" sz="2400" baseline="30000" smtClean="0"/>
              <a:t>2-</a:t>
            </a:r>
            <a:r>
              <a:rPr lang="en-US" sz="2400" smtClean="0"/>
              <a:t> sulfate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HSO</a:t>
            </a:r>
            <a:r>
              <a:rPr lang="en-US" sz="2400" baseline="-25000" smtClean="0"/>
              <a:t>4</a:t>
            </a:r>
            <a:r>
              <a:rPr lang="en-US" sz="2400" baseline="30000" smtClean="0"/>
              <a:t>-</a:t>
            </a:r>
            <a:r>
              <a:rPr lang="en-US" sz="2400" smtClean="0"/>
              <a:t> hydrogen sulfate (bisulfate)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PO</a:t>
            </a:r>
            <a:r>
              <a:rPr lang="en-US" sz="2400" baseline="-25000" smtClean="0"/>
              <a:t>4</a:t>
            </a:r>
            <a:r>
              <a:rPr lang="en-US" sz="2400" baseline="30000" smtClean="0"/>
              <a:t>3-      </a:t>
            </a:r>
            <a:r>
              <a:rPr lang="en-US" sz="2400" smtClean="0"/>
              <a:t>phosphate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HPO</a:t>
            </a:r>
            <a:r>
              <a:rPr lang="en-US" sz="2400" baseline="-25000" smtClean="0"/>
              <a:t>4</a:t>
            </a:r>
            <a:r>
              <a:rPr lang="en-US" sz="2400" baseline="30000" smtClean="0"/>
              <a:t>2-  </a:t>
            </a:r>
            <a:r>
              <a:rPr lang="en-US" sz="2400" smtClean="0"/>
              <a:t>hydrogen      phosphate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</a:t>
            </a:r>
            <a:r>
              <a:rPr lang="en-US" sz="2400" baseline="-25000" smtClean="0"/>
              <a:t>2</a:t>
            </a:r>
            <a:r>
              <a:rPr lang="en-US" sz="2400" smtClean="0"/>
              <a:t>PO</a:t>
            </a:r>
            <a:r>
              <a:rPr lang="en-US" sz="2400" baseline="-25000" smtClean="0"/>
              <a:t>4</a:t>
            </a:r>
            <a:r>
              <a:rPr lang="en-US" sz="2400" baseline="30000" smtClean="0"/>
              <a:t>-</a:t>
            </a:r>
            <a:r>
              <a:rPr lang="en-US" sz="2400" smtClean="0"/>
              <a:t> dihydrogen phosphate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2-</a:t>
            </a:r>
            <a:r>
              <a:rPr lang="en-US" sz="2400" smtClean="0"/>
              <a:t> carbonate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HCO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-</a:t>
            </a:r>
            <a:r>
              <a:rPr lang="en-US" sz="2400" smtClean="0"/>
              <a:t> hydrogen 	   	carbonate   	(bicarbonate)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Hg</a:t>
            </a:r>
            <a:r>
              <a:rPr lang="en-US" sz="2400" baseline="-25000" smtClean="0"/>
              <a:t>2</a:t>
            </a:r>
            <a:r>
              <a:rPr lang="en-US" sz="2400" baseline="30000" smtClean="0"/>
              <a:t>2+</a:t>
            </a:r>
            <a:r>
              <a:rPr lang="en-US" sz="2400" smtClean="0"/>
              <a:t> dimercury</a:t>
            </a:r>
            <a:endParaRPr lang="en-US" sz="2400" baseline="30000" smtClean="0"/>
          </a:p>
        </p:txBody>
      </p:sp>
    </p:spTree>
    <p:extLst>
      <p:ext uri="{BB962C8B-B14F-4D97-AF65-F5344CB8AC3E}">
        <p14:creationId xmlns:p14="http://schemas.microsoft.com/office/powerpoint/2010/main" val="32266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Polyatomic Ions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acetate</a:t>
            </a:r>
          </a:p>
          <a:p>
            <a:pPr eaLnBrk="1" hangingPunct="1"/>
            <a:r>
              <a:rPr lang="en-US" sz="2400" dirty="0" smtClean="0"/>
              <a:t>MnO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permanganate</a:t>
            </a:r>
          </a:p>
          <a:p>
            <a:pPr eaLnBrk="1" hangingPunct="1"/>
            <a:r>
              <a:rPr lang="en-US" sz="2400" dirty="0" smtClean="0"/>
              <a:t>Cr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7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 dichromate</a:t>
            </a:r>
          </a:p>
          <a:p>
            <a:pPr eaLnBrk="1" hangingPunct="1"/>
            <a:r>
              <a:rPr lang="en-US" sz="2400" dirty="0" smtClean="0"/>
              <a:t>CrO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 chromate</a:t>
            </a:r>
          </a:p>
          <a:p>
            <a:pPr eaLnBrk="1" hangingPunct="1"/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   peroxide</a:t>
            </a:r>
          </a:p>
          <a:p>
            <a:pPr eaLnBrk="1" hangingPunct="1"/>
            <a:r>
              <a:rPr lang="en-US" sz="2400" dirty="0" smtClean="0"/>
              <a:t>AsO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3- </a:t>
            </a:r>
            <a:r>
              <a:rPr lang="en-US" sz="2400" dirty="0" smtClean="0"/>
              <a:t> arsenate</a:t>
            </a:r>
          </a:p>
          <a:p>
            <a:pPr eaLnBrk="1" hangingPunct="1"/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 oxalate</a:t>
            </a:r>
          </a:p>
          <a:p>
            <a:pPr eaLnBrk="1" hangingPunct="1"/>
            <a:r>
              <a:rPr lang="en-US" sz="2400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 thiosulfate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BrO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- bromate</a:t>
            </a:r>
          </a:p>
          <a:p>
            <a:pPr eaLnBrk="1" hangingPunct="1"/>
            <a:r>
              <a:rPr lang="en-US" sz="2400" dirty="0" smtClean="0"/>
              <a:t>IO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 </a:t>
            </a:r>
            <a:r>
              <a:rPr lang="en-US" sz="2400" dirty="0" smtClean="0"/>
              <a:t>iodate</a:t>
            </a:r>
          </a:p>
          <a:p>
            <a:pPr eaLnBrk="1" hangingPunct="1"/>
            <a:r>
              <a:rPr lang="en-US" sz="2400" dirty="0" smtClean="0"/>
              <a:t>IO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 </a:t>
            </a:r>
            <a:r>
              <a:rPr lang="en-US" sz="2400" dirty="0" err="1" smtClean="0"/>
              <a:t>periodate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ClO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hypochlorite</a:t>
            </a:r>
          </a:p>
          <a:p>
            <a:pPr eaLnBrk="1" hangingPunct="1"/>
            <a:r>
              <a:rPr lang="en-US" sz="2400" dirty="0" smtClean="0"/>
              <a:t>ClO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chlorite</a:t>
            </a:r>
          </a:p>
          <a:p>
            <a:pPr eaLnBrk="1" hangingPunct="1"/>
            <a:r>
              <a:rPr lang="en-US" sz="2400" dirty="0" smtClean="0"/>
              <a:t>ClO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chlorate</a:t>
            </a:r>
          </a:p>
          <a:p>
            <a:pPr eaLnBrk="1" hangingPunct="1"/>
            <a:r>
              <a:rPr lang="en-US" sz="2400" dirty="0" smtClean="0"/>
              <a:t>ClO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perchlorate</a:t>
            </a:r>
          </a:p>
        </p:txBody>
      </p:sp>
    </p:spTree>
    <p:extLst>
      <p:ext uri="{BB962C8B-B14F-4D97-AF65-F5344CB8AC3E}">
        <p14:creationId xmlns:p14="http://schemas.microsoft.com/office/powerpoint/2010/main" val="27493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The sentence below can be used to remember some of the polyatomic ions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7693025" cy="4333875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     </a:t>
            </a:r>
            <a:r>
              <a:rPr lang="en-US" sz="1800" b="1" dirty="0" smtClean="0"/>
              <a:t>   </a:t>
            </a:r>
            <a:br>
              <a:rPr lang="en-US" sz="1800" b="1" dirty="0" smtClean="0"/>
            </a:br>
            <a:r>
              <a:rPr lang="en-US" sz="1800" b="1" dirty="0" smtClean="0"/>
              <a:t>              Nick the Camel </a:t>
            </a:r>
            <a:r>
              <a:rPr lang="en-US" sz="1800" b="1" u="sng" dirty="0" smtClean="0"/>
              <a:t>ate</a:t>
            </a:r>
            <a:r>
              <a:rPr lang="en-US" sz="1800" b="1" dirty="0" smtClean="0"/>
              <a:t> a Clam Supper in Phoenix</a:t>
            </a:r>
          </a:p>
          <a:p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         Nick - N with 3 consonants and 1 vowel therefore NO</a:t>
            </a:r>
            <a:r>
              <a:rPr lang="en-US" sz="1800" b="1" baseline="-25000" dirty="0" smtClean="0"/>
              <a:t>3</a:t>
            </a:r>
            <a:r>
              <a:rPr lang="en-US" sz="1800" b="1" baseline="30000" dirty="0" smtClean="0"/>
              <a:t>-1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         Camel - C with 3 consonants and 2 vowels, therefore CO</a:t>
            </a:r>
            <a:r>
              <a:rPr lang="en-US" sz="1800" b="1" baseline="-25000" dirty="0" smtClean="0"/>
              <a:t>3</a:t>
            </a:r>
            <a:r>
              <a:rPr lang="en-US" sz="1800" b="1" baseline="30000" dirty="0" smtClean="0"/>
              <a:t>-2</a:t>
            </a:r>
            <a:br>
              <a:rPr lang="en-US" sz="1800" b="1" baseline="30000" dirty="0" smtClean="0"/>
            </a:br>
            <a:r>
              <a:rPr lang="en-US" sz="1800" b="1" dirty="0" smtClean="0"/>
              <a:t>         Clam - </a:t>
            </a:r>
            <a:r>
              <a:rPr lang="en-US" sz="1800" b="1" dirty="0" err="1" smtClean="0"/>
              <a:t>Cl</a:t>
            </a:r>
            <a:r>
              <a:rPr lang="en-US" sz="1800" b="1" dirty="0" smtClean="0"/>
              <a:t> with 3 consonants and 2 vowels, therefore ClO</a:t>
            </a:r>
            <a:r>
              <a:rPr lang="en-US" sz="1800" b="1" baseline="-25000" dirty="0" smtClean="0"/>
              <a:t>3</a:t>
            </a:r>
            <a:r>
              <a:rPr lang="en-US" sz="1800" b="1" baseline="30000" dirty="0" smtClean="0"/>
              <a:t>-1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         Supper - S with 4 consonants and 2 vowels, therefore SO</a:t>
            </a:r>
            <a:r>
              <a:rPr lang="en-US" sz="1800" b="1" baseline="-25000" dirty="0" smtClean="0"/>
              <a:t>4</a:t>
            </a:r>
            <a:r>
              <a:rPr lang="en-US" sz="1800" b="1" baseline="30000" dirty="0" smtClean="0"/>
              <a:t>-2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         Phoenix - P with 4 consonants and 3 vowels, therefore PO</a:t>
            </a:r>
            <a:r>
              <a:rPr lang="en-US" sz="1800" b="1" baseline="-25000" dirty="0" smtClean="0"/>
              <a:t>4</a:t>
            </a:r>
            <a:r>
              <a:rPr lang="en-US" sz="1800" b="1" baseline="30000" dirty="0" smtClean="0"/>
              <a:t>-3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         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29100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compounds with polyatomic ions:</a:t>
            </a:r>
          </a:p>
          <a:p>
            <a:pPr lvl="1" eaLnBrk="1" hangingPunct="1"/>
            <a:r>
              <a:rPr lang="en-US" smtClean="0"/>
              <a:t>Same as for monatomic ions</a:t>
            </a:r>
          </a:p>
          <a:p>
            <a:pPr eaLnBrk="1" hangingPunct="1"/>
            <a:r>
              <a:rPr lang="en-US" smtClean="0"/>
              <a:t>Writing formulas including polyatomic ions:</a:t>
            </a:r>
          </a:p>
          <a:p>
            <a:pPr lvl="1" eaLnBrk="1" hangingPunct="1"/>
            <a:r>
              <a:rPr lang="en-US" smtClean="0"/>
              <a:t>Use parentheses when you need more than on polyatomic ion</a:t>
            </a:r>
          </a:p>
          <a:p>
            <a:pPr lvl="1" eaLnBrk="1" hangingPunct="1"/>
            <a:r>
              <a:rPr lang="en-US" smtClean="0"/>
              <a:t>Parentheses are never used for monatomic ions regardless of how many are in the formula</a:t>
            </a:r>
          </a:p>
        </p:txBody>
      </p:sp>
    </p:spTree>
    <p:extLst>
      <p:ext uri="{BB962C8B-B14F-4D97-AF65-F5344CB8AC3E}">
        <p14:creationId xmlns:p14="http://schemas.microsoft.com/office/powerpoint/2010/main" val="411225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Formula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Tells the number and kinds of atoms in a compound</a:t>
            </a:r>
          </a:p>
          <a:p>
            <a:r>
              <a:rPr lang="en-US" b="1" u="sng" smtClean="0"/>
              <a:t>Subscript</a:t>
            </a:r>
            <a:r>
              <a:rPr lang="en-US" smtClean="0"/>
              <a:t>- number written below and to the right</a:t>
            </a:r>
          </a:p>
          <a:p>
            <a:pPr lvl="1"/>
            <a:r>
              <a:rPr lang="en-US" smtClean="0"/>
              <a:t>Tells how many atoms are present</a:t>
            </a:r>
          </a:p>
          <a:p>
            <a:pPr lvl="1"/>
            <a:r>
              <a:rPr lang="en-US" smtClean="0"/>
              <a:t>If there is no number, there is one atom</a:t>
            </a:r>
          </a:p>
          <a:p>
            <a:endParaRPr lang="en-US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501173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5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Naming Binary Compounds with Polyatomic 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NaHCO</a:t>
            </a:r>
            <a:r>
              <a:rPr lang="en-US" sz="2400" baseline="-25000" smtClean="0"/>
              <a:t>3</a:t>
            </a:r>
          </a:p>
          <a:p>
            <a:pPr eaLnBrk="1" hangingPunct="1"/>
            <a:r>
              <a:rPr lang="en-US" sz="2400" smtClean="0"/>
              <a:t>Na </a:t>
            </a:r>
            <a:r>
              <a:rPr lang="en-US" sz="2400" baseline="30000" smtClean="0"/>
              <a:t>+</a:t>
            </a:r>
            <a:r>
              <a:rPr lang="en-US" sz="2400" smtClean="0"/>
              <a:t>  HCO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-</a:t>
            </a:r>
          </a:p>
          <a:p>
            <a:pPr eaLnBrk="1" hangingPunct="1"/>
            <a:r>
              <a:rPr lang="en-US" sz="2400" smtClean="0"/>
              <a:t>Sodium hydrogen carbonate </a:t>
            </a:r>
          </a:p>
          <a:p>
            <a:pPr eaLnBrk="1" hangingPunct="1"/>
            <a:r>
              <a:rPr lang="en-US" sz="2400" smtClean="0"/>
              <a:t>BaSO</a:t>
            </a:r>
            <a:r>
              <a:rPr lang="en-US" sz="2400" baseline="-25000" smtClean="0"/>
              <a:t>4</a:t>
            </a:r>
          </a:p>
          <a:p>
            <a:pPr eaLnBrk="1" hangingPunct="1"/>
            <a:r>
              <a:rPr lang="en-US" sz="2400" smtClean="0"/>
              <a:t>Ba </a:t>
            </a:r>
            <a:r>
              <a:rPr lang="en-US" sz="2400" baseline="30000" smtClean="0"/>
              <a:t>2+</a:t>
            </a:r>
            <a:r>
              <a:rPr lang="en-US" sz="2400" smtClean="0"/>
              <a:t> SO</a:t>
            </a:r>
            <a:r>
              <a:rPr lang="en-US" sz="2400" baseline="-25000" smtClean="0"/>
              <a:t>4 </a:t>
            </a:r>
            <a:r>
              <a:rPr lang="en-US" sz="2400" baseline="30000" smtClean="0"/>
              <a:t>2-</a:t>
            </a:r>
          </a:p>
          <a:p>
            <a:pPr eaLnBrk="1" hangingPunct="1"/>
            <a:r>
              <a:rPr lang="en-US" sz="2400" smtClean="0"/>
              <a:t>Barium sulfate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CsClO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  <a:p>
            <a:pPr eaLnBrk="1" hangingPunct="1">
              <a:defRPr/>
            </a:pPr>
            <a:r>
              <a:rPr lang="en-US" sz="2400" dirty="0" smtClean="0"/>
              <a:t>Cs 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ClO</a:t>
            </a:r>
            <a:r>
              <a:rPr lang="en-US" sz="2400" baseline="-25000" dirty="0" smtClean="0"/>
              <a:t>4 </a:t>
            </a:r>
            <a:r>
              <a:rPr lang="en-US" sz="2400" baseline="30000" dirty="0" smtClean="0"/>
              <a:t>-</a:t>
            </a:r>
          </a:p>
          <a:p>
            <a:pPr eaLnBrk="1" hangingPunct="1">
              <a:defRPr/>
            </a:pPr>
            <a:r>
              <a:rPr lang="en-US" sz="2400" dirty="0" smtClean="0"/>
              <a:t>Cesium </a:t>
            </a:r>
            <a:r>
              <a:rPr lang="en-US" sz="2400" dirty="0"/>
              <a:t>perchlorate</a:t>
            </a:r>
          </a:p>
          <a:p>
            <a:pPr eaLnBrk="1" hangingPunct="1">
              <a:defRPr/>
            </a:pPr>
            <a:r>
              <a:rPr lang="en-US" sz="2400" dirty="0" err="1" smtClean="0"/>
              <a:t>KClO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</a:t>
            </a:r>
            <a:r>
              <a:rPr lang="en-US" sz="2400" dirty="0" err="1" smtClean="0"/>
              <a:t>ClO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-</a:t>
            </a:r>
          </a:p>
          <a:p>
            <a:pPr eaLnBrk="1" hangingPunct="1">
              <a:defRPr/>
            </a:pPr>
            <a:r>
              <a:rPr lang="en-US" sz="2400" dirty="0" smtClean="0"/>
              <a:t>Potassium  hypochlorite</a:t>
            </a:r>
          </a:p>
          <a:p>
            <a:pPr eaLnBrk="1" hangingPunct="1">
              <a:defRPr/>
            </a:pPr>
            <a:r>
              <a:rPr lang="en-US" sz="2400" dirty="0" smtClean="0"/>
              <a:t>Zn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(PO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</a:p>
          <a:p>
            <a:pPr eaLnBrk="1" hangingPunct="1">
              <a:defRPr/>
            </a:pPr>
            <a:r>
              <a:rPr lang="en-US" sz="2400" dirty="0" smtClean="0"/>
              <a:t>Zn</a:t>
            </a:r>
            <a:r>
              <a:rPr lang="en-US" sz="2400" baseline="-25000" dirty="0"/>
              <a:t> </a:t>
            </a:r>
            <a:r>
              <a:rPr lang="en-US" sz="2400" baseline="30000" dirty="0" smtClean="0"/>
              <a:t>+2 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r>
              <a:rPr lang="en-US" sz="2400" dirty="0"/>
              <a:t> </a:t>
            </a:r>
            <a:r>
              <a:rPr lang="en-US" sz="2400" baseline="30000" dirty="0" smtClean="0"/>
              <a:t>-3</a:t>
            </a:r>
          </a:p>
          <a:p>
            <a:pPr eaLnBrk="1" hangingPunct="1">
              <a:defRPr/>
            </a:pPr>
            <a:r>
              <a:rPr lang="en-US" sz="2400" dirty="0" smtClean="0"/>
              <a:t>Zinc (II) phosphate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862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Formulas from Names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3521075" cy="4678363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Calcium chlorate</a:t>
            </a:r>
          </a:p>
          <a:p>
            <a:pPr eaLnBrk="1" hangingPunct="1"/>
            <a:r>
              <a:rPr lang="en-US" altLang="en-US" sz="2400" dirty="0" err="1" smtClean="0"/>
              <a:t>Ca</a:t>
            </a:r>
            <a:r>
              <a:rPr lang="en-US" altLang="en-US" sz="2400" dirty="0" smtClean="0"/>
              <a:t> </a:t>
            </a:r>
            <a:r>
              <a:rPr lang="en-US" altLang="en-US" sz="2400" baseline="30000" dirty="0" smtClean="0"/>
              <a:t>+2  </a:t>
            </a:r>
            <a:r>
              <a:rPr lang="en-US" altLang="en-US" sz="2400" dirty="0" smtClean="0"/>
              <a:t>ClO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 </a:t>
            </a:r>
            <a:r>
              <a:rPr lang="en-US" altLang="en-US" sz="2400" baseline="30000" dirty="0" smtClean="0"/>
              <a:t>-</a:t>
            </a:r>
          </a:p>
          <a:p>
            <a:pPr eaLnBrk="1" hangingPunct="1"/>
            <a:r>
              <a:rPr lang="en-US" altLang="en-US" sz="2400" dirty="0" err="1" smtClean="0"/>
              <a:t>Ca</a:t>
            </a:r>
            <a:r>
              <a:rPr lang="en-US" altLang="en-US" sz="2400" dirty="0" smtClean="0"/>
              <a:t>(ClO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)</a:t>
            </a:r>
            <a:r>
              <a:rPr lang="en-US" altLang="en-US" sz="2400" baseline="-25000" dirty="0" smtClean="0"/>
              <a:t>2</a:t>
            </a:r>
          </a:p>
          <a:p>
            <a:pPr eaLnBrk="1" hangingPunct="1"/>
            <a:r>
              <a:rPr lang="en-US" altLang="en-US" sz="2400" dirty="0" smtClean="0"/>
              <a:t>Ammonium sulfate</a:t>
            </a:r>
          </a:p>
          <a:p>
            <a:pPr eaLnBrk="1" hangingPunct="1"/>
            <a:r>
              <a:rPr lang="en-US" altLang="en-US" sz="2400" dirty="0" smtClean="0"/>
              <a:t>NH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 </a:t>
            </a:r>
            <a:r>
              <a:rPr lang="en-US" altLang="en-US" sz="2400" baseline="30000" dirty="0" smtClean="0"/>
              <a:t>+1  </a:t>
            </a:r>
            <a:r>
              <a:rPr lang="en-US" altLang="en-US" sz="2400" dirty="0" smtClean="0"/>
              <a:t>SO</a:t>
            </a:r>
            <a:r>
              <a:rPr lang="en-US" altLang="en-US" sz="2400" baseline="-25000" dirty="0" smtClean="0"/>
              <a:t>4 </a:t>
            </a:r>
            <a:r>
              <a:rPr lang="en-US" altLang="en-US" sz="2400" baseline="30000" dirty="0" smtClean="0"/>
              <a:t>-2</a:t>
            </a:r>
          </a:p>
          <a:p>
            <a:pPr eaLnBrk="1" hangingPunct="1"/>
            <a:r>
              <a:rPr lang="en-US" altLang="en-US" sz="2400" dirty="0" smtClean="0"/>
              <a:t>(NH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)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SO</a:t>
            </a:r>
            <a:r>
              <a:rPr lang="en-US" altLang="en-US" sz="2400" baseline="-25000" dirty="0" smtClean="0"/>
              <a:t>4</a:t>
            </a:r>
          </a:p>
          <a:p>
            <a:pPr eaLnBrk="1" hangingPunct="1"/>
            <a:r>
              <a:rPr lang="en-US" altLang="en-US" sz="2400" dirty="0" smtClean="0"/>
              <a:t>Vanadium (V) fluoride</a:t>
            </a:r>
          </a:p>
          <a:p>
            <a:pPr eaLnBrk="1" hangingPunct="1"/>
            <a:r>
              <a:rPr lang="en-US" altLang="en-US" sz="2400" dirty="0" smtClean="0"/>
              <a:t>V </a:t>
            </a:r>
            <a:r>
              <a:rPr lang="en-US" altLang="en-US" sz="2400" baseline="30000" dirty="0" smtClean="0"/>
              <a:t>+5  </a:t>
            </a:r>
            <a:r>
              <a:rPr lang="en-US" altLang="en-US" sz="2400" dirty="0" smtClean="0"/>
              <a:t>F</a:t>
            </a:r>
            <a:r>
              <a:rPr lang="en-US" altLang="en-US" sz="2400" baseline="30000" dirty="0" smtClean="0"/>
              <a:t>-</a:t>
            </a:r>
          </a:p>
          <a:p>
            <a:pPr eaLnBrk="1" hangingPunct="1"/>
            <a:r>
              <a:rPr lang="en-US" altLang="en-US" sz="2400" dirty="0" smtClean="0"/>
              <a:t>VF</a:t>
            </a:r>
            <a:r>
              <a:rPr lang="en-US" altLang="en-US" sz="2400" baseline="-25000" dirty="0" smtClean="0"/>
              <a:t>5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Rubidium peroxide</a:t>
            </a:r>
          </a:p>
          <a:p>
            <a:pPr eaLnBrk="1" hangingPunct="1"/>
            <a:r>
              <a:rPr lang="en-US" altLang="en-US" sz="2400" smtClean="0"/>
              <a:t>Rb </a:t>
            </a:r>
            <a:r>
              <a:rPr lang="en-US" altLang="en-US" sz="2400" baseline="30000" smtClean="0"/>
              <a:t>+1 </a:t>
            </a:r>
            <a:r>
              <a:rPr lang="en-US" altLang="en-US" sz="2400" smtClean="0"/>
              <a:t>O</a:t>
            </a:r>
            <a:r>
              <a:rPr lang="en-US" altLang="en-US" sz="2400" baseline="-25000" smtClean="0"/>
              <a:t>2 </a:t>
            </a:r>
            <a:r>
              <a:rPr lang="en-US" altLang="en-US" sz="2400" baseline="30000" smtClean="0"/>
              <a:t>-2</a:t>
            </a:r>
          </a:p>
          <a:p>
            <a:pPr eaLnBrk="1" hangingPunct="1"/>
            <a:r>
              <a:rPr lang="en-US" altLang="en-US" sz="2400" smtClean="0"/>
              <a:t>Rb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O</a:t>
            </a:r>
            <a:r>
              <a:rPr lang="en-US" altLang="en-US" sz="2400" baseline="-25000" smtClean="0"/>
              <a:t>2</a:t>
            </a:r>
          </a:p>
          <a:p>
            <a:pPr eaLnBrk="1" hangingPunct="1"/>
            <a:r>
              <a:rPr lang="en-US" altLang="en-US" sz="2400" smtClean="0"/>
              <a:t>Aluminum hydroxide</a:t>
            </a:r>
          </a:p>
          <a:p>
            <a:pPr eaLnBrk="1" hangingPunct="1"/>
            <a:r>
              <a:rPr lang="en-US" altLang="en-US" sz="2400" smtClean="0"/>
              <a:t>Al </a:t>
            </a:r>
            <a:r>
              <a:rPr lang="en-US" altLang="en-US" sz="2400" baseline="30000" smtClean="0"/>
              <a:t>+3  </a:t>
            </a:r>
            <a:r>
              <a:rPr lang="en-US" altLang="en-US" sz="2400" smtClean="0"/>
              <a:t>OH</a:t>
            </a:r>
            <a:r>
              <a:rPr lang="en-US" altLang="en-US" sz="2400" baseline="30000" smtClean="0"/>
              <a:t>- </a:t>
            </a:r>
          </a:p>
          <a:p>
            <a:pPr eaLnBrk="1" hangingPunct="1"/>
            <a:r>
              <a:rPr lang="en-US" altLang="en-US" sz="2400" smtClean="0"/>
              <a:t>Al(OH)</a:t>
            </a:r>
            <a:r>
              <a:rPr lang="en-US" altLang="en-US" sz="2400" baseline="-25000" smtClean="0"/>
              <a:t>3</a:t>
            </a:r>
          </a:p>
          <a:p>
            <a:pPr eaLnBrk="1" hangingPunct="1"/>
            <a:r>
              <a:rPr lang="en-US" altLang="en-US" sz="2400" smtClean="0"/>
              <a:t>Calcium carbonate</a:t>
            </a:r>
          </a:p>
          <a:p>
            <a:pPr eaLnBrk="1" hangingPunct="1"/>
            <a:r>
              <a:rPr lang="en-US" altLang="en-US" sz="2400" smtClean="0"/>
              <a:t>Ca </a:t>
            </a:r>
            <a:r>
              <a:rPr lang="en-US" altLang="en-US" sz="2400" baseline="30000" smtClean="0"/>
              <a:t>+2  </a:t>
            </a:r>
            <a:r>
              <a:rPr lang="en-US" altLang="en-US" sz="2400" smtClean="0"/>
              <a:t>CO</a:t>
            </a:r>
            <a:r>
              <a:rPr lang="en-US" altLang="en-US" sz="2400" baseline="-25000" smtClean="0"/>
              <a:t>3 </a:t>
            </a:r>
            <a:r>
              <a:rPr lang="en-US" altLang="en-US" sz="2400" baseline="30000" smtClean="0"/>
              <a:t>-2</a:t>
            </a:r>
          </a:p>
          <a:p>
            <a:pPr eaLnBrk="1" hangingPunct="1"/>
            <a:r>
              <a:rPr lang="en-US" altLang="en-US" sz="2400" smtClean="0"/>
              <a:t>CaCO</a:t>
            </a:r>
            <a:r>
              <a:rPr lang="en-US" altLang="en-US" sz="2400" baseline="-2500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9126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cells001_0.t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0"/>
            <a:ext cx="5537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7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Molecular Compounds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Contain only nonmetals covalently bonded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35844" name="Picture 4" descr="j023377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9588" y="3063875"/>
            <a:ext cx="2111375" cy="2319338"/>
          </a:xfrm>
          <a:noFill/>
        </p:spPr>
      </p:pic>
    </p:spTree>
    <p:extLst>
      <p:ext uri="{BB962C8B-B14F-4D97-AF65-F5344CB8AC3E}">
        <p14:creationId xmlns:p14="http://schemas.microsoft.com/office/powerpoint/2010/main" val="24959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Naming Binary Molecular Compounds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1- First element in the formula is named first using the full element name</a:t>
            </a:r>
          </a:p>
          <a:p>
            <a:pPr eaLnBrk="1" hangingPunct="1"/>
            <a:r>
              <a:rPr lang="en-US" dirty="0" smtClean="0"/>
              <a:t>2- Second element is named as if an anion (“ide”)</a:t>
            </a:r>
          </a:p>
        </p:txBody>
      </p:sp>
    </p:spTree>
    <p:extLst>
      <p:ext uri="{BB962C8B-B14F-4D97-AF65-F5344CB8AC3E}">
        <p14:creationId xmlns:p14="http://schemas.microsoft.com/office/powerpoint/2010/main" val="147443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3- Prefixes are used to denote the number of atoms present</a:t>
            </a:r>
          </a:p>
          <a:p>
            <a:pPr eaLnBrk="1" hangingPunct="1"/>
            <a:r>
              <a:rPr lang="en-US" dirty="0" smtClean="0"/>
              <a:t>4- Prefix </a:t>
            </a:r>
            <a:r>
              <a:rPr lang="en-US" i="1" dirty="0" smtClean="0"/>
              <a:t>mono-</a:t>
            </a:r>
            <a:r>
              <a:rPr lang="en-US" dirty="0" smtClean="0"/>
              <a:t> is never used with the first element (drop o or a at end of prefix when word following begins with a vowel)</a:t>
            </a:r>
          </a:p>
          <a:p>
            <a:pPr eaLnBrk="1" hangingPunct="1"/>
            <a:r>
              <a:rPr lang="en-US" dirty="0" smtClean="0"/>
              <a:t>Second element ALWAYS gets a prefix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7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Prefixes	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1-mono</a:t>
            </a:r>
          </a:p>
          <a:p>
            <a:pPr eaLnBrk="1" hangingPunct="1"/>
            <a:r>
              <a:rPr lang="en-US" sz="2400" dirty="0" smtClean="0"/>
              <a:t>2- di</a:t>
            </a:r>
          </a:p>
          <a:p>
            <a:pPr eaLnBrk="1" hangingPunct="1"/>
            <a:r>
              <a:rPr lang="en-US" sz="2400" dirty="0" smtClean="0"/>
              <a:t>3- tri</a:t>
            </a:r>
          </a:p>
          <a:p>
            <a:pPr eaLnBrk="1" hangingPunct="1"/>
            <a:r>
              <a:rPr lang="en-US" sz="2400" dirty="0" smtClean="0"/>
              <a:t>4- tetra</a:t>
            </a:r>
          </a:p>
          <a:p>
            <a:pPr eaLnBrk="1" hangingPunct="1"/>
            <a:r>
              <a:rPr lang="en-US" sz="2400" dirty="0" smtClean="0"/>
              <a:t>5-penta</a:t>
            </a:r>
          </a:p>
          <a:p>
            <a:pPr eaLnBrk="1" hangingPunct="1"/>
            <a:r>
              <a:rPr lang="en-US" sz="2400" dirty="0" smtClean="0"/>
              <a:t>6- </a:t>
            </a:r>
            <a:r>
              <a:rPr lang="en-US" sz="2400" dirty="0" err="1" smtClean="0"/>
              <a:t>hexa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7- </a:t>
            </a:r>
            <a:r>
              <a:rPr lang="en-US" sz="2400" dirty="0" err="1" smtClean="0"/>
              <a:t>hepta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8- </a:t>
            </a:r>
            <a:r>
              <a:rPr lang="en-US" sz="2400" dirty="0" err="1" smtClean="0"/>
              <a:t>octa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9-nona</a:t>
            </a:r>
          </a:p>
          <a:p>
            <a:pPr eaLnBrk="1" hangingPunct="1"/>
            <a:r>
              <a:rPr lang="en-US" sz="2400" dirty="0" smtClean="0"/>
              <a:t>10- </a:t>
            </a:r>
            <a:r>
              <a:rPr lang="en-US" sz="2400" dirty="0" err="1" smtClean="0"/>
              <a:t>deca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076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Naming Binary Molecular Compounds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PCl</a:t>
            </a:r>
            <a:r>
              <a:rPr lang="en-US" sz="2400" baseline="-25000" dirty="0" smtClean="0"/>
              <a:t>5</a:t>
            </a:r>
          </a:p>
          <a:p>
            <a:pPr eaLnBrk="1" hangingPunct="1"/>
            <a:r>
              <a:rPr lang="en-US" sz="2400" dirty="0" smtClean="0"/>
              <a:t>Phosphorus </a:t>
            </a:r>
            <a:r>
              <a:rPr lang="en-US" sz="2400" dirty="0" err="1" smtClean="0"/>
              <a:t>pentachloride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SF</a:t>
            </a:r>
            <a:r>
              <a:rPr lang="en-US" sz="2400" baseline="-25000" dirty="0" smtClean="0"/>
              <a:t>6</a:t>
            </a:r>
          </a:p>
          <a:p>
            <a:pPr eaLnBrk="1" hangingPunct="1"/>
            <a:r>
              <a:rPr lang="en-US" sz="2400" dirty="0" smtClean="0"/>
              <a:t>Sulfur hexafluoride</a:t>
            </a:r>
          </a:p>
          <a:p>
            <a:pPr eaLnBrk="1" hangingPunct="1"/>
            <a:r>
              <a:rPr lang="en-US" sz="2400" dirty="0" smtClean="0"/>
              <a:t>SiO</a:t>
            </a:r>
            <a:r>
              <a:rPr lang="en-US" sz="2400" baseline="-25000" dirty="0" smtClean="0"/>
              <a:t>2</a:t>
            </a:r>
          </a:p>
          <a:p>
            <a:pPr eaLnBrk="1" hangingPunct="1"/>
            <a:r>
              <a:rPr lang="en-US" sz="2400" dirty="0" smtClean="0"/>
              <a:t>Silicon dioxide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2</a:t>
            </a:r>
          </a:p>
          <a:p>
            <a:pPr eaLnBrk="1" hangingPunct="1"/>
            <a:r>
              <a:rPr lang="en-US" sz="2400" dirty="0" err="1" smtClean="0"/>
              <a:t>Dioxygen</a:t>
            </a:r>
            <a:r>
              <a:rPr lang="en-US" sz="2400" dirty="0" smtClean="0"/>
              <a:t> </a:t>
            </a:r>
            <a:r>
              <a:rPr lang="en-US" sz="2400" dirty="0" err="1" smtClean="0"/>
              <a:t>difluoride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</a:p>
          <a:p>
            <a:pPr eaLnBrk="1" hangingPunct="1"/>
            <a:r>
              <a:rPr lang="en-US" sz="2400" dirty="0" err="1" smtClean="0"/>
              <a:t>Dinitrogen</a:t>
            </a:r>
            <a:r>
              <a:rPr lang="en-US" sz="2400" dirty="0" smtClean="0"/>
              <a:t> trioxide</a:t>
            </a:r>
          </a:p>
          <a:p>
            <a:pPr eaLnBrk="1" hangingPunct="1"/>
            <a:r>
              <a:rPr lang="en-US" sz="2400" dirty="0" smtClean="0"/>
              <a:t>P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</a:p>
          <a:p>
            <a:pPr eaLnBrk="1" hangingPunct="1"/>
            <a:r>
              <a:rPr lang="en-US" sz="2400" dirty="0" err="1" smtClean="0"/>
              <a:t>Tetraphosphrous</a:t>
            </a:r>
            <a:r>
              <a:rPr lang="en-US" sz="2400" dirty="0" smtClean="0"/>
              <a:t> </a:t>
            </a:r>
            <a:r>
              <a:rPr lang="en-US" sz="2400" dirty="0" err="1" smtClean="0"/>
              <a:t>hexoxide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0959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Writing Formulas from Names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Nitrogen </a:t>
            </a:r>
            <a:r>
              <a:rPr lang="en-US" altLang="en-US" sz="2400" dirty="0" err="1" smtClean="0"/>
              <a:t>trichloride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NCl</a:t>
            </a:r>
            <a:r>
              <a:rPr lang="en-US" altLang="en-US" sz="2400" baseline="-25000" dirty="0" smtClean="0"/>
              <a:t>3</a:t>
            </a:r>
          </a:p>
          <a:p>
            <a:pPr eaLnBrk="1" hangingPunct="1"/>
            <a:r>
              <a:rPr lang="en-US" altLang="en-US" sz="2400" dirty="0" err="1" smtClean="0"/>
              <a:t>Difluorine</a:t>
            </a:r>
            <a:r>
              <a:rPr lang="en-US" altLang="en-US" sz="2400" dirty="0" smtClean="0"/>
              <a:t> monoxide</a:t>
            </a:r>
          </a:p>
          <a:p>
            <a:pPr eaLnBrk="1" hangingPunct="1"/>
            <a:r>
              <a:rPr lang="en-US" altLang="en-US" sz="2400" dirty="0" smtClean="0"/>
              <a:t>F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O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78300" y="1600200"/>
            <a:ext cx="3521075" cy="4525963"/>
          </a:xfrm>
        </p:spPr>
        <p:txBody>
          <a:bodyPr/>
          <a:lstStyle/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Sulfur dichloride</a:t>
            </a:r>
          </a:p>
          <a:p>
            <a:pPr eaLnBrk="1" hangingPunct="1"/>
            <a:r>
              <a:rPr lang="en-US" altLang="en-US" sz="2400" dirty="0" smtClean="0"/>
              <a:t>SCl</a:t>
            </a:r>
            <a:r>
              <a:rPr lang="en-US" altLang="en-US" sz="2400" baseline="-25000" dirty="0" smtClean="0"/>
              <a:t>2</a:t>
            </a:r>
          </a:p>
          <a:p>
            <a:pPr eaLnBrk="1" hangingPunct="1"/>
            <a:r>
              <a:rPr lang="en-US" altLang="en-US" sz="2400" dirty="0" smtClean="0"/>
              <a:t>nitrogen dioxide</a:t>
            </a:r>
          </a:p>
          <a:p>
            <a:pPr eaLnBrk="1" hangingPunct="1"/>
            <a:r>
              <a:rPr lang="en-US" altLang="en-US" sz="2400" dirty="0" smtClean="0"/>
              <a:t>NO</a:t>
            </a:r>
            <a:r>
              <a:rPr lang="en-US" altLang="en-US" sz="2400" baseline="-25000" dirty="0" smtClean="0"/>
              <a:t>2</a:t>
            </a:r>
          </a:p>
          <a:p>
            <a:pPr eaLnBrk="1" hangingPunct="1"/>
            <a:r>
              <a:rPr lang="en-US" altLang="en-US" sz="2400" dirty="0" err="1" smtClean="0"/>
              <a:t>Diphosphorus</a:t>
            </a:r>
            <a:r>
              <a:rPr lang="en-US" altLang="en-US" sz="2400" dirty="0" smtClean="0"/>
              <a:t> trioxide</a:t>
            </a:r>
          </a:p>
          <a:p>
            <a:pPr eaLnBrk="1" hangingPunct="1"/>
            <a:r>
              <a:rPr lang="en-US" altLang="en-US" sz="2400" dirty="0" smtClean="0"/>
              <a:t>P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O</a:t>
            </a:r>
            <a:r>
              <a:rPr lang="en-US" altLang="en-US" sz="2400" baseline="-25000" dirty="0" smtClean="0"/>
              <a:t>3</a:t>
            </a:r>
          </a:p>
          <a:p>
            <a:pPr eaLnBrk="1" hangingPunct="1"/>
            <a:r>
              <a:rPr lang="en-US" altLang="en-US" sz="2400" dirty="0" smtClean="0"/>
              <a:t>Carbon tetrachloride</a:t>
            </a:r>
          </a:p>
          <a:p>
            <a:pPr eaLnBrk="1" hangingPunct="1"/>
            <a:r>
              <a:rPr lang="en-US" altLang="en-US" sz="2400" dirty="0" smtClean="0"/>
              <a:t>CCl</a:t>
            </a:r>
            <a:r>
              <a:rPr lang="en-US" altLang="en-US" sz="2400" baseline="-25000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7585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Covalent Network Compounds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Covalently bonded 3-D network</a:t>
            </a:r>
          </a:p>
          <a:p>
            <a:pPr lvl="1" eaLnBrk="1" hangingPunct="1"/>
            <a:r>
              <a:rPr lang="en-US" dirty="0" smtClean="0"/>
              <a:t>No individual molecules</a:t>
            </a:r>
          </a:p>
          <a:p>
            <a:pPr eaLnBrk="1" hangingPunct="1"/>
            <a:r>
              <a:rPr lang="en-US" dirty="0" smtClean="0"/>
              <a:t>Subscripts in formula indicate the smallest whole number ratio of the atoms in the compound</a:t>
            </a:r>
          </a:p>
          <a:p>
            <a:pPr eaLnBrk="1" hangingPunct="1"/>
            <a:r>
              <a:rPr lang="en-US" dirty="0" smtClean="0"/>
              <a:t>Examples:</a:t>
            </a:r>
          </a:p>
          <a:p>
            <a:pPr eaLnBrk="1" hangingPunct="1"/>
            <a:r>
              <a:rPr lang="en-US" dirty="0" err="1" smtClean="0"/>
              <a:t>SiC</a:t>
            </a:r>
            <a:endParaRPr lang="en-US" dirty="0" smtClean="0"/>
          </a:p>
          <a:p>
            <a:pPr eaLnBrk="1" hangingPunct="1"/>
            <a:r>
              <a:rPr lang="en-US" dirty="0" smtClean="0"/>
              <a:t>SiO</a:t>
            </a:r>
            <a:r>
              <a:rPr lang="en-US" baseline="-25000" dirty="0" smtClean="0"/>
              <a:t>2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35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Ca=1</a:t>
            </a:r>
          </a:p>
          <a:p>
            <a:r>
              <a:rPr lang="en-US" smtClean="0"/>
              <a:t>O=2</a:t>
            </a:r>
          </a:p>
          <a:p>
            <a:r>
              <a:rPr lang="en-US" smtClean="0"/>
              <a:t>H=2</a:t>
            </a:r>
          </a:p>
          <a:p>
            <a:r>
              <a:rPr lang="en-US" smtClean="0"/>
              <a:t>C</a:t>
            </a:r>
            <a:r>
              <a:rPr lang="en-US" baseline="-25000" smtClean="0"/>
              <a:t>2</a:t>
            </a:r>
            <a:r>
              <a:rPr lang="en-US" smtClean="0"/>
              <a:t>H</a:t>
            </a:r>
            <a:r>
              <a:rPr lang="en-US" baseline="-25000" smtClean="0"/>
              <a:t>6</a:t>
            </a:r>
            <a:r>
              <a:rPr lang="en-US" smtClean="0"/>
              <a:t>= ethane </a:t>
            </a:r>
          </a:p>
          <a:p>
            <a:r>
              <a:rPr lang="en-US" smtClean="0"/>
              <a:t>2 carbon atoms and 6 hydrogen atoms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366712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98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Substances that produce H+ ions</a:t>
            </a:r>
          </a:p>
          <a:p>
            <a:pPr eaLnBrk="1" hangingPunct="1"/>
            <a:r>
              <a:rPr lang="en-US" dirty="0" smtClean="0"/>
              <a:t>In water solution are acids</a:t>
            </a:r>
          </a:p>
          <a:p>
            <a:pPr eaLnBrk="1" hangingPunct="1"/>
            <a:r>
              <a:rPr lang="en-US" dirty="0" smtClean="0"/>
              <a:t>Sour taste</a:t>
            </a:r>
          </a:p>
          <a:p>
            <a:pPr eaLnBrk="1" hangingPunct="1"/>
            <a:r>
              <a:rPr lang="en-US" dirty="0" smtClean="0"/>
              <a:t>Chemical formula is H followed by anion</a:t>
            </a:r>
          </a:p>
        </p:txBody>
      </p:sp>
    </p:spTree>
    <p:extLst>
      <p:ext uri="{BB962C8B-B14F-4D97-AF65-F5344CB8AC3E}">
        <p14:creationId xmlns:p14="http://schemas.microsoft.com/office/powerpoint/2010/main" val="219200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Naming Acids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1-  if anion has no O, name it </a:t>
            </a:r>
            <a:r>
              <a:rPr lang="en-US" i="1" dirty="0" smtClean="0"/>
              <a:t>hydro-</a:t>
            </a:r>
            <a:r>
              <a:rPr lang="en-US" dirty="0" smtClean="0"/>
              <a:t> (root element) </a:t>
            </a:r>
            <a:r>
              <a:rPr lang="en-US" i="1" dirty="0" smtClean="0"/>
              <a:t>–</a:t>
            </a:r>
            <a:r>
              <a:rPr lang="en-US" i="1" dirty="0" err="1" smtClean="0"/>
              <a:t>ic</a:t>
            </a: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 </a:t>
            </a:r>
            <a:r>
              <a:rPr lang="en-US" dirty="0" err="1" smtClean="0"/>
              <a:t>HCl</a:t>
            </a:r>
            <a:r>
              <a:rPr lang="en-US" dirty="0" smtClean="0"/>
              <a:t> hydrochloric acid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2- If anion has O: anion end sin </a:t>
            </a:r>
            <a:r>
              <a:rPr lang="en-US" i="1" dirty="0" smtClean="0"/>
              <a:t>–ate</a:t>
            </a:r>
            <a:r>
              <a:rPr lang="en-US" dirty="0" smtClean="0"/>
              <a:t> , acid ends in </a:t>
            </a:r>
            <a:r>
              <a:rPr lang="en-US" i="1" dirty="0" smtClean="0"/>
              <a:t>-</a:t>
            </a:r>
            <a:r>
              <a:rPr lang="en-US" i="1" dirty="0" err="1" smtClean="0"/>
              <a:t>ic</a:t>
            </a: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Anion end in </a:t>
            </a:r>
            <a:r>
              <a:rPr lang="en-US" i="1" dirty="0" smtClean="0"/>
              <a:t>–</a:t>
            </a:r>
            <a:r>
              <a:rPr lang="en-US" i="1" dirty="0" err="1" smtClean="0"/>
              <a:t>ite</a:t>
            </a:r>
            <a:r>
              <a:rPr lang="en-US" dirty="0" smtClean="0"/>
              <a:t>, acid ends in </a:t>
            </a:r>
            <a:r>
              <a:rPr lang="en-US" i="1" dirty="0" smtClean="0"/>
              <a:t>–</a:t>
            </a:r>
            <a:r>
              <a:rPr lang="en-US" i="1" dirty="0" err="1" smtClean="0"/>
              <a:t>ous</a:t>
            </a: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 (sulfate anion) sulfuric acid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HNO</a:t>
            </a:r>
            <a:r>
              <a:rPr lang="en-US" baseline="-25000" dirty="0" smtClean="0"/>
              <a:t>2</a:t>
            </a:r>
            <a:r>
              <a:rPr lang="en-US" dirty="0" smtClean="0"/>
              <a:t> (nitrite) nitrous acid</a:t>
            </a:r>
          </a:p>
        </p:txBody>
      </p:sp>
    </p:spTree>
    <p:extLst>
      <p:ext uri="{BB962C8B-B14F-4D97-AF65-F5344CB8AC3E}">
        <p14:creationId xmlns:p14="http://schemas.microsoft.com/office/powerpoint/2010/main" val="284318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Acids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HF hydrofluoric acid</a:t>
            </a:r>
          </a:p>
          <a:p>
            <a:pPr eaLnBrk="1" hangingPunct="1"/>
            <a:r>
              <a:rPr lang="en-US" dirty="0" err="1" smtClean="0"/>
              <a:t>HCl</a:t>
            </a:r>
            <a:r>
              <a:rPr lang="en-US" dirty="0" smtClean="0"/>
              <a:t> hydrochloric acid</a:t>
            </a:r>
          </a:p>
          <a:p>
            <a:pPr eaLnBrk="1" hangingPunct="1"/>
            <a:r>
              <a:rPr lang="en-US" dirty="0" err="1" smtClean="0"/>
              <a:t>HBr</a:t>
            </a:r>
            <a:r>
              <a:rPr lang="en-US" dirty="0" smtClean="0"/>
              <a:t> </a:t>
            </a:r>
            <a:r>
              <a:rPr lang="en-US" dirty="0" err="1" smtClean="0"/>
              <a:t>hydrobromic</a:t>
            </a:r>
            <a:r>
              <a:rPr lang="en-US" dirty="0" smtClean="0"/>
              <a:t> acid</a:t>
            </a:r>
          </a:p>
          <a:p>
            <a:pPr eaLnBrk="1" hangingPunct="1"/>
            <a:r>
              <a:rPr lang="en-US" dirty="0" smtClean="0"/>
              <a:t>HI </a:t>
            </a:r>
            <a:r>
              <a:rPr lang="en-US" dirty="0" err="1" smtClean="0"/>
              <a:t>hydroiodic</a:t>
            </a:r>
            <a:r>
              <a:rPr lang="en-US" dirty="0" smtClean="0"/>
              <a:t> acid</a:t>
            </a:r>
          </a:p>
          <a:p>
            <a:pPr eaLnBrk="1" hangingPunct="1"/>
            <a:r>
              <a:rPr lang="en-US" dirty="0" smtClean="0"/>
              <a:t>HCN hydrocyanic acid</a:t>
            </a:r>
          </a:p>
          <a:p>
            <a:pPr eaLnBrk="1" hangingPunct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 </a:t>
            </a:r>
            <a:r>
              <a:rPr lang="en-US" dirty="0" err="1" smtClean="0"/>
              <a:t>hydrosulfuric</a:t>
            </a:r>
            <a:r>
              <a:rPr lang="en-US" dirty="0" smtClean="0"/>
              <a:t> acid</a:t>
            </a:r>
          </a:p>
        </p:txBody>
      </p:sp>
    </p:spTree>
    <p:extLst>
      <p:ext uri="{BB962C8B-B14F-4D97-AF65-F5344CB8AC3E}">
        <p14:creationId xmlns:p14="http://schemas.microsoft.com/office/powerpoint/2010/main" val="26793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Oxyacid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 that contains hydrogen, oxygen, and third element (usually a nonmetal)</a:t>
            </a:r>
          </a:p>
        </p:txBody>
      </p:sp>
    </p:spTree>
    <p:extLst>
      <p:ext uri="{BB962C8B-B14F-4D97-AF65-F5344CB8AC3E}">
        <p14:creationId xmlns:p14="http://schemas.microsoft.com/office/powerpoint/2010/main" val="30840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Rules for Naming Oxyacids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71513" y="2133600"/>
          <a:ext cx="8504238" cy="429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6400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Rule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Example</a:t>
                      </a:r>
                    </a:p>
                    <a:p>
                      <a:endParaRPr lang="en-US" sz="1800" dirty="0"/>
                    </a:p>
                  </a:txBody>
                  <a:tcPr marT="45694" marB="45694"/>
                </a:tc>
              </a:tr>
              <a:tr h="9143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One more oxygen than the “ate” ion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“per” prefix</a:t>
                      </a:r>
                    </a:p>
                    <a:p>
                      <a:r>
                        <a:rPr lang="en-US" sz="1800" dirty="0" smtClean="0"/>
                        <a:t>“ic” suffix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Ion: ClO</a:t>
                      </a:r>
                      <a:r>
                        <a:rPr lang="en-US" sz="1800" baseline="-25000" dirty="0" smtClean="0"/>
                        <a:t>4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aseline="30000" dirty="0" smtClean="0"/>
                        <a:t>–</a:t>
                      </a:r>
                    </a:p>
                    <a:p>
                      <a:r>
                        <a:rPr lang="en-US" sz="1800" dirty="0" smtClean="0"/>
                        <a:t>HClO</a:t>
                      </a:r>
                      <a:r>
                        <a:rPr lang="en-US" sz="1800" baseline="-25000" dirty="0" smtClean="0"/>
                        <a:t>4</a:t>
                      </a:r>
                    </a:p>
                    <a:p>
                      <a:r>
                        <a:rPr lang="en-US" sz="1800" dirty="0" err="1" smtClean="0"/>
                        <a:t>Perchloric</a:t>
                      </a:r>
                      <a:r>
                        <a:rPr lang="en-US" sz="1800" smtClean="0"/>
                        <a:t> acid</a:t>
                      </a:r>
                      <a:endParaRPr lang="en-US" sz="1800" dirty="0"/>
                    </a:p>
                  </a:txBody>
                  <a:tcPr marT="45694" marB="45694"/>
                </a:tc>
              </a:tr>
              <a:tr h="9143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Contains the “ate” ion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“ic” suffix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ClO</a:t>
                      </a:r>
                      <a:r>
                        <a:rPr lang="en-US" sz="1800" baseline="-25000" dirty="0" smtClean="0"/>
                        <a:t>3</a:t>
                      </a:r>
                      <a:r>
                        <a:rPr lang="en-US" sz="1800" baseline="30000" dirty="0" smtClean="0"/>
                        <a:t>-</a:t>
                      </a:r>
                    </a:p>
                    <a:p>
                      <a:r>
                        <a:rPr lang="en-US" sz="1800" dirty="0" smtClean="0"/>
                        <a:t>HClO</a:t>
                      </a:r>
                      <a:r>
                        <a:rPr lang="en-US" sz="1800" baseline="-25000" dirty="0" smtClean="0"/>
                        <a:t>3</a:t>
                      </a:r>
                    </a:p>
                    <a:p>
                      <a:r>
                        <a:rPr lang="en-US" sz="1800" dirty="0" smtClean="0"/>
                        <a:t>chloric</a:t>
                      </a:r>
                      <a:r>
                        <a:rPr lang="en-US" sz="1800" baseline="0" dirty="0" smtClean="0"/>
                        <a:t> acid</a:t>
                      </a:r>
                      <a:endParaRPr lang="en-US" sz="1800" dirty="0"/>
                    </a:p>
                  </a:txBody>
                  <a:tcPr marT="45694" marB="45694"/>
                </a:tc>
              </a:tr>
              <a:tr h="9143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Contains the “ite” ion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“ous” suffix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baseline="30000" dirty="0" smtClean="0"/>
                        <a:t>-</a:t>
                      </a:r>
                    </a:p>
                    <a:p>
                      <a:r>
                        <a:rPr lang="en-US" sz="1800" dirty="0" smtClean="0"/>
                        <a:t>HClO</a:t>
                      </a:r>
                      <a:r>
                        <a:rPr lang="en-US" sz="1800" baseline="-25000" dirty="0" smtClean="0"/>
                        <a:t>2</a:t>
                      </a:r>
                    </a:p>
                    <a:p>
                      <a:r>
                        <a:rPr lang="en-US" sz="1800" dirty="0" smtClean="0"/>
                        <a:t>Chlorous</a:t>
                      </a:r>
                      <a:r>
                        <a:rPr lang="en-US" sz="1800" baseline="0" dirty="0" smtClean="0"/>
                        <a:t> acid</a:t>
                      </a:r>
                      <a:endParaRPr lang="en-US" sz="1800" dirty="0"/>
                    </a:p>
                  </a:txBody>
                  <a:tcPr marT="45694" marB="45694"/>
                </a:tc>
              </a:tr>
              <a:tr h="9143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One</a:t>
                      </a:r>
                      <a:r>
                        <a:rPr lang="en-US" sz="1800" baseline="0" dirty="0" smtClean="0"/>
                        <a:t> less oxygen than the “ite” ion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“hypo” prefix</a:t>
                      </a:r>
                    </a:p>
                    <a:p>
                      <a:r>
                        <a:rPr lang="en-US" sz="1800" dirty="0" smtClean="0"/>
                        <a:t>“ous” suffix</a:t>
                      </a:r>
                      <a:endParaRPr lang="en-US" sz="1800" dirty="0"/>
                    </a:p>
                  </a:txBody>
                  <a:tcPr marT="45694" marB="4569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ClO</a:t>
                      </a:r>
                      <a:r>
                        <a:rPr lang="en-US" sz="1800" baseline="30000" dirty="0" smtClean="0"/>
                        <a:t>-</a:t>
                      </a:r>
                    </a:p>
                    <a:p>
                      <a:r>
                        <a:rPr lang="en-US" sz="1800" dirty="0" smtClean="0"/>
                        <a:t>HClO</a:t>
                      </a:r>
                    </a:p>
                    <a:p>
                      <a:r>
                        <a:rPr lang="en-US" sz="1800" dirty="0" smtClean="0"/>
                        <a:t>Hypochlorous acid</a:t>
                      </a:r>
                      <a:endParaRPr lang="en-US" sz="1800" dirty="0"/>
                    </a:p>
                  </a:txBody>
                  <a:tcPr marT="45694" marB="4569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Naming Acids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 eaLnBrk="1" hangingPunct="1"/>
            <a:r>
              <a:rPr lang="en-US" b="1" u="sng" dirty="0" smtClean="0"/>
              <a:t>Anion</a:t>
            </a:r>
            <a:r>
              <a:rPr lang="en-US" sz="1800" b="1" u="sng" dirty="0" smtClean="0"/>
              <a:t>			</a:t>
            </a:r>
            <a:r>
              <a:rPr lang="en-US" b="1" u="sng" dirty="0" smtClean="0"/>
              <a:t>Acid</a:t>
            </a:r>
          </a:p>
          <a:p>
            <a:pPr eaLnBrk="1" hangingPunct="1"/>
            <a:r>
              <a:rPr lang="en-US" dirty="0" smtClean="0"/>
              <a:t>HClO</a:t>
            </a:r>
            <a:r>
              <a:rPr lang="en-US" baseline="-25000" dirty="0" smtClean="0"/>
              <a:t>4</a:t>
            </a:r>
            <a:r>
              <a:rPr lang="en-US" dirty="0" smtClean="0"/>
              <a:t> 	perchlorate		</a:t>
            </a:r>
            <a:r>
              <a:rPr lang="en-US" dirty="0" err="1" smtClean="0"/>
              <a:t>perchloric</a:t>
            </a:r>
            <a:r>
              <a:rPr lang="en-US" dirty="0" smtClean="0"/>
              <a:t> acid</a:t>
            </a:r>
          </a:p>
          <a:p>
            <a:pPr eaLnBrk="1" hangingPunct="1"/>
            <a:r>
              <a:rPr lang="en-US" dirty="0" smtClean="0"/>
              <a:t>HClO</a:t>
            </a:r>
            <a:r>
              <a:rPr lang="en-US" baseline="-25000" dirty="0" smtClean="0"/>
              <a:t>3</a:t>
            </a:r>
            <a:r>
              <a:rPr lang="en-US" dirty="0" smtClean="0"/>
              <a:t>	chlorate		chloric acid</a:t>
            </a:r>
          </a:p>
          <a:p>
            <a:pPr eaLnBrk="1" hangingPunct="1"/>
            <a:r>
              <a:rPr lang="en-US" dirty="0" smtClean="0"/>
              <a:t>HClO</a:t>
            </a:r>
            <a:r>
              <a:rPr lang="en-US" baseline="-25000" dirty="0" smtClean="0"/>
              <a:t>2</a:t>
            </a:r>
            <a:r>
              <a:rPr lang="en-US" dirty="0" smtClean="0"/>
              <a:t>	chlorite		</a:t>
            </a:r>
            <a:r>
              <a:rPr lang="en-US" dirty="0" err="1" smtClean="0"/>
              <a:t>chlorous</a:t>
            </a:r>
            <a:r>
              <a:rPr lang="en-US" dirty="0" smtClean="0"/>
              <a:t> acid</a:t>
            </a:r>
          </a:p>
          <a:p>
            <a:pPr eaLnBrk="1" hangingPunct="1"/>
            <a:r>
              <a:rPr lang="en-US" dirty="0" err="1" smtClean="0"/>
              <a:t>HClO</a:t>
            </a:r>
            <a:r>
              <a:rPr lang="en-US" dirty="0" smtClean="0"/>
              <a:t>	hypochlorite	</a:t>
            </a:r>
            <a:r>
              <a:rPr lang="en-US" dirty="0" err="1" smtClean="0"/>
              <a:t>hypochlorous</a:t>
            </a:r>
            <a:r>
              <a:rPr lang="en-US" dirty="0" smtClean="0"/>
              <a:t> acid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2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Acids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 nitric acid</a:t>
            </a:r>
          </a:p>
          <a:p>
            <a:pPr eaLnBrk="1" hangingPunct="1"/>
            <a:r>
              <a:rPr lang="en-US" dirty="0" smtClean="0"/>
              <a:t>HNO</a:t>
            </a:r>
            <a:r>
              <a:rPr lang="en-US" baseline="-25000" dirty="0" smtClean="0"/>
              <a:t>2</a:t>
            </a:r>
            <a:r>
              <a:rPr lang="en-US" dirty="0" smtClean="0"/>
              <a:t> nitrous acid</a:t>
            </a:r>
          </a:p>
          <a:p>
            <a:pPr eaLnBrk="1" hangingPunct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sulfuric acid</a:t>
            </a:r>
          </a:p>
          <a:p>
            <a:pPr eaLnBrk="1" hangingPunct="1"/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sulfurous acid</a:t>
            </a:r>
          </a:p>
          <a:p>
            <a:pPr eaLnBrk="1" hangingPunct="1"/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phosphoric acid</a:t>
            </a:r>
          </a:p>
          <a:p>
            <a:pPr eaLnBrk="1" hangingPunct="1"/>
            <a:r>
              <a:rPr lang="en-US" dirty="0" smtClean="0"/>
              <a:t>HC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acetic acid</a:t>
            </a:r>
          </a:p>
        </p:txBody>
      </p:sp>
    </p:spTree>
    <p:extLst>
      <p:ext uri="{BB962C8B-B14F-4D97-AF65-F5344CB8AC3E}">
        <p14:creationId xmlns:p14="http://schemas.microsoft.com/office/powerpoint/2010/main" val="9111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 compound composed of a </a:t>
            </a:r>
            <a:r>
              <a:rPr lang="en-US" dirty="0" err="1" smtClean="0"/>
              <a:t>cation</a:t>
            </a:r>
            <a:r>
              <a:rPr lang="en-US" dirty="0" smtClean="0"/>
              <a:t> and the anion from an acid</a:t>
            </a:r>
          </a:p>
        </p:txBody>
      </p:sp>
    </p:spTree>
    <p:extLst>
      <p:ext uri="{BB962C8B-B14F-4D97-AF65-F5344CB8AC3E}">
        <p14:creationId xmlns:p14="http://schemas.microsoft.com/office/powerpoint/2010/main" val="2045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Monatomic ions p. 215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Ions formed from a single atom</a:t>
            </a:r>
          </a:p>
          <a:p>
            <a:pPr eaLnBrk="1" hangingPunct="1"/>
            <a:r>
              <a:rPr lang="en-US" sz="2400" dirty="0" smtClean="0"/>
              <a:t>Naming </a:t>
            </a:r>
            <a:r>
              <a:rPr lang="en-US" sz="2400" dirty="0" err="1" smtClean="0"/>
              <a:t>cation</a:t>
            </a:r>
            <a:r>
              <a:rPr lang="en-US" sz="2400" dirty="0" smtClean="0"/>
              <a:t>:</a:t>
            </a:r>
          </a:p>
          <a:p>
            <a:pPr eaLnBrk="1" hangingPunct="1"/>
            <a:r>
              <a:rPr lang="en-US" sz="2400" dirty="0" smtClean="0"/>
              <a:t>Identified by element name</a:t>
            </a:r>
          </a:p>
          <a:p>
            <a:pPr eaLnBrk="1" hangingPunct="1"/>
            <a:r>
              <a:rPr lang="en-US" sz="2400" dirty="0" smtClean="0"/>
              <a:t>Naming anion:</a:t>
            </a:r>
          </a:p>
          <a:p>
            <a:pPr eaLnBrk="1" hangingPunct="1"/>
            <a:r>
              <a:rPr lang="en-US" sz="2400" dirty="0" smtClean="0"/>
              <a:t>Drop ending of the element name and add –”ide” ending</a:t>
            </a:r>
          </a:p>
        </p:txBody>
      </p:sp>
      <p:pic>
        <p:nvPicPr>
          <p:cNvPr id="7172" name="Picture 4" descr="j021604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5125" y="2395538"/>
            <a:ext cx="2401888" cy="3657600"/>
          </a:xfrm>
          <a:noFill/>
        </p:spPr>
      </p:pic>
    </p:spTree>
    <p:extLst>
      <p:ext uri="{BB962C8B-B14F-4D97-AF65-F5344CB8AC3E}">
        <p14:creationId xmlns:p14="http://schemas.microsoft.com/office/powerpoint/2010/main" val="137693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Simple </a:t>
            </a:r>
            <a:r>
              <a:rPr lang="en-US" dirty="0" err="1" smtClean="0"/>
              <a:t>Cations</a:t>
            </a:r>
            <a:endParaRPr lang="en-US" dirty="0" smtClean="0"/>
          </a:p>
        </p:txBody>
      </p:sp>
      <p:graphicFrame>
        <p:nvGraphicFramePr>
          <p:cNvPr id="32808" name="Group 40"/>
          <p:cNvGraphicFramePr>
            <a:graphicFrameLocks noGrp="1"/>
          </p:cNvGraphicFramePr>
          <p:nvPr>
            <p:ph type="tbl" idx="1"/>
          </p:nvPr>
        </p:nvGraphicFramePr>
        <p:xfrm>
          <a:off x="838200" y="2362200"/>
          <a:ext cx="7693025" cy="4176714"/>
        </p:xfrm>
        <a:graphic>
          <a:graphicData uri="http://schemas.openxmlformats.org/drawingml/2006/table">
            <a:tbl>
              <a:tblPr/>
              <a:tblGrid>
                <a:gridCol w="1924050"/>
                <a:gridCol w="1922463"/>
                <a:gridCol w="1924050"/>
                <a:gridCol w="1922462"/>
              </a:tblGrid>
              <a:tr h="74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Lithium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Sodium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Potassium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Cesium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Cs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Beryllium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Calcium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Barium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Aluminum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3+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Magnesium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2+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2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Anions</a:t>
            </a:r>
          </a:p>
        </p:txBody>
      </p:sp>
      <p:graphicFrame>
        <p:nvGraphicFramePr>
          <p:cNvPr id="33827" name="Group 35"/>
          <p:cNvGraphicFramePr>
            <a:graphicFrameLocks noGrp="1"/>
          </p:cNvGraphicFramePr>
          <p:nvPr>
            <p:ph type="tbl" idx="1"/>
          </p:nvPr>
        </p:nvGraphicFramePr>
        <p:xfrm>
          <a:off x="838200" y="2362200"/>
          <a:ext cx="7693025" cy="4256091"/>
        </p:xfrm>
        <a:graphic>
          <a:graphicData uri="http://schemas.openxmlformats.org/drawingml/2006/table">
            <a:tbl>
              <a:tblPr/>
              <a:tblGrid>
                <a:gridCol w="3846513"/>
                <a:gridCol w="3846512"/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Fluoride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Chloride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Bromide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Iodide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Sulfide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9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compounds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Compounds composed of two elements</a:t>
            </a:r>
          </a:p>
          <a:p>
            <a:pPr eaLnBrk="1" hangingPunct="1"/>
            <a:r>
              <a:rPr lang="en-US" smtClean="0"/>
              <a:t>Two classes:</a:t>
            </a:r>
          </a:p>
          <a:p>
            <a:pPr eaLnBrk="1" hangingPunct="1"/>
            <a:r>
              <a:rPr lang="en-US" smtClean="0"/>
              <a:t>1- metal and nonmetal (ionic)</a:t>
            </a:r>
          </a:p>
          <a:p>
            <a:pPr eaLnBrk="1" hangingPunct="1"/>
            <a:r>
              <a:rPr lang="en-US" smtClean="0"/>
              <a:t>2- two nonmetals (covalent)</a:t>
            </a:r>
          </a:p>
          <a:p>
            <a:pPr eaLnBrk="1" hangingPunct="1"/>
            <a:r>
              <a:rPr lang="en-US" u="sng" smtClean="0"/>
              <a:t>Nomenclature</a:t>
            </a:r>
            <a:r>
              <a:rPr lang="en-US" smtClean="0"/>
              <a:t>= naming system</a:t>
            </a:r>
          </a:p>
          <a:p>
            <a:pPr lvl="1" eaLnBrk="1" hangingPunct="1"/>
            <a:r>
              <a:rPr lang="en-US" smtClean="0"/>
              <a:t>Different for each type of compound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64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Represents the simplest whole number ratio of the compounds </a:t>
            </a:r>
            <a:r>
              <a:rPr lang="en-US" dirty="0" err="1" smtClean="0"/>
              <a:t>cations</a:t>
            </a:r>
            <a:r>
              <a:rPr lang="en-US" dirty="0" smtClean="0"/>
              <a:t> and anions</a:t>
            </a:r>
          </a:p>
          <a:p>
            <a:pPr eaLnBrk="1" hangingPunct="1"/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= aluminum sulfate ( 2 aluminum ions and 3 sulfate ions)</a:t>
            </a:r>
          </a:p>
        </p:txBody>
      </p:sp>
    </p:spTree>
    <p:extLst>
      <p:ext uri="{BB962C8B-B14F-4D97-AF65-F5344CB8AC3E}">
        <p14:creationId xmlns:p14="http://schemas.microsoft.com/office/powerpoint/2010/main" val="3140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1543</Words>
  <Application>Microsoft Office PowerPoint</Application>
  <PresentationFormat>On-screen Show (4:3)</PresentationFormat>
  <Paragraphs>436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Chemical Formulas and Chemical Compounds </vt:lpstr>
      <vt:lpstr>7-1 Learning Targets</vt:lpstr>
      <vt:lpstr>Formula</vt:lpstr>
      <vt:lpstr>PowerPoint Presentation</vt:lpstr>
      <vt:lpstr>Monatomic ions p. 215</vt:lpstr>
      <vt:lpstr>Simple Cations</vt:lpstr>
      <vt:lpstr>Simple Anions</vt:lpstr>
      <vt:lpstr>Binary compounds</vt:lpstr>
      <vt:lpstr>Ionic Compounds</vt:lpstr>
      <vt:lpstr>Binary Ionic compound</vt:lpstr>
      <vt:lpstr>PowerPoint Presentation</vt:lpstr>
      <vt:lpstr>Naming  Binary ionic compounds</vt:lpstr>
      <vt:lpstr>Binary ionic compounds –Stock System of Nomenclature</vt:lpstr>
      <vt:lpstr>PowerPoint Presentation</vt:lpstr>
      <vt:lpstr>PowerPoint Presentation</vt:lpstr>
      <vt:lpstr>Old system of naming </vt:lpstr>
      <vt:lpstr>Common Stock System Cations</vt:lpstr>
      <vt:lpstr>Common Stock Systme Cations continued</vt:lpstr>
      <vt:lpstr>Naming ionic compounds</vt:lpstr>
      <vt:lpstr>Writing formula of Ionic compound</vt:lpstr>
      <vt:lpstr>Writing formulas from Names</vt:lpstr>
      <vt:lpstr>PowerPoint Presentation</vt:lpstr>
      <vt:lpstr>Polyatomic ions </vt:lpstr>
      <vt:lpstr>Oxyanions</vt:lpstr>
      <vt:lpstr>PowerPoint Presentation</vt:lpstr>
      <vt:lpstr>Common Polyatomic Ions</vt:lpstr>
      <vt:lpstr>Common Polyatomic Ions</vt:lpstr>
      <vt:lpstr>The sentence below can be used to remember some of the polyatomic ions</vt:lpstr>
      <vt:lpstr>PowerPoint Presentation</vt:lpstr>
      <vt:lpstr>Naming Binary Compounds with Polyatomic Ions</vt:lpstr>
      <vt:lpstr>Writing Formulas from Names</vt:lpstr>
      <vt:lpstr>PowerPoint Presentation</vt:lpstr>
      <vt:lpstr>Binary Molecular Compounds</vt:lpstr>
      <vt:lpstr>Naming Binary Molecular Compounds</vt:lpstr>
      <vt:lpstr>PowerPoint Presentation</vt:lpstr>
      <vt:lpstr>Prefixes </vt:lpstr>
      <vt:lpstr>Naming Binary Molecular Compounds</vt:lpstr>
      <vt:lpstr>Writing Formulas from Names</vt:lpstr>
      <vt:lpstr>Covalent Network Compounds</vt:lpstr>
      <vt:lpstr>Acids</vt:lpstr>
      <vt:lpstr>Naming Acids</vt:lpstr>
      <vt:lpstr>Common Acids</vt:lpstr>
      <vt:lpstr>Oxyacid</vt:lpstr>
      <vt:lpstr>Rules for Naming Oxyacids</vt:lpstr>
      <vt:lpstr>Naming Acids</vt:lpstr>
      <vt:lpstr>Common Acids</vt:lpstr>
      <vt:lpstr>Salt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Formulas and Chemical Compounds </dc:title>
  <dc:creator>Test Stiudent2</dc:creator>
  <cp:lastModifiedBy>Test Stiudent2</cp:lastModifiedBy>
  <cp:revision>1</cp:revision>
  <dcterms:created xsi:type="dcterms:W3CDTF">2018-01-11T16:22:53Z</dcterms:created>
  <dcterms:modified xsi:type="dcterms:W3CDTF">2018-01-11T16:24:37Z</dcterms:modified>
</cp:coreProperties>
</file>