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handoutMasterIdLst>
    <p:handoutMasterId r:id="rId32"/>
  </p:handoutMasterIdLst>
  <p:sldIdLst>
    <p:sldId id="256" r:id="rId2"/>
    <p:sldId id="307" r:id="rId3"/>
    <p:sldId id="322" r:id="rId4"/>
    <p:sldId id="308" r:id="rId5"/>
    <p:sldId id="279" r:id="rId6"/>
    <p:sldId id="363" r:id="rId7"/>
    <p:sldId id="283" r:id="rId8"/>
    <p:sldId id="359" r:id="rId9"/>
    <p:sldId id="336" r:id="rId10"/>
    <p:sldId id="361" r:id="rId11"/>
    <p:sldId id="318" r:id="rId12"/>
    <p:sldId id="357" r:id="rId13"/>
    <p:sldId id="309" r:id="rId14"/>
    <p:sldId id="317" r:id="rId15"/>
    <p:sldId id="306" r:id="rId16"/>
    <p:sldId id="360" r:id="rId17"/>
    <p:sldId id="366" r:id="rId18"/>
    <p:sldId id="362" r:id="rId19"/>
    <p:sldId id="280" r:id="rId20"/>
    <p:sldId id="358" r:id="rId21"/>
    <p:sldId id="354" r:id="rId22"/>
    <p:sldId id="282" r:id="rId23"/>
    <p:sldId id="340" r:id="rId24"/>
    <p:sldId id="350" r:id="rId25"/>
    <p:sldId id="351" r:id="rId26"/>
    <p:sldId id="281" r:id="rId27"/>
    <p:sldId id="341" r:id="rId28"/>
    <p:sldId id="369" r:id="rId29"/>
    <p:sldId id="371" r:id="rId30"/>
    <p:sldId id="319" r:id="rId31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340" autoAdjust="0"/>
  </p:normalViewPr>
  <p:slideViewPr>
    <p:cSldViewPr>
      <p:cViewPr varScale="1">
        <p:scale>
          <a:sx n="64" d="100"/>
          <a:sy n="64" d="100"/>
        </p:scale>
        <p:origin x="-13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76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4165" tIns="47083" rIns="94165" bIns="470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4165" tIns="47083" rIns="94165" bIns="47083" rtlCol="0"/>
          <a:lstStyle>
            <a:lvl1pPr algn="r">
              <a:defRPr sz="1200"/>
            </a:lvl1pPr>
          </a:lstStyle>
          <a:p>
            <a:fld id="{CB587701-5679-4733-B8D3-D17D425B77FE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4165" tIns="47083" rIns="94165" bIns="470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4165" tIns="47083" rIns="94165" bIns="47083" rtlCol="0" anchor="b"/>
          <a:lstStyle>
            <a:lvl1pPr algn="r">
              <a:defRPr sz="1200"/>
            </a:lvl1pPr>
          </a:lstStyle>
          <a:p>
            <a:fld id="{9218E847-F12D-4D66-A957-11F161971F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72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29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E7B0419-22EF-4638-A9E2-A735C3AFF70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F5F10-2F05-44F5-882A-54325632CA1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CE874-8F8E-470D-86BB-131358713F3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B735E57E-9862-4490-BBEE-C66C3663736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20E34-A26E-4895-A4AE-D0089EB9681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F2A7B-74E6-4220-A3C2-A11254DF7B3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36D2D-A25D-43B0-8483-CF49043DDC6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C8F58-B01E-4BC8-94BC-394D104B684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B1A49-18E1-4EC1-B309-404F40BA656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4327F-2477-47E3-85C0-8868CA9EBD4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A6D1A-528A-4B1F-9917-7A5951C162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69D9A-25D8-4A34-9ECB-DF0A767E13C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4329B84-2A8A-480B-AA8E-E4D04E084D2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Arrangement of Electrons in Atoms</a:t>
            </a:r>
            <a:endParaRPr lang="en-US" dirty="0"/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 </a:t>
            </a:r>
            <a:r>
              <a:rPr lang="en-US" dirty="0" smtClean="0"/>
              <a:t>4 </a:t>
            </a:r>
            <a:r>
              <a:rPr lang="en-US" dirty="0"/>
              <a:t>Chemistry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568175" cy="503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70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Rare Earth-</a:t>
            </a:r>
            <a:r>
              <a:rPr lang="en-US" dirty="0" smtClean="0"/>
              <a:t> f </a:t>
            </a:r>
            <a:r>
              <a:rPr lang="en-US" dirty="0" err="1" smtClean="0"/>
              <a:t>orbitals</a:t>
            </a:r>
            <a:r>
              <a:rPr lang="en-US" dirty="0" smtClean="0"/>
              <a:t> (Lanthanide and Actinide Series)</a:t>
            </a:r>
          </a:p>
          <a:p>
            <a:r>
              <a:rPr lang="en-US" dirty="0" smtClean="0"/>
              <a:t>Numerous deviations from predicted configurations in the 5</a:t>
            </a:r>
            <a:r>
              <a:rPr lang="en-US" baseline="30000" dirty="0" smtClean="0"/>
              <a:t>th</a:t>
            </a:r>
            <a:r>
              <a:rPr lang="en-US" dirty="0" smtClean="0"/>
              <a:t>, 6</a:t>
            </a:r>
            <a:r>
              <a:rPr lang="en-US" baseline="30000" dirty="0" smtClean="0"/>
              <a:t>th</a:t>
            </a:r>
            <a:r>
              <a:rPr lang="en-US" dirty="0" smtClean="0"/>
              <a:t>, and 7</a:t>
            </a:r>
            <a:r>
              <a:rPr lang="en-US" baseline="30000" dirty="0" smtClean="0"/>
              <a:t>th</a:t>
            </a:r>
            <a:r>
              <a:rPr lang="en-US" dirty="0" smtClean="0"/>
              <a:t> periods because 4f and 5d are very close in energy</a:t>
            </a:r>
          </a:p>
          <a:p>
            <a:r>
              <a:rPr lang="en-US" dirty="0" smtClean="0"/>
              <a:t>La [</a:t>
            </a:r>
            <a:r>
              <a:rPr lang="en-US" dirty="0" err="1" smtClean="0"/>
              <a:t>Xe</a:t>
            </a:r>
            <a:r>
              <a:rPr lang="en-US" dirty="0" smtClean="0"/>
              <a:t>] 6s</a:t>
            </a:r>
            <a:r>
              <a:rPr lang="en-US" baseline="30000" dirty="0" smtClean="0"/>
              <a:t>2</a:t>
            </a:r>
            <a:r>
              <a:rPr lang="en-US" dirty="0" smtClean="0"/>
              <a:t>5d</a:t>
            </a:r>
            <a:r>
              <a:rPr lang="en-US" baseline="30000" dirty="0" smtClean="0"/>
              <a:t>1, </a:t>
            </a:r>
            <a:r>
              <a:rPr lang="en-US" dirty="0" smtClean="0"/>
              <a:t>then </a:t>
            </a:r>
            <a:r>
              <a:rPr lang="en-US" dirty="0" err="1" smtClean="0"/>
              <a:t>Ce</a:t>
            </a:r>
            <a:r>
              <a:rPr lang="en-US" dirty="0" smtClean="0"/>
              <a:t> [</a:t>
            </a:r>
            <a:r>
              <a:rPr lang="en-US" dirty="0" err="1" smtClean="0"/>
              <a:t>Xe</a:t>
            </a:r>
            <a:r>
              <a:rPr lang="en-US" dirty="0" smtClean="0"/>
              <a:t>] 6s</a:t>
            </a:r>
            <a:r>
              <a:rPr lang="en-US" baseline="30000" dirty="0" smtClean="0"/>
              <a:t>2</a:t>
            </a:r>
            <a:r>
              <a:rPr lang="en-US" dirty="0" smtClean="0"/>
              <a:t>5d</a:t>
            </a:r>
            <a:r>
              <a:rPr lang="en-US" baseline="30000" dirty="0" smtClean="0"/>
              <a:t>1 </a:t>
            </a:r>
            <a:r>
              <a:rPr lang="en-US" dirty="0" smtClean="0"/>
              <a:t>4f</a:t>
            </a:r>
            <a:r>
              <a:rPr lang="en-US" baseline="30000" dirty="0" smtClean="0"/>
              <a:t>1</a:t>
            </a:r>
          </a:p>
          <a:p>
            <a:r>
              <a:rPr lang="en-US" dirty="0" smtClean="0"/>
              <a:t>Fills d with 1 electron before starting f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514350"/>
            <a:ext cx="75438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91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Governing Electron 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1-Aufbau principle- </a:t>
            </a:r>
            <a:r>
              <a:rPr lang="en-US" dirty="0" smtClean="0"/>
              <a:t>an electron occupies the lowest-energy orbital that can receive it</a:t>
            </a:r>
          </a:p>
          <a:p>
            <a:pPr>
              <a:buNone/>
            </a:pPr>
            <a:r>
              <a:rPr lang="en-US" dirty="0" smtClean="0"/>
              <a:t>(p.111 order of increasing energy)</a:t>
            </a:r>
          </a:p>
          <a:p>
            <a:pPr>
              <a:buNone/>
            </a:pPr>
            <a:r>
              <a:rPr lang="en-US" dirty="0" smtClean="0"/>
              <a:t>There are some exceptions, Cr, Cu, and many in the rare earth series</a:t>
            </a:r>
          </a:p>
          <a:p>
            <a:pPr>
              <a:buNone/>
            </a:pPr>
            <a:r>
              <a:rPr lang="en-US" dirty="0" smtClean="0"/>
              <a:t>No simple explanation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2- </a:t>
            </a:r>
            <a:r>
              <a:rPr lang="en-US" b="1" u="sng" dirty="0" smtClean="0"/>
              <a:t>Pauli Exclusion Principle </a:t>
            </a:r>
            <a:r>
              <a:rPr lang="en-US" dirty="0" smtClean="0"/>
              <a:t>:no two electrons can have the same set of four quantum numbers</a:t>
            </a:r>
          </a:p>
          <a:p>
            <a:r>
              <a:rPr lang="en-US" dirty="0" smtClean="0"/>
              <a:t> atomic orbital can hold only 2 electrons and they must have opposite spins</a:t>
            </a:r>
          </a:p>
          <a:p>
            <a:r>
              <a:rPr lang="en-US" dirty="0" smtClean="0"/>
              <a:t>Use </a:t>
            </a:r>
            <a:r>
              <a:rPr lang="en-US" dirty="0" smtClean="0">
                <a:cs typeface="Arial" charset="0"/>
              </a:rPr>
              <a:t>↑ </a:t>
            </a:r>
            <a:r>
              <a:rPr lang="en-US" dirty="0" smtClean="0"/>
              <a:t>or</a:t>
            </a:r>
            <a:r>
              <a:rPr lang="en-US" dirty="0" smtClean="0">
                <a:cs typeface="Arial" charset="0"/>
              </a:rPr>
              <a:t> ↓ to show direction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cs typeface="Arial" charset="0"/>
              </a:rPr>
              <a:t>3- Hund’s rule-  </a:t>
            </a:r>
            <a:r>
              <a:rPr lang="en-US" dirty="0" smtClean="0">
                <a:cs typeface="Arial" charset="0"/>
              </a:rPr>
              <a:t>orbitals of equal energy are each occupied by one electron before any orbital is occupied by a second electron</a:t>
            </a:r>
          </a:p>
          <a:p>
            <a:r>
              <a:rPr lang="en-US" dirty="0" smtClean="0">
                <a:cs typeface="Arial" charset="0"/>
              </a:rPr>
              <a:t>All electrons in singly occupied orbital must have the same spin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514350"/>
            <a:ext cx="75438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92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0"/>
            <a:ext cx="5414963" cy="520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54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7800154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16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Configuration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295400"/>
            <a:ext cx="854075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 Order: 1s 2s 2p 3s 3p 4s 3d 4p 5s 4d 5p 6s 4f 5d 6p 7s 5f 6d (</a:t>
            </a:r>
            <a:r>
              <a:rPr lang="en-US" dirty="0" smtClean="0"/>
              <a:t>p.111)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 H 1 e-  1s</a:t>
            </a:r>
            <a:r>
              <a:rPr lang="en-US" baseline="30000" dirty="0"/>
              <a:t>1 </a:t>
            </a:r>
            <a:r>
              <a:rPr lang="en-US" dirty="0"/>
              <a:t> 1 valance electron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aseline="30000" dirty="0"/>
              <a:t>  </a:t>
            </a:r>
            <a:r>
              <a:rPr lang="en-US" dirty="0"/>
              <a:t>1= energy level  s= shape </a:t>
            </a:r>
            <a:r>
              <a:rPr lang="en-US" baseline="30000" dirty="0"/>
              <a:t>1</a:t>
            </a:r>
            <a:r>
              <a:rPr lang="en-US" dirty="0"/>
              <a:t>= # of electrons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N 7 e-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1s</a:t>
            </a:r>
            <a:r>
              <a:rPr lang="en-US" baseline="30000" dirty="0"/>
              <a:t>2</a:t>
            </a:r>
            <a:r>
              <a:rPr lang="en-US" dirty="0"/>
              <a:t> 2s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2p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5 </a:t>
            </a:r>
            <a:r>
              <a:rPr lang="en-US" dirty="0"/>
              <a:t>valance electrons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Al 13 e-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1s</a:t>
            </a:r>
            <a:r>
              <a:rPr lang="en-US" baseline="30000" dirty="0"/>
              <a:t>2</a:t>
            </a:r>
            <a:r>
              <a:rPr lang="en-US" dirty="0"/>
              <a:t> 2s</a:t>
            </a:r>
            <a:r>
              <a:rPr lang="en-US" baseline="30000" dirty="0"/>
              <a:t>2</a:t>
            </a:r>
            <a:r>
              <a:rPr lang="en-US" dirty="0"/>
              <a:t> 2p</a:t>
            </a:r>
            <a:r>
              <a:rPr lang="en-US" baseline="30000" dirty="0"/>
              <a:t>6</a:t>
            </a:r>
            <a:r>
              <a:rPr lang="en-US" dirty="0"/>
              <a:t> 3s</a:t>
            </a:r>
            <a:r>
              <a:rPr lang="en-US" baseline="30000" dirty="0"/>
              <a:t>2 </a:t>
            </a:r>
            <a:r>
              <a:rPr lang="en-US" dirty="0"/>
              <a:t>3p</a:t>
            </a:r>
            <a:r>
              <a:rPr lang="en-US" baseline="30000" dirty="0"/>
              <a:t>1 </a:t>
            </a:r>
            <a:endParaRPr lang="en-US" baseline="30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 </a:t>
            </a:r>
            <a:r>
              <a:rPr lang="en-US" dirty="0"/>
              <a:t>3 valance electrons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Electron configurations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4-3</a:t>
            </a:r>
            <a:endParaRPr lang="en-US" sz="3200" dirty="0"/>
          </a:p>
        </p:txBody>
      </p:sp>
      <p:pic>
        <p:nvPicPr>
          <p:cNvPr id="60418" name="Picture 2" descr="C:\Documents and Settings\afarmer\Local Settings\Temporary Internet Files\Content.IE5\NVP51XDA\MCj023448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295400"/>
            <a:ext cx="2427838" cy="1943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277441" cy="550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685800"/>
            <a:ext cx="8540750" cy="5413375"/>
          </a:xfrm>
        </p:spPr>
        <p:txBody>
          <a:bodyPr/>
          <a:lstStyle/>
          <a:p>
            <a:r>
              <a:rPr lang="en-US" dirty="0" smtClean="0"/>
              <a:t>Li 3 e-</a:t>
            </a:r>
          </a:p>
          <a:p>
            <a:r>
              <a:rPr lang="en-US" dirty="0" smtClean="0"/>
              <a:t>1s</a:t>
            </a:r>
            <a:r>
              <a:rPr lang="en-US" baseline="30000" dirty="0" smtClean="0"/>
              <a:t>2</a:t>
            </a:r>
            <a:r>
              <a:rPr lang="en-US" dirty="0" smtClean="0"/>
              <a:t> 2s</a:t>
            </a:r>
            <a:r>
              <a:rPr lang="en-US" baseline="30000" dirty="0" smtClean="0"/>
              <a:t>1</a:t>
            </a:r>
          </a:p>
          <a:p>
            <a:r>
              <a:rPr lang="en-US" dirty="0" err="1" smtClean="0"/>
              <a:t>Ca</a:t>
            </a:r>
            <a:r>
              <a:rPr lang="en-US" dirty="0" smtClean="0"/>
              <a:t> 20 e-</a:t>
            </a:r>
          </a:p>
          <a:p>
            <a:r>
              <a:rPr lang="en-US" dirty="0" smtClean="0"/>
              <a:t>1s</a:t>
            </a:r>
            <a:r>
              <a:rPr lang="en-US" baseline="30000" dirty="0" smtClean="0"/>
              <a:t>2</a:t>
            </a:r>
            <a:r>
              <a:rPr lang="en-US" dirty="0" smtClean="0"/>
              <a:t> 2s</a:t>
            </a:r>
            <a:r>
              <a:rPr lang="en-US" baseline="30000" dirty="0" smtClean="0"/>
              <a:t>2</a:t>
            </a:r>
            <a:r>
              <a:rPr lang="en-US" dirty="0" smtClean="0"/>
              <a:t> 2p</a:t>
            </a:r>
            <a:r>
              <a:rPr lang="en-US" baseline="30000" dirty="0" smtClean="0"/>
              <a:t>6</a:t>
            </a:r>
            <a:r>
              <a:rPr lang="en-US" dirty="0" smtClean="0"/>
              <a:t> 3s</a:t>
            </a:r>
            <a:r>
              <a:rPr lang="en-US" baseline="30000" dirty="0" smtClean="0"/>
              <a:t>2</a:t>
            </a:r>
            <a:r>
              <a:rPr lang="en-US" dirty="0" smtClean="0"/>
              <a:t> 3p</a:t>
            </a:r>
            <a:r>
              <a:rPr lang="en-US" baseline="30000" dirty="0" smtClean="0"/>
              <a:t>6</a:t>
            </a:r>
            <a:r>
              <a:rPr lang="en-US" dirty="0" smtClean="0"/>
              <a:t> 4s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P 15 e-</a:t>
            </a:r>
          </a:p>
          <a:p>
            <a:r>
              <a:rPr lang="en-US" dirty="0"/>
              <a:t>1s</a:t>
            </a:r>
            <a:r>
              <a:rPr lang="en-US" baseline="30000" dirty="0"/>
              <a:t>2</a:t>
            </a:r>
            <a:r>
              <a:rPr lang="en-US" dirty="0"/>
              <a:t> 2s</a:t>
            </a:r>
            <a:r>
              <a:rPr lang="en-US" baseline="30000" dirty="0"/>
              <a:t>2</a:t>
            </a:r>
            <a:r>
              <a:rPr lang="en-US" dirty="0"/>
              <a:t> 2p</a:t>
            </a:r>
            <a:r>
              <a:rPr lang="en-US" baseline="30000" dirty="0"/>
              <a:t>6</a:t>
            </a:r>
            <a:r>
              <a:rPr lang="en-US" dirty="0"/>
              <a:t> 3s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3p</a:t>
            </a:r>
            <a:r>
              <a:rPr lang="en-US" baseline="30000" dirty="0" smtClean="0"/>
              <a:t>3</a:t>
            </a:r>
          </a:p>
          <a:p>
            <a:r>
              <a:rPr lang="en-US" dirty="0" err="1" smtClean="0"/>
              <a:t>Rn</a:t>
            </a:r>
            <a:r>
              <a:rPr lang="en-US" dirty="0" smtClean="0"/>
              <a:t> 86 e-</a:t>
            </a:r>
          </a:p>
          <a:p>
            <a:r>
              <a:rPr lang="en-US" dirty="0"/>
              <a:t>1s</a:t>
            </a:r>
            <a:r>
              <a:rPr lang="en-US" baseline="30000" dirty="0"/>
              <a:t>2</a:t>
            </a:r>
            <a:r>
              <a:rPr lang="en-US" dirty="0"/>
              <a:t> 2s</a:t>
            </a:r>
            <a:r>
              <a:rPr lang="en-US" baseline="30000" dirty="0"/>
              <a:t>2</a:t>
            </a:r>
            <a:r>
              <a:rPr lang="en-US" dirty="0"/>
              <a:t> 2p</a:t>
            </a:r>
            <a:r>
              <a:rPr lang="en-US" baseline="30000" dirty="0"/>
              <a:t>6</a:t>
            </a:r>
            <a:r>
              <a:rPr lang="en-US" dirty="0"/>
              <a:t> 3s</a:t>
            </a:r>
            <a:r>
              <a:rPr lang="en-US" baseline="30000" dirty="0"/>
              <a:t>2</a:t>
            </a:r>
            <a:r>
              <a:rPr lang="en-US" dirty="0"/>
              <a:t> 3p</a:t>
            </a:r>
            <a:r>
              <a:rPr lang="en-US" baseline="30000" dirty="0"/>
              <a:t>6</a:t>
            </a:r>
            <a:r>
              <a:rPr lang="en-US" dirty="0"/>
              <a:t> </a:t>
            </a:r>
            <a:r>
              <a:rPr lang="en-US" dirty="0" smtClean="0"/>
              <a:t>4s</a:t>
            </a:r>
            <a:r>
              <a:rPr lang="en-US" baseline="30000" dirty="0" smtClean="0"/>
              <a:t>2</a:t>
            </a:r>
            <a:r>
              <a:rPr lang="en-US" dirty="0"/>
              <a:t> </a:t>
            </a:r>
            <a:r>
              <a:rPr lang="en-US" dirty="0" smtClean="0"/>
              <a:t>3d</a:t>
            </a:r>
            <a:r>
              <a:rPr lang="en-US" baseline="30000" dirty="0" smtClean="0"/>
              <a:t>10</a:t>
            </a:r>
            <a:r>
              <a:rPr lang="en-US" dirty="0" smtClean="0"/>
              <a:t> 4p</a:t>
            </a:r>
            <a:r>
              <a:rPr lang="en-US" baseline="30000" dirty="0" smtClean="0"/>
              <a:t>6</a:t>
            </a:r>
            <a:r>
              <a:rPr lang="en-US" dirty="0" smtClean="0"/>
              <a:t> 5s</a:t>
            </a:r>
            <a:r>
              <a:rPr lang="en-US" baseline="30000" dirty="0" smtClean="0"/>
              <a:t>2</a:t>
            </a:r>
            <a:r>
              <a:rPr lang="en-US" dirty="0" smtClean="0"/>
              <a:t> 4d</a:t>
            </a:r>
            <a:r>
              <a:rPr lang="en-US" baseline="30000" dirty="0" smtClean="0"/>
              <a:t>10</a:t>
            </a:r>
            <a:r>
              <a:rPr lang="en-US" dirty="0" smtClean="0"/>
              <a:t> 5p</a:t>
            </a:r>
            <a:r>
              <a:rPr lang="en-US" baseline="30000" dirty="0" smtClean="0"/>
              <a:t>6</a:t>
            </a:r>
            <a:r>
              <a:rPr lang="en-US" dirty="0" smtClean="0"/>
              <a:t> 6s</a:t>
            </a:r>
            <a:r>
              <a:rPr lang="en-US" baseline="30000" dirty="0" smtClean="0"/>
              <a:t>2</a:t>
            </a:r>
            <a:r>
              <a:rPr lang="en-US" dirty="0" smtClean="0"/>
              <a:t> 4f</a:t>
            </a:r>
            <a:r>
              <a:rPr lang="en-US" baseline="30000" dirty="0" smtClean="0"/>
              <a:t>14</a:t>
            </a:r>
            <a:r>
              <a:rPr lang="en-US" dirty="0" smtClean="0"/>
              <a:t> 5d</a:t>
            </a:r>
            <a:r>
              <a:rPr lang="en-US" baseline="30000" dirty="0" smtClean="0"/>
              <a:t>10 </a:t>
            </a:r>
            <a:r>
              <a:rPr lang="en-US" dirty="0" smtClean="0"/>
              <a:t>6p</a:t>
            </a:r>
            <a:r>
              <a:rPr lang="en-US" baseline="30000" dirty="0" smtClean="0"/>
              <a:t>6</a:t>
            </a:r>
            <a:r>
              <a:rPr lang="en-US" dirty="0" smtClean="0"/>
              <a:t> 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50148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Noble gas notation (Shorthand)</a:t>
            </a:r>
            <a:endParaRPr lang="en-US" dirty="0"/>
          </a:p>
        </p:txBody>
      </p:sp>
      <p:sp>
        <p:nvSpPr>
          <p:cNvPr id="931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 11 e- 1s</a:t>
            </a:r>
            <a:r>
              <a:rPr lang="en-US" baseline="30000" dirty="0"/>
              <a:t>2</a:t>
            </a:r>
            <a:r>
              <a:rPr lang="en-US" dirty="0"/>
              <a:t> 2s</a:t>
            </a:r>
            <a:r>
              <a:rPr lang="en-US" baseline="30000" dirty="0"/>
              <a:t>2</a:t>
            </a:r>
            <a:r>
              <a:rPr lang="en-US" dirty="0"/>
              <a:t> 2p</a:t>
            </a:r>
            <a:r>
              <a:rPr lang="en-US" baseline="30000" dirty="0"/>
              <a:t>6</a:t>
            </a:r>
            <a:r>
              <a:rPr lang="en-US" dirty="0"/>
              <a:t> 3s</a:t>
            </a:r>
            <a:r>
              <a:rPr lang="en-US" baseline="30000" dirty="0"/>
              <a:t>1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[Ne] 3s</a:t>
            </a:r>
            <a:r>
              <a:rPr lang="en-US" baseline="30000" dirty="0"/>
              <a:t>1</a:t>
            </a:r>
          </a:p>
          <a:p>
            <a:r>
              <a:rPr lang="en-US" dirty="0"/>
              <a:t>Use last </a:t>
            </a:r>
            <a:r>
              <a:rPr lang="en-US" dirty="0" smtClean="0"/>
              <a:t>element (Noble gas) </a:t>
            </a:r>
            <a:r>
              <a:rPr lang="en-US" dirty="0"/>
              <a:t>from previous row</a:t>
            </a:r>
          </a:p>
          <a:p>
            <a:r>
              <a:rPr lang="en-US" dirty="0"/>
              <a:t>Kr 36 e- </a:t>
            </a:r>
            <a:endParaRPr lang="en-US" dirty="0" smtClean="0"/>
          </a:p>
          <a:p>
            <a:r>
              <a:rPr lang="en-US" dirty="0" smtClean="0"/>
              <a:t>[</a:t>
            </a:r>
            <a:r>
              <a:rPr lang="en-US" dirty="0"/>
              <a:t>Ar] 4s</a:t>
            </a:r>
            <a:r>
              <a:rPr lang="en-US" baseline="30000" dirty="0"/>
              <a:t>2</a:t>
            </a:r>
            <a:r>
              <a:rPr lang="en-US" dirty="0" smtClean="0"/>
              <a:t>3d</a:t>
            </a:r>
            <a:r>
              <a:rPr lang="en-US" baseline="30000" dirty="0" smtClean="0"/>
              <a:t>10</a:t>
            </a:r>
            <a:r>
              <a:rPr lang="en-US" dirty="0" smtClean="0"/>
              <a:t> 4p</a:t>
            </a:r>
            <a:r>
              <a:rPr lang="en-US" baseline="30000" dirty="0" smtClean="0"/>
              <a:t>6</a:t>
            </a:r>
          </a:p>
          <a:p>
            <a:r>
              <a:rPr lang="en-US" dirty="0" smtClean="0"/>
              <a:t>Ni 28 e-</a:t>
            </a:r>
          </a:p>
          <a:p>
            <a:r>
              <a:rPr lang="en-US" dirty="0" smtClean="0"/>
              <a:t>[</a:t>
            </a:r>
            <a:r>
              <a:rPr lang="en-US" dirty="0" err="1" smtClean="0"/>
              <a:t>Ar</a:t>
            </a:r>
            <a:r>
              <a:rPr lang="en-US" dirty="0" smtClean="0"/>
              <a:t>] 4s</a:t>
            </a:r>
            <a:r>
              <a:rPr lang="en-US" baseline="30000" dirty="0" smtClean="0"/>
              <a:t>2</a:t>
            </a:r>
            <a:r>
              <a:rPr lang="en-US" dirty="0" smtClean="0"/>
              <a:t> 3d</a:t>
            </a:r>
            <a:r>
              <a:rPr lang="en-US" baseline="30000" dirty="0" smtClean="0"/>
              <a:t>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hemwiki.ucdavis.edu/@api/deki/files/1278/Nitrogenexample.jpg?revision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62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SodRN2Zcnj7K__s33Zs-2VHo8JjYcoamg_qVKSsstmh0UGN4erP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47" y="4724400"/>
            <a:ext cx="6203506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 Notation (box)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98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C00"/>
                </a:solidFill>
              </a:rPr>
              <a:t>Orbital Notation</a:t>
            </a:r>
            <a:br>
              <a:rPr lang="en-US" b="1" dirty="0">
                <a:solidFill>
                  <a:srgbClr val="FFCC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An </a:t>
            </a:r>
            <a:r>
              <a:rPr lang="en-US" dirty="0"/>
              <a:t>unoccupied orbital is represented by a line, with the orbital’s name written underneath the </a:t>
            </a:r>
            <a:r>
              <a:rPr lang="en-US" dirty="0" smtClean="0"/>
              <a:t>line</a:t>
            </a:r>
            <a:endParaRPr lang="en-US" dirty="0"/>
          </a:p>
          <a:p>
            <a:pPr>
              <a:buFontTx/>
              <a:buChar char="•"/>
            </a:pPr>
            <a:endParaRPr lang="en-US" sz="2000" dirty="0"/>
          </a:p>
          <a:p>
            <a:pPr>
              <a:buFontTx/>
              <a:buChar char="•"/>
            </a:pPr>
            <a:r>
              <a:rPr lang="en-US" dirty="0"/>
              <a:t>An orbital containing one electron is represented as: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466472"/>
              </p:ext>
            </p:extLst>
          </p:nvPr>
        </p:nvGraphicFramePr>
        <p:xfrm>
          <a:off x="2929804" y="5105400"/>
          <a:ext cx="2539494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Equation" r:id="rId3" imgW="355446" imgH="228501" progId="Equation.DSMT4">
                  <p:embed/>
                </p:oleObj>
              </mc:Choice>
              <mc:Fallback>
                <p:oleObj name="Equation" r:id="rId3" imgW="355446" imgH="228501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9804" y="5105400"/>
                        <a:ext cx="2539494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867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orbital containing two electrons is represented as:</a:t>
            </a:r>
            <a:endParaRPr lang="en-US" sz="2000" dirty="0"/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The 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lines are labeled with the principal quantum number and sublevel letter. 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Example: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816603"/>
              </p:ext>
            </p:extLst>
          </p:nvPr>
        </p:nvGraphicFramePr>
        <p:xfrm>
          <a:off x="3886200" y="2514600"/>
          <a:ext cx="9048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7" name="Equation" r:id="rId3" imgW="393529" imgH="228501" progId="Equation.DSMT4">
                  <p:embed/>
                </p:oleObj>
              </mc:Choice>
              <mc:Fallback>
                <p:oleObj name="Equation" r:id="rId3" imgW="393529" imgH="228501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514600"/>
                        <a:ext cx="904875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403725" y="5270500"/>
            <a:ext cx="1423987" cy="927100"/>
            <a:chOff x="2319" y="3072"/>
            <a:chExt cx="897" cy="584"/>
          </a:xfrm>
        </p:grpSpPr>
        <p:graphicFrame>
          <p:nvGraphicFramePr>
            <p:cNvPr id="6" name="Object 8"/>
            <p:cNvGraphicFramePr>
              <a:graphicFrameLocks noChangeAspect="1"/>
            </p:cNvGraphicFramePr>
            <p:nvPr/>
          </p:nvGraphicFramePr>
          <p:xfrm>
            <a:off x="2640" y="3072"/>
            <a:ext cx="576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8" name="Equation" r:id="rId5" imgW="393480" imgH="228600" progId="Equation.DSMT4">
                    <p:embed/>
                  </p:oleObj>
                </mc:Choice>
                <mc:Fallback>
                  <p:oleObj name="Equation" r:id="rId5" imgW="393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3072"/>
                          <a:ext cx="576" cy="3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2774" y="3368"/>
              <a:ext cx="3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20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SzPct val="100000"/>
                <a:buChar char="•"/>
                <a:defRPr sz="20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SzPct val="100000"/>
                <a:buChar char="•"/>
                <a:defRPr sz="20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SzPct val="100000"/>
                <a:buChar char="•"/>
                <a:defRPr sz="20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SzPct val="100000"/>
                <a:buChar char="•"/>
                <a:defRPr sz="20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2400">
                  <a:solidFill>
                    <a:srgbClr val="FFCC00"/>
                  </a:solidFill>
                </a:rPr>
                <a:t>1</a:t>
              </a:r>
              <a:r>
                <a:rPr lang="en-US" sz="2400" i="1">
                  <a:solidFill>
                    <a:srgbClr val="FFCC00"/>
                  </a:solidFill>
                </a:rPr>
                <a:t>s</a:t>
              </a:r>
              <a:endParaRPr lang="en-US" sz="2400">
                <a:solidFill>
                  <a:srgbClr val="FFCC00"/>
                </a:solidFill>
              </a:endParaRP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2319" y="3176"/>
              <a:ext cx="3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20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SzPct val="100000"/>
                <a:buChar char="•"/>
                <a:defRPr sz="20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SzPct val="100000"/>
                <a:buChar char="•"/>
                <a:defRPr sz="20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SzPct val="100000"/>
                <a:buChar char="•"/>
                <a:defRPr sz="20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SzPct val="100000"/>
                <a:buChar char="•"/>
                <a:defRPr sz="20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2400" dirty="0">
                  <a:solidFill>
                    <a:srgbClr val="FFCC00"/>
                  </a:solidFill>
                </a:rPr>
                <a:t>He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652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Orbital </a:t>
            </a:r>
            <a:r>
              <a:rPr lang="en-US" dirty="0" smtClean="0"/>
              <a:t>Notation</a:t>
            </a:r>
            <a:endParaRPr lang="en-US" dirty="0"/>
          </a:p>
        </p:txBody>
      </p:sp>
      <p:sp>
        <p:nvSpPr>
          <p:cNvPr id="921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143000"/>
            <a:ext cx="8540750" cy="4956175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cs typeface="Arial" charset="0"/>
              </a:rPr>
              <a:t>							</a:t>
            </a:r>
            <a:endParaRPr lang="en-US" u="sng" dirty="0"/>
          </a:p>
          <a:p>
            <a:r>
              <a:rPr lang="en-US" dirty="0" smtClean="0"/>
              <a:t>P </a:t>
            </a:r>
            <a:r>
              <a:rPr lang="en-US" dirty="0"/>
              <a:t>1s</a:t>
            </a:r>
            <a:r>
              <a:rPr lang="en-US" baseline="30000" dirty="0"/>
              <a:t>2</a:t>
            </a:r>
            <a:r>
              <a:rPr lang="en-US" dirty="0"/>
              <a:t> 2s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2p</a:t>
            </a:r>
            <a:r>
              <a:rPr lang="en-US" baseline="30000" dirty="0" smtClean="0"/>
              <a:t>6  </a:t>
            </a:r>
            <a:r>
              <a:rPr lang="en-US" dirty="0" smtClean="0"/>
              <a:t>3s</a:t>
            </a:r>
            <a:r>
              <a:rPr lang="en-US" baseline="30000" dirty="0" smtClean="0"/>
              <a:t>2 </a:t>
            </a:r>
            <a:r>
              <a:rPr lang="en-US" dirty="0" smtClean="0"/>
              <a:t>3p</a:t>
            </a:r>
            <a:r>
              <a:rPr lang="en-US" baseline="30000" dirty="0" smtClean="0"/>
              <a:t>3 </a:t>
            </a:r>
            <a:r>
              <a:rPr lang="en-US" dirty="0" smtClean="0"/>
              <a:t>Orbital </a:t>
            </a:r>
            <a:r>
              <a:rPr lang="en-US" dirty="0"/>
              <a:t>diagram = </a:t>
            </a:r>
            <a:endParaRPr lang="en-US" dirty="0" smtClean="0"/>
          </a:p>
          <a:p>
            <a:r>
              <a:rPr lang="en-US" dirty="0" smtClean="0">
                <a:cs typeface="Arial" charset="0"/>
              </a:rPr>
              <a:t> </a:t>
            </a:r>
            <a:r>
              <a:rPr lang="en-US" u="sng" dirty="0" smtClean="0">
                <a:cs typeface="Arial" charset="0"/>
              </a:rPr>
              <a:t>↓↑</a:t>
            </a:r>
            <a:r>
              <a:rPr lang="en-US" dirty="0" smtClean="0">
                <a:cs typeface="Arial" charset="0"/>
              </a:rPr>
              <a:t>   </a:t>
            </a:r>
            <a:r>
              <a:rPr lang="en-US" u="sng" dirty="0" smtClean="0">
                <a:cs typeface="Arial" charset="0"/>
              </a:rPr>
              <a:t>↓↑</a:t>
            </a:r>
            <a:r>
              <a:rPr lang="en-US" dirty="0" smtClean="0">
                <a:cs typeface="Arial" charset="0"/>
              </a:rPr>
              <a:t>     </a:t>
            </a:r>
            <a:r>
              <a:rPr lang="en-US" u="sng" dirty="0" smtClean="0">
                <a:cs typeface="Arial" charset="0"/>
              </a:rPr>
              <a:t> ↓↑</a:t>
            </a:r>
            <a:r>
              <a:rPr lang="en-US" dirty="0">
                <a:cs typeface="Arial" charset="0"/>
              </a:rPr>
              <a:t> </a:t>
            </a:r>
            <a:r>
              <a:rPr lang="en-US" u="sng" dirty="0" smtClean="0">
                <a:cs typeface="Arial" charset="0"/>
              </a:rPr>
              <a:t>↓↑</a:t>
            </a:r>
            <a:r>
              <a:rPr lang="en-US" dirty="0">
                <a:cs typeface="Arial" charset="0"/>
              </a:rPr>
              <a:t> </a:t>
            </a:r>
            <a:r>
              <a:rPr lang="en-US" u="sng" dirty="0">
                <a:cs typeface="Arial" charset="0"/>
              </a:rPr>
              <a:t>↓↑</a:t>
            </a:r>
            <a:r>
              <a:rPr lang="en-US" u="sng" dirty="0" smtClean="0">
                <a:cs typeface="Arial" charset="0"/>
              </a:rPr>
              <a:t>  </a:t>
            </a:r>
            <a:r>
              <a:rPr lang="en-US" dirty="0" smtClean="0">
                <a:cs typeface="Arial" charset="0"/>
              </a:rPr>
              <a:t>   </a:t>
            </a:r>
            <a:r>
              <a:rPr lang="en-US" u="sng" dirty="0" smtClean="0">
                <a:cs typeface="Arial" charset="0"/>
              </a:rPr>
              <a:t>  ↑↓   </a:t>
            </a:r>
            <a:r>
              <a:rPr lang="en-US" dirty="0" smtClean="0">
                <a:cs typeface="Arial" charset="0"/>
              </a:rPr>
              <a:t>   </a:t>
            </a:r>
            <a:r>
              <a:rPr lang="en-US" u="sng" dirty="0" smtClean="0">
                <a:cs typeface="Arial" charset="0"/>
              </a:rPr>
              <a:t>↑  </a:t>
            </a:r>
            <a:r>
              <a:rPr lang="en-US" dirty="0" smtClean="0">
                <a:cs typeface="Arial" charset="0"/>
              </a:rPr>
              <a:t> </a:t>
            </a:r>
            <a:r>
              <a:rPr lang="en-US" u="sng" dirty="0" smtClean="0">
                <a:cs typeface="Arial" charset="0"/>
              </a:rPr>
              <a:t>  ↑  </a:t>
            </a:r>
            <a:r>
              <a:rPr lang="en-US" dirty="0" smtClean="0">
                <a:cs typeface="Arial" charset="0"/>
              </a:rPr>
              <a:t> </a:t>
            </a:r>
            <a:r>
              <a:rPr lang="en-US" u="sng" dirty="0" smtClean="0">
                <a:cs typeface="Arial" charset="0"/>
              </a:rPr>
              <a:t> ↑</a:t>
            </a:r>
            <a:endParaRPr lang="en-US" u="sng" dirty="0" smtClean="0"/>
          </a:p>
          <a:p>
            <a:r>
              <a:rPr lang="en-US" dirty="0" smtClean="0"/>
              <a:t>1s  2s     	2p		3s	     3p</a:t>
            </a:r>
            <a:endParaRPr lang="en-US" baseline="-25000" dirty="0" smtClean="0"/>
          </a:p>
          <a:p>
            <a:endParaRPr lang="en-US" baseline="-25000" dirty="0" smtClean="0"/>
          </a:p>
          <a:p>
            <a:r>
              <a:rPr lang="en-US" dirty="0" smtClean="0"/>
              <a:t>F 1s</a:t>
            </a:r>
            <a:r>
              <a:rPr lang="en-US" baseline="30000" dirty="0" smtClean="0"/>
              <a:t>2</a:t>
            </a:r>
            <a:r>
              <a:rPr lang="en-US" dirty="0" smtClean="0"/>
              <a:t> 2s</a:t>
            </a:r>
            <a:r>
              <a:rPr lang="en-US" baseline="30000" dirty="0" smtClean="0"/>
              <a:t>2</a:t>
            </a:r>
            <a:r>
              <a:rPr lang="en-US" dirty="0" smtClean="0"/>
              <a:t> 2p</a:t>
            </a:r>
            <a:r>
              <a:rPr lang="en-US" baseline="30000" dirty="0" smtClean="0"/>
              <a:t>5    </a:t>
            </a:r>
            <a:r>
              <a:rPr lang="en-US" dirty="0" smtClean="0"/>
              <a:t>Orbital diagram = </a:t>
            </a:r>
          </a:p>
          <a:p>
            <a:r>
              <a:rPr lang="en-US" u="sng" dirty="0" smtClean="0">
                <a:cs typeface="Arial" charset="0"/>
              </a:rPr>
              <a:t>↓↑</a:t>
            </a:r>
            <a:r>
              <a:rPr lang="en-US" dirty="0" smtClean="0">
                <a:cs typeface="Arial" charset="0"/>
              </a:rPr>
              <a:t>   </a:t>
            </a:r>
            <a:r>
              <a:rPr lang="en-US" u="sng" dirty="0" smtClean="0">
                <a:cs typeface="Arial" charset="0"/>
              </a:rPr>
              <a:t>↓↑</a:t>
            </a:r>
            <a:r>
              <a:rPr lang="en-US" dirty="0" smtClean="0">
                <a:cs typeface="Arial" charset="0"/>
              </a:rPr>
              <a:t>      </a:t>
            </a:r>
            <a:r>
              <a:rPr lang="en-US" u="sng" dirty="0" smtClean="0">
                <a:cs typeface="Arial" charset="0"/>
              </a:rPr>
              <a:t>↑</a:t>
            </a:r>
            <a:r>
              <a:rPr lang="en-US" u="sng" dirty="0" smtClean="0">
                <a:latin typeface="Arial"/>
                <a:cs typeface="Arial"/>
              </a:rPr>
              <a:t>↓</a:t>
            </a:r>
            <a:r>
              <a:rPr lang="en-US" u="sng" dirty="0" smtClean="0">
                <a:cs typeface="Arial" charset="0"/>
              </a:rPr>
              <a:t>  </a:t>
            </a:r>
            <a:r>
              <a:rPr lang="en-US" dirty="0" smtClean="0">
                <a:cs typeface="Arial" charset="0"/>
              </a:rPr>
              <a:t>   </a:t>
            </a:r>
            <a:r>
              <a:rPr lang="en-US" u="sng" dirty="0" smtClean="0">
                <a:cs typeface="Arial" charset="0"/>
              </a:rPr>
              <a:t>  ↑</a:t>
            </a:r>
            <a:r>
              <a:rPr lang="en-US" u="sng" dirty="0" smtClean="0">
                <a:latin typeface="Arial"/>
                <a:cs typeface="Arial"/>
              </a:rPr>
              <a:t>↓</a:t>
            </a:r>
            <a:r>
              <a:rPr lang="en-US" u="sng" dirty="0" smtClean="0">
                <a:cs typeface="Arial" charset="0"/>
              </a:rPr>
              <a:t>   </a:t>
            </a:r>
            <a:r>
              <a:rPr lang="en-US" dirty="0" smtClean="0">
                <a:cs typeface="Arial" charset="0"/>
              </a:rPr>
              <a:t>   </a:t>
            </a:r>
            <a:r>
              <a:rPr lang="en-US" u="sng" dirty="0" smtClean="0">
                <a:cs typeface="Arial" charset="0"/>
              </a:rPr>
              <a:t>↑</a:t>
            </a:r>
            <a:endParaRPr lang="en-US" dirty="0" smtClean="0"/>
          </a:p>
          <a:p>
            <a:r>
              <a:rPr lang="en-US" dirty="0" smtClean="0"/>
              <a:t>1s  2s 			2p     </a:t>
            </a:r>
            <a:endParaRPr lang="en-US" baseline="-25000" dirty="0" smtClean="0"/>
          </a:p>
          <a:p>
            <a:endParaRPr lang="en-US" dirty="0"/>
          </a:p>
          <a:p>
            <a:pPr lvl="4">
              <a:buNone/>
            </a:pPr>
            <a:r>
              <a:rPr lang="en-US" baseline="30000" dirty="0"/>
              <a:t>			</a:t>
            </a:r>
            <a:endParaRPr lang="en-US" dirty="0">
              <a:cs typeface="Arial" charset="0"/>
            </a:endParaRPr>
          </a:p>
          <a:p>
            <a:pPr lvl="4">
              <a:buFont typeface="Wingdings" pitchFamily="2" charset="2"/>
              <a:buNone/>
            </a:pPr>
            <a:endParaRPr lang="en-US" sz="3200" dirty="0">
              <a:cs typeface="Arial" charset="0"/>
            </a:endParaRPr>
          </a:p>
          <a:p>
            <a:pPr lvl="4">
              <a:buFont typeface="Wingdings" pitchFamily="2" charset="2"/>
              <a:buNone/>
            </a:pPr>
            <a:endParaRPr lang="en-US" dirty="0">
              <a:effectLst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udy.com/cimages/multimages/16/hunds_ru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6705600" cy="367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57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762000"/>
            <a:ext cx="8540750" cy="5337175"/>
          </a:xfrm>
        </p:spPr>
        <p:txBody>
          <a:bodyPr/>
          <a:lstStyle/>
          <a:p>
            <a:r>
              <a:rPr lang="en-US" dirty="0" smtClean="0"/>
              <a:t>Can use Nobel gas notation with orbital notation</a:t>
            </a:r>
          </a:p>
          <a:p>
            <a:r>
              <a:rPr lang="en-US" dirty="0"/>
              <a:t>F 1s</a:t>
            </a:r>
            <a:r>
              <a:rPr lang="en-US" baseline="30000" dirty="0"/>
              <a:t>2</a:t>
            </a:r>
            <a:r>
              <a:rPr lang="en-US" dirty="0"/>
              <a:t> 2s</a:t>
            </a:r>
            <a:r>
              <a:rPr lang="en-US" baseline="30000" dirty="0"/>
              <a:t>2</a:t>
            </a:r>
            <a:r>
              <a:rPr lang="en-US" dirty="0"/>
              <a:t> 2p</a:t>
            </a:r>
            <a:r>
              <a:rPr lang="en-US" baseline="30000" dirty="0"/>
              <a:t>5    </a:t>
            </a:r>
            <a:r>
              <a:rPr lang="en-US" dirty="0"/>
              <a:t>Orbital diagram = </a:t>
            </a:r>
          </a:p>
          <a:p>
            <a:r>
              <a:rPr lang="en-US" u="sng" dirty="0">
                <a:cs typeface="Arial" charset="0"/>
              </a:rPr>
              <a:t>↓↑</a:t>
            </a:r>
            <a:r>
              <a:rPr lang="en-US" dirty="0">
                <a:cs typeface="Arial" charset="0"/>
              </a:rPr>
              <a:t>   </a:t>
            </a:r>
            <a:r>
              <a:rPr lang="en-US" u="sng" dirty="0">
                <a:cs typeface="Arial" charset="0"/>
              </a:rPr>
              <a:t>↓↑</a:t>
            </a:r>
            <a:r>
              <a:rPr lang="en-US" dirty="0">
                <a:cs typeface="Arial" charset="0"/>
              </a:rPr>
              <a:t>      </a:t>
            </a:r>
            <a:r>
              <a:rPr lang="en-US" u="sng" dirty="0">
                <a:cs typeface="Arial" charset="0"/>
              </a:rPr>
              <a:t>↑</a:t>
            </a:r>
            <a:r>
              <a:rPr lang="en-US" u="sng" dirty="0">
                <a:cs typeface="Arial"/>
              </a:rPr>
              <a:t>↓</a:t>
            </a:r>
            <a:r>
              <a:rPr lang="en-US" u="sng" dirty="0">
                <a:cs typeface="Arial" charset="0"/>
              </a:rPr>
              <a:t>  </a:t>
            </a:r>
            <a:r>
              <a:rPr lang="en-US" dirty="0">
                <a:cs typeface="Arial" charset="0"/>
              </a:rPr>
              <a:t>   </a:t>
            </a:r>
            <a:r>
              <a:rPr lang="en-US" u="sng" dirty="0">
                <a:cs typeface="Arial" charset="0"/>
              </a:rPr>
              <a:t>  ↑</a:t>
            </a:r>
            <a:r>
              <a:rPr lang="en-US" u="sng" dirty="0">
                <a:cs typeface="Arial"/>
              </a:rPr>
              <a:t>↓</a:t>
            </a:r>
            <a:r>
              <a:rPr lang="en-US" u="sng" dirty="0">
                <a:cs typeface="Arial" charset="0"/>
              </a:rPr>
              <a:t>   </a:t>
            </a:r>
            <a:r>
              <a:rPr lang="en-US" dirty="0">
                <a:cs typeface="Arial" charset="0"/>
              </a:rPr>
              <a:t>   </a:t>
            </a:r>
            <a:r>
              <a:rPr lang="en-US" u="sng" dirty="0">
                <a:cs typeface="Arial" charset="0"/>
              </a:rPr>
              <a:t>↑</a:t>
            </a:r>
            <a:endParaRPr lang="en-US" dirty="0"/>
          </a:p>
          <a:p>
            <a:r>
              <a:rPr lang="en-US" dirty="0"/>
              <a:t>1s  2s 			2p     </a:t>
            </a:r>
            <a:endParaRPr lang="en-US" baseline="-25000" dirty="0"/>
          </a:p>
          <a:p>
            <a:r>
              <a:rPr lang="en-US" dirty="0"/>
              <a:t>F shorthand Orbital diagram = </a:t>
            </a:r>
          </a:p>
          <a:p>
            <a:r>
              <a:rPr lang="en-US" u="sng" dirty="0">
                <a:cs typeface="Arial" charset="0"/>
              </a:rPr>
              <a:t>[He]</a:t>
            </a:r>
            <a:r>
              <a:rPr lang="en-US" dirty="0">
                <a:cs typeface="Arial" charset="0"/>
              </a:rPr>
              <a:t>   </a:t>
            </a:r>
            <a:r>
              <a:rPr lang="en-US" u="sng" dirty="0">
                <a:cs typeface="Arial" charset="0"/>
              </a:rPr>
              <a:t>↓↑</a:t>
            </a:r>
            <a:r>
              <a:rPr lang="en-US" dirty="0">
                <a:cs typeface="Arial" charset="0"/>
              </a:rPr>
              <a:t>      </a:t>
            </a:r>
            <a:r>
              <a:rPr lang="en-US" u="sng" dirty="0">
                <a:cs typeface="Arial" charset="0"/>
              </a:rPr>
              <a:t>↑</a:t>
            </a:r>
            <a:r>
              <a:rPr lang="en-US" u="sng" dirty="0">
                <a:cs typeface="Arial"/>
              </a:rPr>
              <a:t>↓</a:t>
            </a:r>
            <a:r>
              <a:rPr lang="en-US" u="sng" dirty="0">
                <a:cs typeface="Arial" charset="0"/>
              </a:rPr>
              <a:t>  </a:t>
            </a:r>
            <a:r>
              <a:rPr lang="en-US" dirty="0">
                <a:cs typeface="Arial" charset="0"/>
              </a:rPr>
              <a:t>   </a:t>
            </a:r>
            <a:r>
              <a:rPr lang="en-US" u="sng" dirty="0">
                <a:cs typeface="Arial" charset="0"/>
              </a:rPr>
              <a:t>  ↑</a:t>
            </a:r>
            <a:r>
              <a:rPr lang="en-US" u="sng" dirty="0">
                <a:cs typeface="Arial"/>
              </a:rPr>
              <a:t>↓</a:t>
            </a:r>
            <a:r>
              <a:rPr lang="en-US" u="sng" dirty="0">
                <a:cs typeface="Arial" charset="0"/>
              </a:rPr>
              <a:t>   </a:t>
            </a:r>
            <a:r>
              <a:rPr lang="en-US" dirty="0">
                <a:cs typeface="Arial" charset="0"/>
              </a:rPr>
              <a:t>   </a:t>
            </a:r>
            <a:r>
              <a:rPr lang="en-US" u="sng" dirty="0">
                <a:cs typeface="Arial" charset="0"/>
              </a:rPr>
              <a:t>↑</a:t>
            </a:r>
            <a:endParaRPr lang="en-US" dirty="0"/>
          </a:p>
          <a:p>
            <a:r>
              <a:rPr lang="en-US" dirty="0"/>
              <a:t>          2s 		2p     </a:t>
            </a:r>
            <a:endParaRPr lang="en-US" dirty="0" smtClean="0"/>
          </a:p>
          <a:p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63270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 [</a:t>
            </a:r>
            <a:r>
              <a:rPr lang="en-US" dirty="0" err="1"/>
              <a:t>Ar</a:t>
            </a:r>
            <a:r>
              <a:rPr lang="en-US" dirty="0"/>
              <a:t>] 4s</a:t>
            </a:r>
            <a:r>
              <a:rPr lang="en-US" baseline="30000" dirty="0"/>
              <a:t>2</a:t>
            </a:r>
            <a:r>
              <a:rPr lang="en-US" dirty="0"/>
              <a:t> 3d</a:t>
            </a:r>
            <a:r>
              <a:rPr lang="en-US" baseline="30000" dirty="0"/>
              <a:t>3  </a:t>
            </a:r>
            <a:r>
              <a:rPr lang="en-US" dirty="0"/>
              <a:t>Orbital diagram = </a:t>
            </a:r>
          </a:p>
          <a:p>
            <a:r>
              <a:rPr lang="en-US" dirty="0">
                <a:cs typeface="Arial" charset="0"/>
              </a:rPr>
              <a:t> 	</a:t>
            </a:r>
            <a:r>
              <a:rPr lang="en-US" dirty="0" smtClean="0">
                <a:cs typeface="Arial" charset="0"/>
              </a:rPr>
              <a:t>   </a:t>
            </a:r>
            <a:r>
              <a:rPr lang="en-US" u="sng" dirty="0">
                <a:cs typeface="Arial" charset="0"/>
              </a:rPr>
              <a:t>↓↑</a:t>
            </a:r>
            <a:r>
              <a:rPr lang="en-US" dirty="0">
                <a:cs typeface="Arial" charset="0"/>
              </a:rPr>
              <a:t>     </a:t>
            </a:r>
            <a:r>
              <a:rPr lang="en-US" u="sng" dirty="0">
                <a:cs typeface="Arial" charset="0"/>
              </a:rPr>
              <a:t> ↑</a:t>
            </a:r>
            <a:r>
              <a:rPr lang="en-US" dirty="0">
                <a:cs typeface="Arial" charset="0"/>
              </a:rPr>
              <a:t> </a:t>
            </a:r>
            <a:r>
              <a:rPr lang="en-US" u="sng" dirty="0">
                <a:cs typeface="Arial" charset="0"/>
              </a:rPr>
              <a:t>↑</a:t>
            </a:r>
            <a:r>
              <a:rPr lang="en-US" dirty="0">
                <a:cs typeface="Arial" charset="0"/>
              </a:rPr>
              <a:t> </a:t>
            </a:r>
            <a:r>
              <a:rPr lang="en-US" u="sng" dirty="0">
                <a:cs typeface="Arial" charset="0"/>
              </a:rPr>
              <a:t>↑  </a:t>
            </a:r>
            <a:r>
              <a:rPr lang="en-US" dirty="0">
                <a:effectLst/>
                <a:cs typeface="Arial" charset="0"/>
              </a:rPr>
              <a:t> _   _</a:t>
            </a:r>
            <a:r>
              <a:rPr lang="en-US" dirty="0">
                <a:cs typeface="Arial" charset="0"/>
              </a:rPr>
              <a:t>  </a:t>
            </a:r>
            <a:r>
              <a:rPr lang="en-US" u="sng" dirty="0">
                <a:cs typeface="Arial" charset="0"/>
              </a:rPr>
              <a:t>    </a:t>
            </a:r>
            <a:r>
              <a:rPr lang="en-US" dirty="0">
                <a:cs typeface="Arial" charset="0"/>
              </a:rPr>
              <a:t>   </a:t>
            </a:r>
            <a:r>
              <a:rPr lang="en-US" u="sng" dirty="0">
                <a:cs typeface="Arial" charset="0"/>
              </a:rPr>
              <a:t>  </a:t>
            </a:r>
            <a:r>
              <a:rPr lang="en-US" dirty="0">
                <a:cs typeface="Arial" charset="0"/>
              </a:rPr>
              <a:t> </a:t>
            </a:r>
            <a:r>
              <a:rPr lang="en-US" u="sng" dirty="0">
                <a:cs typeface="Arial" charset="0"/>
              </a:rPr>
              <a:t> </a:t>
            </a:r>
            <a:endParaRPr lang="en-US" u="sng" dirty="0"/>
          </a:p>
          <a:p>
            <a:r>
              <a:rPr lang="en-US" dirty="0"/>
              <a:t>[</a:t>
            </a:r>
            <a:r>
              <a:rPr lang="en-US" dirty="0" err="1"/>
              <a:t>Ar</a:t>
            </a:r>
            <a:r>
              <a:rPr lang="en-US" dirty="0"/>
              <a:t>]   4s      	3d	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46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4-3 Learning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40750" cy="4879975"/>
          </a:xfrm>
        </p:spPr>
        <p:txBody>
          <a:bodyPr/>
          <a:lstStyle/>
          <a:p>
            <a:pPr marL="0" indent="0">
              <a:buNone/>
            </a:pPr>
            <a:endParaRPr lang="en-US" dirty="0">
              <a:effectLst/>
            </a:endParaRPr>
          </a:p>
          <a:p>
            <a:r>
              <a:rPr lang="en-US" sz="2800" dirty="0">
                <a:effectLst/>
              </a:rPr>
              <a:t>Write and describe electron configurations using standard electron configuration, orbitals notation, and noble gas notation.</a:t>
            </a:r>
          </a:p>
          <a:p>
            <a:r>
              <a:rPr lang="en-US" sz="2800" dirty="0">
                <a:effectLst/>
              </a:rPr>
              <a:t>Apply the Pauli Exclusion Principle, the </a:t>
            </a:r>
            <a:r>
              <a:rPr lang="en-US" sz="2800" dirty="0" err="1">
                <a:effectLst/>
              </a:rPr>
              <a:t>Aufbau</a:t>
            </a:r>
            <a:r>
              <a:rPr lang="en-US" sz="2800" dirty="0">
                <a:effectLst/>
              </a:rPr>
              <a:t> principle, and </a:t>
            </a:r>
            <a:r>
              <a:rPr lang="en-US" sz="2800" dirty="0" err="1">
                <a:effectLst/>
              </a:rPr>
              <a:t>Hund’s</a:t>
            </a:r>
            <a:r>
              <a:rPr lang="en-US" sz="2800" dirty="0">
                <a:effectLst/>
              </a:rPr>
              <a:t> rule to writing electron configurations.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82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 descr="ptorbitals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523806"/>
            <a:ext cx="8229600" cy="5952294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7685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Configuration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Arrangement of electrons in an atom using quantum numbers</a:t>
            </a:r>
          </a:p>
          <a:p>
            <a:r>
              <a:rPr lang="en-US" dirty="0" smtClean="0"/>
              <a:t>Example: Na 11 e- </a:t>
            </a:r>
          </a:p>
          <a:p>
            <a:r>
              <a:rPr lang="en-US" dirty="0" smtClean="0"/>
              <a:t>Configuration = 1s</a:t>
            </a:r>
            <a:r>
              <a:rPr lang="en-US" baseline="30000" dirty="0" smtClean="0"/>
              <a:t>2</a:t>
            </a:r>
            <a:r>
              <a:rPr lang="en-US" dirty="0" smtClean="0"/>
              <a:t> 2s</a:t>
            </a:r>
            <a:r>
              <a:rPr lang="en-US" baseline="30000" dirty="0" smtClean="0"/>
              <a:t>2</a:t>
            </a:r>
            <a:r>
              <a:rPr lang="en-US" dirty="0" smtClean="0"/>
              <a:t> 2p</a:t>
            </a:r>
            <a:r>
              <a:rPr lang="en-US" baseline="30000" dirty="0" smtClean="0"/>
              <a:t>6</a:t>
            </a:r>
            <a:r>
              <a:rPr lang="en-US" dirty="0" smtClean="0"/>
              <a:t> 3s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</a:p>
          <a:p>
            <a:r>
              <a:rPr lang="en-US" dirty="0" smtClean="0"/>
              <a:t>Superscripts = #of electrons</a:t>
            </a:r>
          </a:p>
          <a:p>
            <a:r>
              <a:rPr lang="en-US" dirty="0" smtClean="0"/>
              <a:t>Ground state electron configuration=the </a:t>
            </a:r>
            <a:r>
              <a:rPr lang="en-US" dirty="0"/>
              <a:t>lowest-energy arrangement of the electrons for the element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Electron Arrangement &amp; Configuration</a:t>
            </a:r>
          </a:p>
        </p:txBody>
      </p:sp>
      <p:sp>
        <p:nvSpPr>
          <p:cNvPr id="880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Orbitals fill at s orbital and move outward</a:t>
            </a:r>
          </a:p>
          <a:p>
            <a:r>
              <a:rPr lang="en-US" dirty="0"/>
              <a:t>As orbitals go outward they get larger because of more sublevels</a:t>
            </a:r>
          </a:p>
          <a:p>
            <a:r>
              <a:rPr lang="en-US" b="1" u="sng" dirty="0"/>
              <a:t>Valance electrons- </a:t>
            </a:r>
            <a:r>
              <a:rPr lang="en-US" dirty="0"/>
              <a:t>electron in outermost energy </a:t>
            </a:r>
            <a:r>
              <a:rPr lang="en-US" dirty="0" smtClean="0"/>
              <a:t>level (max= 8)</a:t>
            </a:r>
            <a:endParaRPr lang="en-US" dirty="0"/>
          </a:p>
          <a:p>
            <a:r>
              <a:rPr lang="en-US" b="1" u="sng" dirty="0"/>
              <a:t>Core electrons- </a:t>
            </a:r>
            <a:r>
              <a:rPr lang="en-US" dirty="0"/>
              <a:t>inner electrons, not involved in </a:t>
            </a:r>
            <a:r>
              <a:rPr lang="en-US" dirty="0" smtClean="0"/>
              <a:t>bonding</a:t>
            </a:r>
          </a:p>
          <a:p>
            <a:r>
              <a:rPr lang="en-US" dirty="0" smtClean="0"/>
              <a:t>4 blocks on PT (s,p,d,f) use to help get order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 descr="ptorbitals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523806"/>
            <a:ext cx="8229600" cy="5952294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6866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configurations and PT</a:t>
            </a:r>
          </a:p>
        </p:txBody>
      </p:sp>
      <p:sp>
        <p:nvSpPr>
          <p:cNvPr id="942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Main group elements-</a:t>
            </a:r>
            <a:r>
              <a:rPr lang="en-US" sz="2800" dirty="0"/>
              <a:t> </a:t>
            </a:r>
            <a:endParaRPr lang="en-US" sz="2800" dirty="0" smtClean="0"/>
          </a:p>
          <a:p>
            <a:pPr lvl="1"/>
            <a:r>
              <a:rPr lang="en-US" sz="2400" dirty="0" smtClean="0"/>
              <a:t>Group 1 and 2 s </a:t>
            </a:r>
            <a:r>
              <a:rPr lang="en-US" sz="2400" dirty="0"/>
              <a:t>block</a:t>
            </a:r>
          </a:p>
          <a:p>
            <a:pPr lvl="1"/>
            <a:r>
              <a:rPr lang="en-US" sz="2400" dirty="0" smtClean="0"/>
              <a:t>Group 13-18 p block</a:t>
            </a:r>
          </a:p>
          <a:p>
            <a:pPr lvl="1"/>
            <a:endParaRPr lang="en-US" sz="2400" dirty="0"/>
          </a:p>
          <a:p>
            <a:r>
              <a:rPr lang="en-US" b="1" dirty="0"/>
              <a:t>Nonmetals</a:t>
            </a:r>
            <a:r>
              <a:rPr lang="en-US" dirty="0"/>
              <a:t>- mostly p orbital's</a:t>
            </a:r>
          </a:p>
          <a:p>
            <a:r>
              <a:rPr lang="en-US" b="1" dirty="0"/>
              <a:t>Nobel gases- </a:t>
            </a:r>
            <a:r>
              <a:rPr lang="en-US" dirty="0"/>
              <a:t>highest energy level s and p  filled (8 e-), octet</a:t>
            </a:r>
          </a:p>
          <a:p>
            <a:pPr lvl="1"/>
            <a:endParaRPr lang="en-US" sz="2400" dirty="0"/>
          </a:p>
          <a:p>
            <a:endParaRPr lang="en-US" sz="2800" dirty="0"/>
          </a:p>
          <a:p>
            <a:pPr lvl="1">
              <a:buFontTx/>
              <a:buNone/>
            </a:pPr>
            <a:endParaRPr lang="en-US" sz="2400" dirty="0"/>
          </a:p>
          <a:p>
            <a:endParaRPr lang="en-US" sz="2800" dirty="0"/>
          </a:p>
          <a:p>
            <a:pPr lvl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277441" cy="550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83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Metals</a:t>
            </a:r>
            <a:r>
              <a:rPr lang="en-US" sz="2800" dirty="0"/>
              <a:t>- d orbitals</a:t>
            </a:r>
          </a:p>
          <a:p>
            <a:pPr lvl="1"/>
            <a:r>
              <a:rPr lang="en-US" sz="2400" dirty="0"/>
              <a:t>Typical properties- malleable, high melt point</a:t>
            </a:r>
          </a:p>
          <a:p>
            <a:pPr lvl="1"/>
            <a:r>
              <a:rPr lang="en-US" sz="2400" dirty="0"/>
              <a:t>Lose electrons to became </a:t>
            </a:r>
            <a:r>
              <a:rPr lang="en-US" sz="2400" dirty="0" err="1"/>
              <a:t>cations</a:t>
            </a:r>
            <a:endParaRPr lang="en-US" sz="2400" dirty="0"/>
          </a:p>
          <a:p>
            <a:pPr lvl="1"/>
            <a:r>
              <a:rPr lang="en-US" sz="2400" dirty="0"/>
              <a:t>Cr [</a:t>
            </a:r>
            <a:r>
              <a:rPr lang="en-US" sz="2400" dirty="0" err="1"/>
              <a:t>Ar</a:t>
            </a:r>
            <a:r>
              <a:rPr lang="en-US" sz="2400" dirty="0"/>
              <a:t>] 3d</a:t>
            </a:r>
            <a:r>
              <a:rPr lang="en-US" sz="2400" baseline="30000" dirty="0"/>
              <a:t>5</a:t>
            </a:r>
            <a:r>
              <a:rPr lang="en-US" sz="2400" dirty="0"/>
              <a:t>4s</a:t>
            </a:r>
            <a:r>
              <a:rPr lang="en-US" sz="2400" baseline="30000" dirty="0"/>
              <a:t>1</a:t>
            </a:r>
            <a:r>
              <a:rPr lang="en-US" sz="2400" dirty="0"/>
              <a:t>- has configuration contrary to </a:t>
            </a:r>
            <a:r>
              <a:rPr lang="en-US" sz="2400" dirty="0" err="1"/>
              <a:t>Aufbau</a:t>
            </a:r>
            <a:r>
              <a:rPr lang="en-US" sz="2400" dirty="0"/>
              <a:t> principle</a:t>
            </a:r>
          </a:p>
          <a:p>
            <a:pPr lvl="1"/>
            <a:r>
              <a:rPr lang="en-US" sz="2400" dirty="0"/>
              <a:t>More stable arrangement</a:t>
            </a:r>
          </a:p>
          <a:p>
            <a:pPr lvl="1"/>
            <a:r>
              <a:rPr lang="en-US" sz="2400" dirty="0"/>
              <a:t>No simple explanation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1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8334</TotalTime>
  <Words>624</Words>
  <Application>Microsoft Office PowerPoint</Application>
  <PresentationFormat>On-screen Show (4:3)</PresentationFormat>
  <Paragraphs>108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Clouds</vt:lpstr>
      <vt:lpstr>Equation</vt:lpstr>
      <vt:lpstr>Arrangement of Electrons in Atoms</vt:lpstr>
      <vt:lpstr>Electron configurations</vt:lpstr>
      <vt:lpstr>4-3 Learning Targets</vt:lpstr>
      <vt:lpstr>Electron Configuration</vt:lpstr>
      <vt:lpstr>Electron Arrangement &amp; Configuration</vt:lpstr>
      <vt:lpstr>PowerPoint Presentation</vt:lpstr>
      <vt:lpstr>Electron configurations and 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Rules Governing Electron Configurations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Electron Configuration</vt:lpstr>
      <vt:lpstr>PowerPoint Presentation</vt:lpstr>
      <vt:lpstr>PowerPoint Presentation</vt:lpstr>
      <vt:lpstr>Noble gas notation (Shorthand)</vt:lpstr>
      <vt:lpstr>Orbital Notation (box)</vt:lpstr>
      <vt:lpstr>Orbital Notation </vt:lpstr>
      <vt:lpstr>PowerPoint Presentation</vt:lpstr>
      <vt:lpstr>Orbital Notation</vt:lpstr>
      <vt:lpstr>PowerPoint Presentation</vt:lpstr>
      <vt:lpstr>PowerPoint Presentation</vt:lpstr>
      <vt:lpstr>PowerPoint Presentation</vt:lpstr>
      <vt:lpstr>PowerPoint Presentation</vt:lpstr>
    </vt:vector>
  </TitlesOfParts>
  <Company>Berlin - Milan Local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BMLS User</dc:creator>
  <cp:lastModifiedBy>Test Stiudent2</cp:lastModifiedBy>
  <cp:revision>167</cp:revision>
  <cp:lastPrinted>2019-10-16T14:22:16Z</cp:lastPrinted>
  <dcterms:created xsi:type="dcterms:W3CDTF">2003-12-10T20:06:53Z</dcterms:created>
  <dcterms:modified xsi:type="dcterms:W3CDTF">2019-10-17T18:01:03Z</dcterms:modified>
</cp:coreProperties>
</file>