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handoutMasterIdLst>
    <p:handoutMasterId r:id="rId25"/>
  </p:handoutMasterIdLst>
  <p:sldIdLst>
    <p:sldId id="256" r:id="rId2"/>
    <p:sldId id="321" r:id="rId3"/>
    <p:sldId id="367" r:id="rId4"/>
    <p:sldId id="368" r:id="rId5"/>
    <p:sldId id="300" r:id="rId6"/>
    <p:sldId id="332" r:id="rId7"/>
    <p:sldId id="302" r:id="rId8"/>
    <p:sldId id="372" r:id="rId9"/>
    <p:sldId id="301" r:id="rId10"/>
    <p:sldId id="271" r:id="rId11"/>
    <p:sldId id="303" r:id="rId12"/>
    <p:sldId id="304" r:id="rId13"/>
    <p:sldId id="333" r:id="rId14"/>
    <p:sldId id="305" r:id="rId15"/>
    <p:sldId id="273" r:id="rId16"/>
    <p:sldId id="274" r:id="rId17"/>
    <p:sldId id="275" r:id="rId18"/>
    <p:sldId id="276" r:id="rId19"/>
    <p:sldId id="346" r:id="rId20"/>
    <p:sldId id="277" r:id="rId21"/>
    <p:sldId id="344" r:id="rId22"/>
    <p:sldId id="334" r:id="rId23"/>
    <p:sldId id="335" r:id="rId24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40" autoAdjust="0"/>
  </p:normalViewPr>
  <p:slideViewPr>
    <p:cSldViewPr>
      <p:cViewPr varScale="1">
        <p:scale>
          <a:sx n="64" d="100"/>
          <a:sy n="64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4165" tIns="47083" rIns="94165" bIns="470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4165" tIns="47083" rIns="94165" bIns="47083" rtlCol="0"/>
          <a:lstStyle>
            <a:lvl1pPr algn="r">
              <a:defRPr sz="1200"/>
            </a:lvl1pPr>
          </a:lstStyle>
          <a:p>
            <a:fld id="{CB587701-5679-4733-B8D3-D17D425B77FE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4165" tIns="47083" rIns="94165" bIns="470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4165" tIns="47083" rIns="94165" bIns="47083" rtlCol="0" anchor="b"/>
          <a:lstStyle>
            <a:lvl1pPr algn="r">
              <a:defRPr sz="1200"/>
            </a:lvl1pPr>
          </a:lstStyle>
          <a:p>
            <a:fld id="{9218E847-F12D-4D66-A957-11F161971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72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7B0419-22EF-4638-A9E2-A735C3AFF7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F5F10-2F05-44F5-882A-54325632CA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CE874-8F8E-470D-86BB-131358713F3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735E57E-9862-4490-BBEE-C66C366373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20E34-A26E-4895-A4AE-D0089EB968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F2A7B-74E6-4220-A3C2-A11254DF7B3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36D2D-A25D-43B0-8483-CF49043DDC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C8F58-B01E-4BC8-94BC-394D104B684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B1A49-18E1-4EC1-B309-404F40BA65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4327F-2477-47E3-85C0-8868CA9EBD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A6D1A-528A-4B1F-9917-7A5951C162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69D9A-25D8-4A34-9ECB-DF0A767E13C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4329B84-2A8A-480B-AA8E-E4D04E084D2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jaAxUO6-Uw" TargetMode="External"/><Relationship Id="rId2" Type="http://schemas.openxmlformats.org/officeDocument/2006/relationships/hyperlink" Target="https://www.youtube.com/watch?v=Hk3fgjHNQ2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8ROHpZ0A70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Arrangement of Electrons in Atoms</a:t>
            </a:r>
            <a:endParaRPr lang="en-US" dirty="0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 </a:t>
            </a:r>
            <a:r>
              <a:rPr lang="en-US" dirty="0" smtClean="0"/>
              <a:t>4 </a:t>
            </a:r>
            <a:r>
              <a:rPr lang="en-US" dirty="0"/>
              <a:t>Chemistry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</a:t>
            </a:r>
            <a:endParaRPr lang="en-US" dirty="0"/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CC00"/>
                </a:solidFill>
              </a:rPr>
              <a:t>Orbital</a:t>
            </a:r>
            <a:r>
              <a:rPr lang="en-US" sz="2800" dirty="0" smtClean="0"/>
              <a:t> </a:t>
            </a:r>
            <a:r>
              <a:rPr lang="en-US" sz="2800" dirty="0"/>
              <a:t>is a three-dimensional region around the nucleus that indicates the probable location of an </a:t>
            </a:r>
            <a:r>
              <a:rPr lang="en-US" sz="2800" dirty="0" smtClean="0"/>
              <a:t>electron.</a:t>
            </a:r>
            <a:endParaRPr lang="en-US" sz="2800" dirty="0"/>
          </a:p>
          <a:p>
            <a:pPr lvl="1"/>
            <a:r>
              <a:rPr lang="en-US" sz="2400" dirty="0" smtClean="0"/>
              <a:t>Gives </a:t>
            </a:r>
            <a:r>
              <a:rPr lang="en-US" sz="2400" dirty="0"/>
              <a:t>no information when an electron occupies a point or how it moves</a:t>
            </a:r>
          </a:p>
          <a:p>
            <a:pPr lvl="1"/>
            <a:r>
              <a:rPr lang="en-US" sz="2400" dirty="0" smtClean="0"/>
              <a:t>Closer </a:t>
            </a:r>
            <a:r>
              <a:rPr lang="en-US" sz="2400" dirty="0"/>
              <a:t>to nucleus, greater probability of finding </a:t>
            </a:r>
            <a:r>
              <a:rPr lang="en-US" sz="2400" dirty="0" smtClean="0"/>
              <a:t>electron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Quantum Numbers-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the properties of atomic orbitals and the properties  of electrons in orbitals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First three from Schrodinger equation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b="1" dirty="0" smtClean="0"/>
              <a:t>Principal quantum number</a:t>
            </a:r>
            <a:br>
              <a:rPr lang="en-US" sz="4000" b="1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90600"/>
            <a:ext cx="8540750" cy="55626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600" b="1" dirty="0"/>
              <a:t>n</a:t>
            </a:r>
            <a:endParaRPr lang="en-US" sz="36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Indicates the main energy level occupied by the electron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How far on average the electron is from the nucleus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As n increases the electron’s energy and distance from nucleus increases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600" dirty="0"/>
              <a:t>n</a:t>
            </a:r>
            <a:r>
              <a:rPr lang="en-US" sz="3600" baseline="30000" dirty="0"/>
              <a:t>2</a:t>
            </a:r>
            <a:r>
              <a:rPr lang="en-US" sz="3600" dirty="0"/>
              <a:t>= total number of orbitals that exist in a given shell (main energy level)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/>
              <a:t>Value of n must be positive integers n=1, n=2, n=3……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 smtClean="0"/>
              <a:t>Angular momentum quantum number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066800"/>
            <a:ext cx="8540750" cy="503237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l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sublevels</a:t>
            </a:r>
          </a:p>
          <a:p>
            <a:pPr lvl="1">
              <a:buFontTx/>
              <a:buChar char="-"/>
            </a:pPr>
            <a:r>
              <a:rPr lang="en-US" sz="3200" dirty="0" smtClean="0"/>
              <a:t>Indicates shape of orbital</a:t>
            </a:r>
          </a:p>
          <a:p>
            <a:pPr lvl="1">
              <a:buFontTx/>
              <a:buChar char="-"/>
            </a:pPr>
            <a:r>
              <a:rPr lang="en-US" sz="3200" dirty="0" smtClean="0"/>
              <a:t>s,p,d,f</a:t>
            </a:r>
          </a:p>
          <a:p>
            <a:pPr lvl="1">
              <a:buFontTx/>
              <a:buChar char="-"/>
            </a:pPr>
            <a:r>
              <a:rPr lang="en-US" sz="4000" dirty="0" smtClean="0"/>
              <a:t>Must be between 0 and n-1</a:t>
            </a:r>
          </a:p>
          <a:p>
            <a:pPr lvl="1">
              <a:buFontTx/>
              <a:buChar char="-"/>
            </a:pPr>
            <a:r>
              <a:rPr lang="en-US" sz="3200" b="1" dirty="0" smtClean="0"/>
              <a:t>If l equals		 0	1	2	3</a:t>
            </a:r>
          </a:p>
          <a:p>
            <a:pPr lvl="1">
              <a:buFontTx/>
              <a:buChar char="-"/>
            </a:pPr>
            <a:r>
              <a:rPr lang="en-US" sz="3200" b="1" dirty="0" smtClean="0"/>
              <a:t>Use the letter	s	p	d	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Quantum number</a:t>
            </a:r>
            <a:endParaRPr lang="en-US" dirty="0"/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	m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Describes the</a:t>
            </a:r>
            <a:r>
              <a:rPr lang="en-US" sz="2800" b="1" dirty="0" smtClean="0"/>
              <a:t> orientation </a:t>
            </a:r>
            <a:r>
              <a:rPr lang="en-US" sz="2800" dirty="0" smtClean="0"/>
              <a:t>of the orbital in space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xyz indicate which axis it lies on (3 dimensional)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Farther </a:t>
            </a:r>
            <a:r>
              <a:rPr lang="en-US" dirty="0"/>
              <a:t>from the nucleus the more orbitals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S</a:t>
            </a:r>
            <a:r>
              <a:rPr lang="en-US" dirty="0"/>
              <a:t>= 1 </a:t>
            </a:r>
            <a:r>
              <a:rPr lang="en-US" dirty="0" smtClean="0"/>
              <a:t>sphere (2electrons)</a:t>
            </a:r>
            <a:endParaRPr lang="en-US" dirty="0"/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P= 3 dumbbell </a:t>
            </a:r>
            <a:r>
              <a:rPr lang="en-US" dirty="0" smtClean="0"/>
              <a:t>(6 electrons)</a:t>
            </a:r>
            <a:endParaRPr lang="en-US" dirty="0"/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D= 5 </a:t>
            </a:r>
            <a:r>
              <a:rPr lang="en-US" dirty="0" smtClean="0"/>
              <a:t>(10 electrons)</a:t>
            </a:r>
            <a:endParaRPr lang="en-US" dirty="0"/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F= 7 similar to d </a:t>
            </a:r>
            <a:r>
              <a:rPr lang="en-US" dirty="0" smtClean="0"/>
              <a:t>(14 electrons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9" name="Picture 5" descr="sorbit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09800"/>
            <a:ext cx="4595813" cy="3165475"/>
          </a:xfrm>
          <a:prstGeom prst="rect">
            <a:avLst/>
          </a:prstGeom>
          <a:noFill/>
        </p:spPr>
      </p:pic>
      <p:sp>
        <p:nvSpPr>
          <p:cNvPr id="77832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orbital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5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orbital</a:t>
            </a:r>
          </a:p>
        </p:txBody>
      </p:sp>
      <p:sp>
        <p:nvSpPr>
          <p:cNvPr id="78856" name="Rectangle 8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Dumbbell that can lie in the x, y,  or z plane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64476"/>
            <a:ext cx="7467600" cy="242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r>
              <a:rPr lang="en-US" dirty="0"/>
              <a:t>D orbital</a:t>
            </a:r>
          </a:p>
        </p:txBody>
      </p:sp>
      <p:pic>
        <p:nvPicPr>
          <p:cNvPr id="24578" name="Picture 2" descr="D Orbital Fig.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447800"/>
            <a:ext cx="2200275" cy="2000251"/>
          </a:xfrm>
          <a:prstGeom prst="rect">
            <a:avLst/>
          </a:prstGeom>
          <a:noFill/>
        </p:spPr>
      </p:pic>
      <p:pic>
        <p:nvPicPr>
          <p:cNvPr id="24580" name="Picture 4" descr="D Orbital Fig.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2619375" cy="1990725"/>
          </a:xfrm>
          <a:prstGeom prst="rect">
            <a:avLst/>
          </a:prstGeom>
          <a:noFill/>
        </p:spPr>
      </p:pic>
      <p:pic>
        <p:nvPicPr>
          <p:cNvPr id="24582" name="Picture 6" descr="D Orbital Fig.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419600"/>
            <a:ext cx="2152650" cy="2038350"/>
          </a:xfrm>
          <a:prstGeom prst="rect">
            <a:avLst/>
          </a:prstGeom>
          <a:noFill/>
        </p:spPr>
      </p:pic>
      <p:pic>
        <p:nvPicPr>
          <p:cNvPr id="24584" name="Picture 8" descr="D Orbital Fig.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419600"/>
            <a:ext cx="2238375" cy="2095501"/>
          </a:xfrm>
          <a:prstGeom prst="rect">
            <a:avLst/>
          </a:prstGeom>
          <a:noFill/>
        </p:spPr>
      </p:pic>
      <p:pic>
        <p:nvPicPr>
          <p:cNvPr id="24586" name="Picture 10" descr="D Orbital Fig.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4267200"/>
            <a:ext cx="1943100" cy="2266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8013681" cy="4704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75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4-2 </a:t>
            </a:r>
            <a:r>
              <a:rPr lang="en-US" dirty="0"/>
              <a:t>L</a:t>
            </a:r>
            <a:r>
              <a:rPr lang="en-US" dirty="0" smtClean="0"/>
              <a:t>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Describe </a:t>
            </a:r>
            <a:r>
              <a:rPr lang="en-US" dirty="0">
                <a:effectLst/>
              </a:rPr>
              <a:t>Quantum theory.</a:t>
            </a:r>
          </a:p>
          <a:p>
            <a:r>
              <a:rPr lang="en-US" dirty="0">
                <a:effectLst/>
              </a:rPr>
              <a:t>Identify energy levels, sublevels, and atomic orbitals and how they are related.</a:t>
            </a:r>
          </a:p>
          <a:p>
            <a:r>
              <a:rPr lang="en-US" dirty="0">
                <a:effectLst/>
              </a:rPr>
              <a:t>Describe the 4 quantum numbers (principle, angular, magnetic, spin)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19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quantum number</a:t>
            </a:r>
            <a:endParaRPr lang="en-US" dirty="0"/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Spin </a:t>
            </a:r>
            <a:r>
              <a:rPr lang="en-US" dirty="0"/>
              <a:t>of electrons, clockwise </a:t>
            </a:r>
            <a:r>
              <a:rPr lang="en-US" dirty="0" smtClean="0"/>
              <a:t> + 1/2 or counterclockwise -1/2</a:t>
            </a:r>
          </a:p>
          <a:p>
            <a:r>
              <a:rPr lang="en-US" dirty="0" smtClean="0"/>
              <a:t>Orbital can hold only 2 electrons with opposite spins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107" name="Group 67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619228686"/>
              </p:ext>
            </p:extLst>
          </p:nvPr>
        </p:nvGraphicFramePr>
        <p:xfrm>
          <a:off x="304800" y="304800"/>
          <a:ext cx="8458200" cy="6457507"/>
        </p:xfrm>
        <a:graphic>
          <a:graphicData uri="http://schemas.openxmlformats.org/drawingml/2006/table">
            <a:tbl>
              <a:tblPr/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75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Principal quantum number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Sublevels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(n sublevels)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Orbitals per sublevel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 number of orbitals related to principle quantum number (n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Electrons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64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1695"/>
            <a:ext cx="8434349" cy="595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7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5450"/>
            <a:ext cx="8040688" cy="631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69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Electrons as 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/>
              <a:t>Louis Victor de Broglie in </a:t>
            </a:r>
            <a:r>
              <a:rPr lang="en-US" dirty="0" smtClean="0"/>
              <a:t>1920’s</a:t>
            </a:r>
          </a:p>
          <a:p>
            <a:pPr>
              <a:buFontTx/>
              <a:buChar char="•"/>
            </a:pPr>
            <a:r>
              <a:rPr lang="en-US" dirty="0" smtClean="0"/>
              <a:t>suggested </a:t>
            </a:r>
            <a:r>
              <a:rPr lang="en-US" dirty="0"/>
              <a:t>that electrons be considered waves confined to the space around an atomic nucleus</a:t>
            </a:r>
            <a:r>
              <a:rPr lang="en-US" dirty="0" smtClean="0"/>
              <a:t>.</a:t>
            </a:r>
            <a:endParaRPr lang="en-US" sz="1800" dirty="0"/>
          </a:p>
          <a:p>
            <a:pPr>
              <a:buFontTx/>
              <a:buChar char="•"/>
            </a:pPr>
            <a:r>
              <a:rPr lang="en-US" dirty="0"/>
              <a:t>It followed that the electron waves could exist only at specific frequencies</a:t>
            </a:r>
            <a:r>
              <a:rPr lang="en-US" dirty="0" smtClean="0"/>
              <a:t>.</a:t>
            </a:r>
          </a:p>
          <a:p>
            <a:pPr>
              <a:buFontTx/>
              <a:buChar char="•"/>
            </a:pPr>
            <a:r>
              <a:rPr lang="en-US" dirty="0"/>
              <a:t>According to the relationship </a:t>
            </a:r>
            <a:r>
              <a:rPr lang="en-US" i="1" dirty="0">
                <a:solidFill>
                  <a:srgbClr val="FFCC00"/>
                </a:solidFill>
              </a:rPr>
              <a:t>E </a:t>
            </a:r>
            <a:r>
              <a:rPr lang="en-US" dirty="0">
                <a:solidFill>
                  <a:srgbClr val="FFCC00"/>
                </a:solidFill>
              </a:rPr>
              <a:t>= </a:t>
            </a:r>
            <a:r>
              <a:rPr lang="en-US" i="1" dirty="0" err="1">
                <a:solidFill>
                  <a:srgbClr val="FFCC00"/>
                </a:solidFill>
              </a:rPr>
              <a:t>h</a:t>
            </a:r>
            <a:r>
              <a:rPr lang="en-US" dirty="0" err="1">
                <a:solidFill>
                  <a:srgbClr val="FFCC00"/>
                </a:solidFill>
                <a:latin typeface="Lucida Grande" pitchFamily="8" charset="0"/>
              </a:rPr>
              <a:t>ν</a:t>
            </a:r>
            <a:r>
              <a:rPr lang="en-US" dirty="0">
                <a:solidFill>
                  <a:srgbClr val="FFCC00"/>
                </a:solidFill>
              </a:rPr>
              <a:t>,</a:t>
            </a:r>
            <a:r>
              <a:rPr lang="en-US" dirty="0"/>
              <a:t> these frequencies corresponded to specific energies—the quantized energies of Bohr’s orbits.</a:t>
            </a:r>
          </a:p>
          <a:p>
            <a:pPr>
              <a:buFontTx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1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Electrons, like light waves, can be </a:t>
            </a:r>
            <a:r>
              <a:rPr lang="en-US" dirty="0" smtClean="0"/>
              <a:t>diffracted or interfere.</a:t>
            </a:r>
            <a:endParaRPr lang="en-US" dirty="0"/>
          </a:p>
          <a:p>
            <a:r>
              <a:rPr lang="en-US" dirty="0"/>
              <a:t>Diffraction </a:t>
            </a:r>
            <a:r>
              <a:rPr lang="en-US" dirty="0" smtClean="0"/>
              <a:t>- bending </a:t>
            </a:r>
            <a:r>
              <a:rPr lang="en-US" dirty="0"/>
              <a:t>of a wave as it passes by the edge of an object or through a small </a:t>
            </a:r>
            <a:r>
              <a:rPr lang="en-US" dirty="0" smtClean="0"/>
              <a:t>opening</a:t>
            </a:r>
            <a:endParaRPr lang="en-US" dirty="0"/>
          </a:p>
          <a:p>
            <a:r>
              <a:rPr lang="en-US" dirty="0" smtClean="0"/>
              <a:t>Interference -when </a:t>
            </a:r>
            <a:r>
              <a:rPr lang="en-US" dirty="0"/>
              <a:t>waves overlap.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10588" cy="1325563"/>
          </a:xfrm>
        </p:spPr>
        <p:txBody>
          <a:bodyPr/>
          <a:lstStyle/>
          <a:p>
            <a:r>
              <a:rPr lang="en-US" dirty="0" smtClean="0"/>
              <a:t>Heisenberg Uncertainty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40750" cy="5562599"/>
          </a:xfrm>
        </p:spPr>
        <p:txBody>
          <a:bodyPr/>
          <a:lstStyle/>
          <a:p>
            <a:r>
              <a:rPr lang="en-US" dirty="0" smtClean="0"/>
              <a:t>States that it is impossible to determine both the position and velocity of an electron or any other particle</a:t>
            </a:r>
          </a:p>
          <a:p>
            <a:r>
              <a:rPr lang="en-US" dirty="0" smtClean="0"/>
              <a:t>1927 German </a:t>
            </a:r>
            <a:r>
              <a:rPr lang="en-US" dirty="0"/>
              <a:t>physicist </a:t>
            </a:r>
            <a:r>
              <a:rPr lang="en-US" dirty="0" smtClean="0"/>
              <a:t>Werner Heisenberg</a:t>
            </a:r>
          </a:p>
          <a:p>
            <a:r>
              <a:rPr lang="en-US" dirty="0" smtClean="0"/>
              <a:t>proposed </a:t>
            </a:r>
            <a:r>
              <a:rPr lang="en-US" dirty="0"/>
              <a:t>that any attempt to locate a specific electron with a photon knocks the electron off its 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Erwin Schrodinger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1926, Austrian physicist </a:t>
            </a:r>
            <a:endParaRPr lang="en-US" dirty="0" smtClean="0"/>
          </a:p>
          <a:p>
            <a:r>
              <a:rPr lang="en-US" dirty="0" smtClean="0"/>
              <a:t>developed </a:t>
            </a:r>
            <a:r>
              <a:rPr lang="en-US" dirty="0"/>
              <a:t>an equation that treated electrons in atoms as </a:t>
            </a:r>
            <a:r>
              <a:rPr lang="en-US" dirty="0" smtClean="0"/>
              <a:t>waves</a:t>
            </a:r>
          </a:p>
          <a:p>
            <a:r>
              <a:rPr lang="en-US" dirty="0" smtClean="0"/>
              <a:t>only waves with specific frequencies and energies would provide solution to equation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0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Schrodinger Wave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Schrodinger equation= probability of a single electron being found along a single axis</a:t>
            </a:r>
          </a:p>
          <a:p>
            <a:endParaRPr lang="en-US" dirty="0"/>
          </a:p>
        </p:txBody>
      </p:sp>
      <p:pic>
        <p:nvPicPr>
          <p:cNvPr id="1026" name="Picture 2" descr="http://www.physlink.com/Education/AskExperts/Images/ae329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276600"/>
            <a:ext cx="5861585" cy="2228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www.youtube.com/watch?v=Hk3fgjHNQ2Q</a:t>
            </a:r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www.youtube.com/watch?v=UjaAxUO6-Uw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https://www.youtube.com/watch?v=8ROHpZ0A70I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10588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143000"/>
            <a:ext cx="8540750" cy="4956175"/>
          </a:xfrm>
        </p:spPr>
        <p:txBody>
          <a:bodyPr/>
          <a:lstStyle/>
          <a:p>
            <a:r>
              <a:rPr lang="en-US" dirty="0" smtClean="0"/>
              <a:t>Heisenberg </a:t>
            </a:r>
            <a:r>
              <a:rPr lang="en-US" dirty="0"/>
              <a:t>uncertainty </a:t>
            </a:r>
            <a:r>
              <a:rPr lang="en-US" dirty="0" smtClean="0"/>
              <a:t>principle</a:t>
            </a:r>
            <a:r>
              <a:rPr lang="en-US" dirty="0"/>
              <a:t> </a:t>
            </a:r>
            <a:r>
              <a:rPr lang="en-US" dirty="0" smtClean="0"/>
              <a:t>and Schrödinger </a:t>
            </a:r>
            <a:r>
              <a:rPr lang="en-US" dirty="0"/>
              <a:t>wave equation laid the foundation for modern quantum theory</a:t>
            </a:r>
            <a:r>
              <a:rPr lang="en-US" dirty="0" smtClean="0"/>
              <a:t>.</a:t>
            </a:r>
            <a:endParaRPr lang="en-US" b="1" dirty="0" smtClean="0">
              <a:solidFill>
                <a:srgbClr val="FFCC00"/>
              </a:solidFill>
            </a:endParaRPr>
          </a:p>
          <a:p>
            <a:r>
              <a:rPr lang="en-US" b="1" dirty="0" smtClean="0">
                <a:solidFill>
                  <a:srgbClr val="FFCC00"/>
                </a:solidFill>
              </a:rPr>
              <a:t>Quantum </a:t>
            </a:r>
            <a:r>
              <a:rPr lang="en-US" b="1" dirty="0">
                <a:solidFill>
                  <a:srgbClr val="FFCC00"/>
                </a:solidFill>
              </a:rPr>
              <a:t>theory</a:t>
            </a:r>
            <a:r>
              <a:rPr lang="en-US" dirty="0"/>
              <a:t> describes mathematically the wave properties of electrons and other very small particles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-Electrons do not move around the nucleus in planetary orbits</a:t>
            </a:r>
          </a:p>
          <a:p>
            <a:pPr lvl="1"/>
            <a:r>
              <a:rPr lang="en-US" dirty="0" smtClean="0"/>
              <a:t>-Electrons exist in </a:t>
            </a:r>
            <a:r>
              <a:rPr lang="en-US" b="1" u="sng" dirty="0" smtClean="0"/>
              <a:t>regions</a:t>
            </a:r>
            <a:r>
              <a:rPr lang="en-US" dirty="0" smtClean="0"/>
              <a:t> called </a:t>
            </a:r>
            <a:r>
              <a:rPr lang="en-US" b="1" dirty="0" smtClean="0"/>
              <a:t>orbitals</a:t>
            </a:r>
            <a:r>
              <a:rPr lang="en-US" dirty="0" smtClean="0"/>
              <a:t>-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8328</TotalTime>
  <Words>544</Words>
  <Application>Microsoft Office PowerPoint</Application>
  <PresentationFormat>On-screen Show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Clouds</vt:lpstr>
      <vt:lpstr>Arrangement of Electrons in Atoms</vt:lpstr>
      <vt:lpstr>4-2 Learning Targets</vt:lpstr>
      <vt:lpstr>Electrons as Waves</vt:lpstr>
      <vt:lpstr>PowerPoint Presentation</vt:lpstr>
      <vt:lpstr>Heisenberg Uncertainty Principle</vt:lpstr>
      <vt:lpstr>Erwin Schrodinger</vt:lpstr>
      <vt:lpstr>Schrodinger Wave equation</vt:lpstr>
      <vt:lpstr>PowerPoint Presentation</vt:lpstr>
      <vt:lpstr>PowerPoint Presentation</vt:lpstr>
      <vt:lpstr>Orbital</vt:lpstr>
      <vt:lpstr>Quantum Numbers- </vt:lpstr>
      <vt:lpstr>Principal quantum number </vt:lpstr>
      <vt:lpstr>PowerPoint Presentation</vt:lpstr>
      <vt:lpstr>Angular momentum quantum number </vt:lpstr>
      <vt:lpstr>Magnetic Quantum number</vt:lpstr>
      <vt:lpstr>s orbital</vt:lpstr>
      <vt:lpstr>P orbital</vt:lpstr>
      <vt:lpstr>D orbital</vt:lpstr>
      <vt:lpstr>PowerPoint Presentation</vt:lpstr>
      <vt:lpstr>Spin quantum number</vt:lpstr>
      <vt:lpstr>PowerPoint Presentation</vt:lpstr>
      <vt:lpstr>PowerPoint Presentation</vt:lpstr>
      <vt:lpstr>PowerPoint Presentation</vt:lpstr>
    </vt:vector>
  </TitlesOfParts>
  <Company>Berlin - Milan Local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BMLS User</dc:creator>
  <cp:lastModifiedBy>Test Stiudent2</cp:lastModifiedBy>
  <cp:revision>167</cp:revision>
  <cp:lastPrinted>2019-10-16T14:22:16Z</cp:lastPrinted>
  <dcterms:created xsi:type="dcterms:W3CDTF">2003-12-10T20:06:53Z</dcterms:created>
  <dcterms:modified xsi:type="dcterms:W3CDTF">2019-10-17T18:01:55Z</dcterms:modified>
</cp:coreProperties>
</file>