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499"/>
    <a:srgbClr val="F44311"/>
    <a:srgbClr val="F41143"/>
    <a:srgbClr val="FF0000"/>
    <a:srgbClr val="6A733D"/>
    <a:srgbClr val="4E6273"/>
    <a:srgbClr val="E3E709"/>
    <a:srgbClr val="BE2A40"/>
    <a:srgbClr val="8E8C24"/>
    <a:srgbClr val="373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5" autoAdjust="0"/>
    <p:restoredTop sz="92841" autoAdjust="0"/>
  </p:normalViewPr>
  <p:slideViewPr>
    <p:cSldViewPr snapToGrid="0">
      <p:cViewPr varScale="1">
        <p:scale>
          <a:sx n="69" d="100"/>
          <a:sy n="69" d="100"/>
        </p:scale>
        <p:origin x="-1362" y="-108"/>
      </p:cViewPr>
      <p:guideLst>
        <p:guide orient="horz" pos="2160"/>
        <p:guide orient="horz" pos="4032"/>
        <p:guide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-509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A9A1E-26F7-1740-A927-D53A563227E5}" type="datetimeFigureOut">
              <a:rPr lang="en-US" smtClean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AA539-82E1-B743-80C3-84CFBF46E7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116663-B372-3E48-9F73-B21AA219DB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97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E69F1-2C49-8541-A1A5-EFBA37142D8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A5757-070F-D645-AB31-81D1D1A4F379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Steel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03D46-7CD0-6748-8E24-728FE7DA8972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Steel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FDFE2-C1A6-2E42-A378-E39EFB2D0661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temperature.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F4868-7013-AB4B-866F-3BAF5E80D7C2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temperature.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6D393-26C4-9142-A442-A0507594374F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amplitude.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F9041-E38F-E844-A313-8DC4CA28474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amplitude.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0B8D5F-83C6-8549-80E4-4496788D1209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multiply reflected.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E7ECE-3D87-7F43-AB4C-06999ED26947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multiply reflected.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91A6A-E09B-8542-B4B9-CB31C3D78F2B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speed.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C4AE5-A053-164B-B3A7-E6197EA334C7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speed.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34348-133F-8B4C-BD99-AE5E19C723B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23F42-63B5-CA47-AD06-13B3E3D6F073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None of these.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60ABC-8D66-504C-92C5-78E84B35B61B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None of these.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120BD-F901-2B4E-9BDC-BF957B79FBBE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All of these.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374BC-BF7A-864C-B307-87231586406E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All of these.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8DFC3-7E04-E04F-B942-5109AB2B3549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low frequency.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1B38C-EE4D-B443-938B-7BDCE9840DF3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low frequency.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0BA8E-EFEF-404B-8DC7-3C52F113B2AE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forced vibration.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A714A-6C36-DB41-8698-BEFE48691BD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forced vibration.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6CB2F-2AD3-7241-B7C5-826A1433AF45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natural frequency.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3A5BB-A252-D147-A042-095920E0D410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natural frequency.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3DA16-1E3F-7B4B-97EC-5E1152FC66F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8FFF9-0637-2C44-ABBF-C4BFE7A8ABEB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forced vibration.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CC8AE-1090-8645-B728-D961B4765EE4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forced vibration.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ED895-E143-FA4C-9728-740396734BE8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resonance.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3EC60-823C-6543-B20F-7E12A929BD07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resonance.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579FD-EE12-B542-8579-AF8ABB3777EC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interference.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BED40-400E-C743-807D-AF50D9DB4292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interference.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1213B-65CB-1541-ACFA-B5289CB7B3AC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interference.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0AAE3-6C94-8045-AC99-37CA01444E55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interference.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DBD65-7DF3-924C-BA41-BBEC05E6B015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more than 8 Hz.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6FD95-8E42-1049-9B65-8ECC7E8CA742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more than 8 Hz.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F76CC-A794-9D4A-B600-4B647B1A6152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1D6BB-D175-F948-B0CF-E297A47D95B1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Resonance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13FEE-192F-E74E-B950-8D78DDA96760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Resonance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F93A6D-B949-0D42-B969-237EC07E0999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26BAB-6140-2D4D-A9BF-87775F3D8D4D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DD374-C69D-4E48-BE2D-4E08EF3D575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Both of these.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28CD0-4F0F-EE45-A6F7-1D0AEA3341C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All of these.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42636-0664-B649-BE3A-A69E010A9CA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All of these.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-6350" y="0"/>
            <a:ext cx="9162288" cy="609600"/>
          </a:xfrm>
          <a:prstGeom prst="rect">
            <a:avLst/>
          </a:prstGeom>
          <a:solidFill>
            <a:srgbClr val="2E4499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730" y="2890391"/>
            <a:ext cx="3418598" cy="107721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1440"/>
          <a:lstStyle>
            <a:lvl1pPr algn="l">
              <a:defRPr sz="3200" b="1">
                <a:solidFill>
                  <a:srgbClr val="F4431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5125" y="4445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Clicker</a:t>
            </a:r>
            <a:r>
              <a:rPr lang="en-US" sz="2800" baseline="0" dirty="0" smtClean="0">
                <a:solidFill>
                  <a:schemeClr val="bg1"/>
                </a:solidFill>
              </a:rPr>
              <a:t> Questions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  <p:pic>
        <p:nvPicPr>
          <p:cNvPr id="7" name="Picture 6" descr="HEWI9107_12_eca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5" y="602537"/>
            <a:ext cx="4886325" cy="625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2E44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37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0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8922"/>
            <a:ext cx="8229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04011"/>
            <a:ext cx="8229600" cy="217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7313" y="6613525"/>
            <a:ext cx="5399087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cs typeface="+mj-cs"/>
              </a:defRPr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hf sldNum="0" hdr="0" dt="0"/>
  <p:txStyles>
    <p:titleStyle>
      <a:lvl1pPr algn="l" rtl="0" fontAlgn="base">
        <a:spcBef>
          <a:spcPct val="50000"/>
        </a:spcBef>
        <a:spcAft>
          <a:spcPct val="0"/>
        </a:spcAft>
        <a:defRPr sz="3000" b="0">
          <a:solidFill>
            <a:srgbClr val="2E4499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512064" indent="-512064" algn="l" rtl="0" fontAlgn="base">
        <a:spcBef>
          <a:spcPct val="20000"/>
        </a:spcBef>
        <a:spcAft>
          <a:spcPct val="0"/>
        </a:spcAft>
        <a:buClrTx/>
        <a:buFont typeface="+mj-lt"/>
        <a:buAutoNum type="alphaLcParenR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Tx/>
        <a:buChar char="–"/>
        <a:tabLst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Rectangle 4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20</a:t>
            </a:r>
            <a:r>
              <a:rPr lang="en-US" dirty="0"/>
              <a:t>: Sound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In which of these materials does sound travel fastest?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Air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Steel</a:t>
            </a:r>
          </a:p>
          <a:p>
            <a:r>
              <a:rPr lang="en-US" dirty="0" smtClean="0"/>
              <a:t>All the same at the same temperature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616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In which of these materials does sound travel fastest?</a:t>
            </a:r>
            <a:endParaRPr lang="en-US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Air</a:t>
            </a:r>
          </a:p>
          <a:p>
            <a:r>
              <a:rPr lang="en-US" dirty="0" smtClean="0"/>
              <a:t>Water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Steel</a:t>
            </a:r>
          </a:p>
          <a:p>
            <a:r>
              <a:rPr lang="en-US" dirty="0" smtClean="0"/>
              <a:t>All the same at the same temperature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95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speed of sound varies with</a:t>
            </a:r>
            <a:endParaRPr lang="en-US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98679"/>
            <a:ext cx="8229600" cy="1932837"/>
          </a:xfrm>
        </p:spPr>
        <p:txBody>
          <a:bodyPr/>
          <a:lstStyle/>
          <a:p>
            <a:r>
              <a:rPr lang="en-US" dirty="0" smtClean="0"/>
              <a:t>amplitude.</a:t>
            </a:r>
          </a:p>
          <a:p>
            <a:r>
              <a:rPr lang="en-US" dirty="0" smtClean="0"/>
              <a:t>frequency.</a:t>
            </a:r>
          </a:p>
          <a:p>
            <a:r>
              <a:rPr lang="en-US" dirty="0" smtClean="0"/>
              <a:t>temperature.</a:t>
            </a:r>
          </a:p>
          <a:p>
            <a:r>
              <a:rPr lang="en-US" dirty="0" smtClean="0"/>
              <a:t>All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54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speed of sound varies with</a:t>
            </a:r>
            <a:endParaRPr lang="en-US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98679"/>
            <a:ext cx="8229600" cy="4241161"/>
          </a:xfrm>
        </p:spPr>
        <p:txBody>
          <a:bodyPr/>
          <a:lstStyle/>
          <a:p>
            <a:r>
              <a:rPr lang="en-US" dirty="0" smtClean="0"/>
              <a:t>amplitude.</a:t>
            </a:r>
          </a:p>
          <a:p>
            <a:r>
              <a:rPr lang="en-US" dirty="0" smtClean="0"/>
              <a:t>frequency.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temperature.</a:t>
            </a:r>
          </a:p>
          <a:p>
            <a:r>
              <a:rPr lang="en-US" dirty="0" smtClean="0"/>
              <a:t>All of these.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b="1" dirty="0"/>
              <a:t>Explanation</a:t>
            </a:r>
            <a:r>
              <a:rPr lang="en-US" sz="2200" b="1" dirty="0" smtClean="0"/>
              <a:t>:</a:t>
            </a:r>
          </a:p>
          <a:p>
            <a:pPr marL="0" indent="0">
              <a:buNone/>
            </a:pPr>
            <a:r>
              <a:rPr lang="en-US" sz="2200" dirty="0" smtClean="0"/>
              <a:t>Although </a:t>
            </a:r>
            <a:r>
              <a:rPr lang="en-US" sz="2200" dirty="0"/>
              <a:t>loudness varies with amplitude, and pitch varies </a:t>
            </a:r>
            <a:r>
              <a:rPr lang="en-US" sz="2200" dirty="0" smtClean="0"/>
              <a:t>with frequency</a:t>
            </a:r>
            <a:r>
              <a:rPr lang="en-US" sz="2200" dirty="0"/>
              <a:t>, speed is not influenced by amplitude nor frequency. </a:t>
            </a:r>
            <a:r>
              <a:rPr lang="en-US" sz="2200" dirty="0" smtClean="0"/>
              <a:t>A listener </a:t>
            </a:r>
            <a:r>
              <a:rPr lang="en-US" sz="2200" dirty="0"/>
              <a:t>in the back row at a concert would find music confusing </a:t>
            </a:r>
            <a:r>
              <a:rPr lang="en-US" sz="2200" dirty="0" smtClean="0"/>
              <a:t>if sound </a:t>
            </a:r>
            <a:r>
              <a:rPr lang="en-US" sz="2200" dirty="0"/>
              <a:t>of different frequencies reached the ear at different times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587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loudness of a sound is most closely related to its</a:t>
            </a:r>
            <a:endParaRPr lang="en-US" dirty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6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loudness of a sound is most closely related to its</a:t>
            </a:r>
            <a:endParaRPr lang="en-US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period.</a:t>
            </a:r>
          </a:p>
          <a:p>
            <a:r>
              <a:rPr lang="en-US" dirty="0" smtClean="0"/>
              <a:t>wavelength.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amplitude.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726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Sound made to undergo reverberation is sound that is</a:t>
            </a:r>
            <a:endParaRPr lang="en-US" dirty="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sympathetically vibrating.</a:t>
            </a:r>
          </a:p>
          <a:p>
            <a:r>
              <a:rPr lang="en-US" dirty="0" smtClean="0"/>
              <a:t>varying in tone.</a:t>
            </a:r>
          </a:p>
          <a:p>
            <a:r>
              <a:rPr lang="en-US" dirty="0" smtClean="0"/>
              <a:t>multiply reflected.</a:t>
            </a:r>
          </a:p>
          <a:p>
            <a:r>
              <a:rPr lang="en-US" dirty="0" smtClean="0"/>
              <a:t>refracted.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660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Sound made to undergo reverberation is sound that is</a:t>
            </a:r>
            <a:endParaRPr lang="en-US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sympathetically vibrating.</a:t>
            </a:r>
          </a:p>
          <a:p>
            <a:r>
              <a:rPr lang="en-US" dirty="0" smtClean="0"/>
              <a:t>varying in tone.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multiply reflected.</a:t>
            </a:r>
          </a:p>
          <a:p>
            <a:r>
              <a:rPr lang="en-US" dirty="0" smtClean="0"/>
              <a:t>refracted.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905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sound undergoes refraction, it undergoes a change in</a:t>
            </a:r>
            <a:endParaRPr lang="en-US" dirty="0"/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speed.</a:t>
            </a:r>
          </a:p>
          <a:p>
            <a:r>
              <a:rPr lang="en-US" dirty="0" smtClean="0"/>
              <a:t>intensity.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825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sound undergoes refraction, it undergoes a change in</a:t>
            </a:r>
            <a:endParaRPr lang="en-US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frequency.</a:t>
            </a:r>
          </a:p>
          <a:p>
            <a:r>
              <a:rPr lang="en-US" dirty="0" smtClean="0"/>
              <a:t>wavelength.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speed.</a:t>
            </a:r>
          </a:p>
          <a:p>
            <a:r>
              <a:rPr lang="en-US" dirty="0" smtClean="0"/>
              <a:t>intensity.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97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sound waves that most humans cannot hear are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infrasonic.</a:t>
            </a:r>
          </a:p>
          <a:p>
            <a:r>
              <a:rPr lang="en-US" dirty="0" smtClean="0"/>
              <a:t>ultrasonic.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 above, for young people can hear both.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017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can NOT be</a:t>
            </a:r>
            <a:endParaRPr lang="en-US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reflected.</a:t>
            </a:r>
          </a:p>
          <a:p>
            <a:r>
              <a:rPr lang="en-US" dirty="0" smtClean="0"/>
              <a:t>absorbed.</a:t>
            </a:r>
          </a:p>
          <a:p>
            <a:r>
              <a:rPr lang="en-US" dirty="0" smtClean="0"/>
              <a:t>diminished by interference.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021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can NOT be</a:t>
            </a:r>
            <a:endParaRPr lang="en-US" dirty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373231"/>
          </a:xfrm>
        </p:spPr>
        <p:txBody>
          <a:bodyPr/>
          <a:lstStyle/>
          <a:p>
            <a:r>
              <a:rPr lang="en-US" dirty="0" smtClean="0"/>
              <a:t>reflected.</a:t>
            </a:r>
          </a:p>
          <a:p>
            <a:r>
              <a:rPr lang="en-US" dirty="0" smtClean="0"/>
              <a:t>absorbed.</a:t>
            </a:r>
          </a:p>
          <a:p>
            <a:r>
              <a:rPr lang="en-US" dirty="0" smtClean="0"/>
              <a:t>diminished by interference.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None of these.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Comment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Sound</a:t>
            </a:r>
            <a:r>
              <a:rPr lang="en-US" dirty="0"/>
              <a:t>, like any wave, can undergo all of these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487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Sensing an invisible object by way of ultrasound is used by</a:t>
            </a:r>
            <a:endParaRPr lang="en-US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bats.</a:t>
            </a:r>
          </a:p>
          <a:p>
            <a:r>
              <a:rPr lang="en-US" dirty="0" smtClean="0"/>
              <a:t>dolphins</a:t>
            </a:r>
          </a:p>
          <a:p>
            <a:r>
              <a:rPr lang="en-US" dirty="0" smtClean="0"/>
              <a:t>medical doctors.</a:t>
            </a:r>
          </a:p>
          <a:p>
            <a:r>
              <a:rPr lang="en-US" dirty="0" smtClean="0"/>
              <a:t>All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883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Sensing an invisible object by way of ultrasound is used by</a:t>
            </a:r>
            <a:endParaRPr lang="en-US" dirty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bats.</a:t>
            </a:r>
          </a:p>
          <a:p>
            <a:r>
              <a:rPr lang="en-US" dirty="0" smtClean="0"/>
              <a:t>dolphins</a:t>
            </a:r>
          </a:p>
          <a:p>
            <a:r>
              <a:rPr lang="en-US" dirty="0" smtClean="0"/>
              <a:t>medical doctors.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All of these.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210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Sound normally travels farther in air when the sound is</a:t>
            </a:r>
            <a:endParaRPr lang="en-US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low frequency.</a:t>
            </a:r>
          </a:p>
          <a:p>
            <a:r>
              <a:rPr lang="en-US" dirty="0" smtClean="0"/>
              <a:t>high frequency.</a:t>
            </a:r>
          </a:p>
          <a:p>
            <a:r>
              <a:rPr lang="en-US" dirty="0" smtClean="0"/>
              <a:t>resonant.</a:t>
            </a:r>
          </a:p>
          <a:p>
            <a:r>
              <a:rPr lang="en-US" dirty="0" smtClean="0"/>
              <a:t>low in energy.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444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Sound normally travels farther in air when the sound is</a:t>
            </a:r>
            <a:endParaRPr lang="en-US" dirty="0"/>
          </a:p>
        </p:txBody>
      </p:sp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44709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low frequency.</a:t>
            </a:r>
          </a:p>
          <a:p>
            <a:r>
              <a:rPr lang="en-US" dirty="0" smtClean="0"/>
              <a:t>high frequency.</a:t>
            </a:r>
          </a:p>
          <a:p>
            <a:r>
              <a:rPr lang="en-US" dirty="0" smtClean="0"/>
              <a:t>resonant.</a:t>
            </a:r>
          </a:p>
          <a:p>
            <a:r>
              <a:rPr lang="en-US" dirty="0" smtClean="0"/>
              <a:t>low in energy.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Explanation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Hence </a:t>
            </a:r>
            <a:r>
              <a:rPr lang="en-US" dirty="0"/>
              <a:t>the low tone of fog horns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486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factory floor vibrates, and as a result you vibrate when standing on the floor. This is</a:t>
            </a:r>
            <a:endParaRPr lang="en-US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forced vibration.</a:t>
            </a:r>
          </a:p>
          <a:p>
            <a:r>
              <a:rPr lang="en-US" dirty="0" smtClean="0"/>
              <a:t>resonance.</a:t>
            </a:r>
          </a:p>
          <a:p>
            <a:r>
              <a:rPr lang="en-US" dirty="0" smtClean="0"/>
              <a:t>refraction.</a:t>
            </a:r>
          </a:p>
          <a:p>
            <a:r>
              <a:rPr lang="en-US" dirty="0" smtClean="0"/>
              <a:t>diffraction.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720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A factory floor vibrates, and as a result you vibrate when standing on the floor. This is</a:t>
            </a:r>
            <a:endParaRPr lang="en-US" dirty="0"/>
          </a:p>
        </p:txBody>
      </p:sp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forced vibration.</a:t>
            </a:r>
          </a:p>
          <a:p>
            <a:r>
              <a:rPr lang="en-US" dirty="0" smtClean="0"/>
              <a:t>resonance.</a:t>
            </a:r>
          </a:p>
          <a:p>
            <a:r>
              <a:rPr lang="en-US" dirty="0" smtClean="0"/>
              <a:t>refraction.</a:t>
            </a:r>
          </a:p>
          <a:p>
            <a:r>
              <a:rPr lang="en-US" dirty="0" smtClean="0"/>
              <a:t>diffraction.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10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you tap various objects, they produce characteristic sounds that are related to</a:t>
            </a:r>
            <a:endParaRPr lang="en-US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</a:p>
          <a:p>
            <a:r>
              <a:rPr lang="en-US" dirty="0" smtClean="0"/>
              <a:t>period.</a:t>
            </a:r>
          </a:p>
          <a:p>
            <a:r>
              <a:rPr lang="en-US" dirty="0" smtClean="0"/>
              <a:t>natural frequency.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871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you tap various objects, they produce characteristic sounds that are related to</a:t>
            </a:r>
            <a:endParaRPr lang="en-US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wavelength.</a:t>
            </a:r>
          </a:p>
          <a:p>
            <a:r>
              <a:rPr lang="en-US" dirty="0" smtClean="0"/>
              <a:t>amplitude.</a:t>
            </a:r>
          </a:p>
          <a:p>
            <a:r>
              <a:rPr lang="en-US" dirty="0" smtClean="0"/>
              <a:t>period.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natural frequency.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912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sound waves that most humans cannot hear are</a:t>
            </a:r>
            <a:endParaRPr lang="en-US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infrasonic.</a:t>
            </a:r>
          </a:p>
          <a:p>
            <a:r>
              <a:rPr lang="en-US" dirty="0" smtClean="0"/>
              <a:t>ultrasonic.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Both of these.</a:t>
            </a:r>
          </a:p>
          <a:p>
            <a:r>
              <a:rPr lang="en-US" dirty="0" smtClean="0"/>
              <a:t>None of the above, for young people can hear both.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053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the surface of a guitar is made to vibrate, we say it undergoes</a:t>
            </a:r>
            <a:endParaRPr lang="en-US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forced vibration.</a:t>
            </a:r>
          </a:p>
          <a:p>
            <a:r>
              <a:rPr lang="en-US" dirty="0" smtClean="0"/>
              <a:t>resonance.</a:t>
            </a:r>
          </a:p>
          <a:p>
            <a:r>
              <a:rPr lang="en-US" dirty="0" smtClean="0"/>
              <a:t>refraction.</a:t>
            </a:r>
          </a:p>
          <a:p>
            <a:r>
              <a:rPr lang="en-US" dirty="0" smtClean="0"/>
              <a:t>amplitude enhancement.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745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the surface of a guitar is made to vibrate, we say it undergoes</a:t>
            </a:r>
            <a:endParaRPr lang="en-US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87798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forced vibration.</a:t>
            </a:r>
          </a:p>
          <a:p>
            <a:r>
              <a:rPr lang="en-US" dirty="0" smtClean="0"/>
              <a:t>resonance.</a:t>
            </a:r>
          </a:p>
          <a:p>
            <a:r>
              <a:rPr lang="en-US" dirty="0" smtClean="0"/>
              <a:t>refraction.</a:t>
            </a:r>
          </a:p>
          <a:p>
            <a:r>
              <a:rPr lang="en-US" dirty="0" smtClean="0"/>
              <a:t>amplitude enhancement.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Comment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sound may be enhanced, but it is the surface </a:t>
            </a:r>
            <a:r>
              <a:rPr lang="en-US" dirty="0" smtClean="0"/>
              <a:t>of the </a:t>
            </a:r>
            <a:r>
              <a:rPr lang="en-US" dirty="0"/>
              <a:t>guitar that undergoes forced vibration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779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When an object is set vibrating by a wave having a frequency that matches the natural frequency of the object, what occurs is</a:t>
            </a:r>
            <a:endParaRPr lang="en-US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forced vibration.</a:t>
            </a:r>
          </a:p>
          <a:p>
            <a:r>
              <a:rPr lang="en-US" dirty="0" smtClean="0"/>
              <a:t>resonance.</a:t>
            </a:r>
          </a:p>
          <a:p>
            <a:r>
              <a:rPr lang="en-US" dirty="0" smtClean="0"/>
              <a:t>refraction.</a:t>
            </a:r>
          </a:p>
          <a:p>
            <a:r>
              <a:rPr lang="en-US" dirty="0" smtClean="0"/>
              <a:t>amplitude enhancement.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694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When an object is set vibrating by a wave having a frequency that matches the natural frequency of the object, what occurs is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877985"/>
          </a:xfrm>
        </p:spPr>
        <p:txBody>
          <a:bodyPr/>
          <a:lstStyle/>
          <a:p>
            <a:r>
              <a:rPr lang="en-US" dirty="0" smtClean="0"/>
              <a:t>forced vibration.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resonance.</a:t>
            </a:r>
          </a:p>
          <a:p>
            <a:r>
              <a:rPr lang="en-US" dirty="0" smtClean="0"/>
              <a:t>refraction.</a:t>
            </a:r>
          </a:p>
          <a:p>
            <a:r>
              <a:rPr lang="en-US" dirty="0" smtClean="0"/>
              <a:t>amplitude enhancement.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Comment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Resonance</a:t>
            </a:r>
            <a:r>
              <a:rPr lang="en-US" dirty="0"/>
              <a:t>, rather than amplitude enhancement, is </a:t>
            </a:r>
            <a:r>
              <a:rPr lang="en-US" dirty="0" smtClean="0"/>
              <a:t>the better </a:t>
            </a:r>
            <a:r>
              <a:rPr lang="en-US" dirty="0"/>
              <a:t>answer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202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Noise-canceling devices such as jackhammer earphones make use of sound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destruction.</a:t>
            </a:r>
          </a:p>
          <a:p>
            <a:r>
              <a:rPr lang="en-US" dirty="0" smtClean="0"/>
              <a:t>interference.</a:t>
            </a:r>
          </a:p>
          <a:p>
            <a:r>
              <a:rPr lang="en-US" dirty="0" smtClean="0"/>
              <a:t>resonance.</a:t>
            </a:r>
          </a:p>
          <a:p>
            <a:r>
              <a:rPr lang="en-US" dirty="0" smtClean="0"/>
              <a:t>amplification.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381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Noise-canceling devices such as jackhammer earphones make use of sound</a:t>
            </a:r>
            <a:endParaRPr 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destruction.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interference.</a:t>
            </a:r>
          </a:p>
          <a:p>
            <a:r>
              <a:rPr lang="en-US" dirty="0" smtClean="0"/>
              <a:t>resonance.</a:t>
            </a:r>
          </a:p>
          <a:p>
            <a:r>
              <a:rPr lang="en-US" dirty="0" smtClean="0"/>
              <a:t>amplification.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1766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phenomenon of beats is the result of sound</a:t>
            </a:r>
            <a:endParaRPr lang="en-US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destruction.</a:t>
            </a:r>
          </a:p>
          <a:p>
            <a:r>
              <a:rPr lang="en-US" dirty="0" smtClean="0"/>
              <a:t>interference.</a:t>
            </a:r>
          </a:p>
          <a:p>
            <a:r>
              <a:rPr lang="en-US" dirty="0" smtClean="0"/>
              <a:t>resonance.</a:t>
            </a:r>
          </a:p>
          <a:p>
            <a:r>
              <a:rPr lang="en-US" dirty="0" smtClean="0"/>
              <a:t>amplification.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1976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phenomenon of beats is the result of sound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destruction.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interference.</a:t>
            </a:r>
          </a:p>
          <a:p>
            <a:r>
              <a:rPr lang="en-US" dirty="0" smtClean="0"/>
              <a:t>resonance.</a:t>
            </a:r>
          </a:p>
          <a:p>
            <a:r>
              <a:rPr lang="en-US" dirty="0" smtClean="0"/>
              <a:t>amplification.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6858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a 134-Hz tuning fork and a 144-Hz tuning fork are struck, the beat frequency is</a:t>
            </a:r>
            <a:endParaRPr lang="en-US" dirty="0"/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2 Hz.</a:t>
            </a:r>
          </a:p>
          <a:p>
            <a:r>
              <a:rPr lang="en-US" dirty="0" smtClean="0"/>
              <a:t>6 Hz.</a:t>
            </a:r>
          </a:p>
          <a:p>
            <a:r>
              <a:rPr lang="en-US" dirty="0" smtClean="0"/>
              <a:t>8 Hz.</a:t>
            </a:r>
          </a:p>
          <a:p>
            <a:r>
              <a:rPr lang="en-US" dirty="0" smtClean="0"/>
              <a:t>more than 8 Hz.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5900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a 134-Hz tuning fork and a 144-Hz tuning fork are struck, the beat frequency is</a:t>
            </a:r>
            <a:endParaRPr lang="en-US" dirty="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877985"/>
          </a:xfrm>
        </p:spPr>
        <p:txBody>
          <a:bodyPr/>
          <a:lstStyle/>
          <a:p>
            <a:r>
              <a:rPr lang="en-US" dirty="0" smtClean="0"/>
              <a:t>2 Hz.</a:t>
            </a:r>
          </a:p>
          <a:p>
            <a:r>
              <a:rPr lang="en-US" dirty="0" smtClean="0"/>
              <a:t>6 Hz.</a:t>
            </a:r>
          </a:p>
          <a:p>
            <a:r>
              <a:rPr lang="en-US" dirty="0" smtClean="0"/>
              <a:t>8 Hz.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more than 8 Hz.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Explanation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beat frequency is the difference between the </a:t>
            </a:r>
            <a:r>
              <a:rPr lang="en-US" dirty="0" smtClean="0"/>
              <a:t>two,10 </a:t>
            </a:r>
            <a:r>
              <a:rPr lang="en-US" dirty="0"/>
              <a:t>Hz (which is more than 8 Hz)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14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travels in air by a series of</a:t>
            </a:r>
            <a:endParaRPr lang="en-US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compressions.</a:t>
            </a:r>
          </a:p>
          <a:p>
            <a:r>
              <a:rPr lang="en-US" dirty="0" smtClean="0"/>
              <a:t>rarefactions.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3474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your radio set is tuned to an incoming radio signal, what occurs?</a:t>
            </a:r>
            <a:endParaRPr lang="en-US" dirty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Forced vibration</a:t>
            </a:r>
          </a:p>
          <a:p>
            <a:r>
              <a:rPr lang="en-US" dirty="0" smtClean="0"/>
              <a:t>Resonance</a:t>
            </a:r>
          </a:p>
          <a:p>
            <a:r>
              <a:rPr lang="en-US" dirty="0" smtClean="0"/>
              <a:t>Refraction</a:t>
            </a:r>
          </a:p>
          <a:p>
            <a:r>
              <a:rPr lang="en-US" dirty="0" smtClean="0"/>
              <a:t>Diffraction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426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When your radio set is tuned to an incoming radio signal, what occurs?</a:t>
            </a:r>
            <a:endParaRPr lang="en-US" dirty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Forced vibration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Resonance</a:t>
            </a:r>
          </a:p>
          <a:p>
            <a:r>
              <a:rPr lang="en-US" dirty="0" smtClean="0"/>
              <a:t>Refraction</a:t>
            </a:r>
          </a:p>
          <a:p>
            <a:r>
              <a:rPr lang="en-US" dirty="0" smtClean="0"/>
              <a:t>Diffraction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77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travels in air by a series of</a:t>
            </a:r>
            <a:endParaRPr lang="en-US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compressions.</a:t>
            </a:r>
          </a:p>
          <a:p>
            <a:r>
              <a:rPr lang="en-US" dirty="0" smtClean="0"/>
              <a:t>rarefactions.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35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vibrations set up in a radio loudspeaker have the same frequencies as the vibrations</a:t>
            </a:r>
            <a:endParaRPr lang="en-US" dirty="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in the electric signal feeding the loudspeaker.</a:t>
            </a:r>
          </a:p>
          <a:p>
            <a:r>
              <a:rPr lang="en-US" dirty="0" smtClean="0"/>
              <a:t>that produce the sound you hear.</a:t>
            </a:r>
          </a:p>
          <a:p>
            <a:r>
              <a:rPr lang="en-US" dirty="0" smtClean="0"/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745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vibrations set up in a radio loudspeaker have the same frequencies as the vibrations</a:t>
            </a:r>
            <a:endParaRPr lang="en-US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in the electric signal feeding the loudspeaker.</a:t>
            </a:r>
          </a:p>
          <a:p>
            <a:r>
              <a:rPr lang="en-US" dirty="0" smtClean="0"/>
              <a:t>that produce the sound you hear.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Both of these.</a:t>
            </a:r>
          </a:p>
          <a:p>
            <a:r>
              <a:rPr lang="en-US" dirty="0" smtClean="0"/>
              <a:t>None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43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travels in</a:t>
            </a:r>
            <a:endParaRPr lang="en-US" dirty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solids.</a:t>
            </a:r>
          </a:p>
          <a:p>
            <a:r>
              <a:rPr lang="en-US" dirty="0" smtClean="0"/>
              <a:t>liquids.</a:t>
            </a:r>
          </a:p>
          <a:p>
            <a:r>
              <a:rPr lang="en-US" dirty="0" smtClean="0"/>
              <a:t>gases.</a:t>
            </a:r>
          </a:p>
          <a:p>
            <a:r>
              <a:rPr lang="en-US" dirty="0" smtClean="0"/>
              <a:t>All of these.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98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travels in</a:t>
            </a:r>
            <a:endParaRPr lang="en-US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solids.</a:t>
            </a:r>
          </a:p>
          <a:p>
            <a:r>
              <a:rPr lang="en-US" dirty="0" smtClean="0"/>
              <a:t>liquids.</a:t>
            </a:r>
          </a:p>
          <a:p>
            <a:r>
              <a:rPr lang="en-US" dirty="0" smtClean="0"/>
              <a:t>gases.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All of these.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572279"/>
      </p:ext>
    </p:extLst>
  </p:cSld>
  <p:clrMapOvr>
    <a:masterClrMapping/>
  </p:clrMapOvr>
</p:sld>
</file>

<file path=ppt/theme/theme1.xml><?xml version="1.0" encoding="utf-8"?>
<a:theme xmlns:a="http://schemas.openxmlformats.org/drawingml/2006/main" name="HA5Lect_template">
  <a:themeElements>
    <a:clrScheme name="HA5Lec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5Lect_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gtk_01:Applications (Mac OS 9):Microsoft Office 2001:Templates:My Templates:HA5Lect_template.pot</Template>
  <TotalTime>948</TotalTime>
  <Words>1633</Words>
  <Application>Microsoft Office PowerPoint</Application>
  <PresentationFormat>On-screen Show (4:3)</PresentationFormat>
  <Paragraphs>341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HA5Lect_template</vt:lpstr>
      <vt:lpstr>Chapter 20: Sound</vt:lpstr>
      <vt:lpstr>The sound waves that most humans cannot hear are</vt:lpstr>
      <vt:lpstr>The sound waves that most humans cannot hear are</vt:lpstr>
      <vt:lpstr>Sound travels in air by a series of</vt:lpstr>
      <vt:lpstr>Sound travels in air by a series of</vt:lpstr>
      <vt:lpstr>The vibrations set up in a radio loudspeaker have the same frequencies as the vibrations</vt:lpstr>
      <vt:lpstr>The vibrations set up in a radio loudspeaker have the same frequencies as the vibrations</vt:lpstr>
      <vt:lpstr>Sound travels in</vt:lpstr>
      <vt:lpstr>Sound travels in</vt:lpstr>
      <vt:lpstr>In which of these materials does sound travel fastest?</vt:lpstr>
      <vt:lpstr>In which of these materials does sound travel fastest?</vt:lpstr>
      <vt:lpstr>The speed of sound varies with</vt:lpstr>
      <vt:lpstr>The speed of sound varies with</vt:lpstr>
      <vt:lpstr>The loudness of a sound is most closely related to its</vt:lpstr>
      <vt:lpstr>The loudness of a sound is most closely related to its</vt:lpstr>
      <vt:lpstr>Sound made to undergo reverberation is sound that is</vt:lpstr>
      <vt:lpstr>Sound made to undergo reverberation is sound that is</vt:lpstr>
      <vt:lpstr>When sound undergoes refraction, it undergoes a change in</vt:lpstr>
      <vt:lpstr>When sound undergoes refraction, it undergoes a change in</vt:lpstr>
      <vt:lpstr>Sound can NOT be</vt:lpstr>
      <vt:lpstr>Sound can NOT be</vt:lpstr>
      <vt:lpstr>Sensing an invisible object by way of ultrasound is used by</vt:lpstr>
      <vt:lpstr>Sensing an invisible object by way of ultrasound is used by</vt:lpstr>
      <vt:lpstr>Sound normally travels farther in air when the sound is</vt:lpstr>
      <vt:lpstr>Sound normally travels farther in air when the sound is</vt:lpstr>
      <vt:lpstr>A factory floor vibrates, and as a result you vibrate when standing on the floor. This is</vt:lpstr>
      <vt:lpstr>A factory floor vibrates, and as a result you vibrate when standing on the floor. This is</vt:lpstr>
      <vt:lpstr>When you tap various objects, they produce characteristic sounds that are related to</vt:lpstr>
      <vt:lpstr>When you tap various objects, they produce characteristic sounds that are related to</vt:lpstr>
      <vt:lpstr>When the surface of a guitar is made to vibrate, we say it undergoes</vt:lpstr>
      <vt:lpstr>When the surface of a guitar is made to vibrate, we say it undergoes</vt:lpstr>
      <vt:lpstr>When an object is set vibrating by a wave having a frequency that matches the natural frequency of the object, what occurs is</vt:lpstr>
      <vt:lpstr>When an object is set vibrating by a wave having a frequency that matches the natural frequency of the object, what occurs is</vt:lpstr>
      <vt:lpstr>Noise-canceling devices such as jackhammer earphones make use of sound</vt:lpstr>
      <vt:lpstr>Noise-canceling devices such as jackhammer earphones make use of sound</vt:lpstr>
      <vt:lpstr>The phenomenon of beats is the result of sound</vt:lpstr>
      <vt:lpstr>The phenomenon of beats is the result of sound</vt:lpstr>
      <vt:lpstr>When a 134-Hz tuning fork and a 144-Hz tuning fork are struck, the beat frequency is</vt:lpstr>
      <vt:lpstr>When a 134-Hz tuning fork and a 144-Hz tuning fork are struck, the beat frequency is</vt:lpstr>
      <vt:lpstr>When your radio set is tuned to an incoming radio signal, what occurs?</vt:lpstr>
      <vt:lpstr>When your radio set is tuned to an incoming radio signal, what occurs?</vt:lpstr>
    </vt:vector>
  </TitlesOfParts>
  <Company>뿿ˤʤ㏘뿿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Test Stiudent2</cp:lastModifiedBy>
  <cp:revision>133</cp:revision>
  <dcterms:created xsi:type="dcterms:W3CDTF">2007-09-26T05:29:17Z</dcterms:created>
  <dcterms:modified xsi:type="dcterms:W3CDTF">2017-10-20T18:24:15Z</dcterms:modified>
</cp:coreProperties>
</file>