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499"/>
    <a:srgbClr val="F44311"/>
    <a:srgbClr val="F41143"/>
    <a:srgbClr val="FF0000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5" autoAdjust="0"/>
    <p:restoredTop sz="93900" autoAdjust="0"/>
  </p:normalViewPr>
  <p:slideViewPr>
    <p:cSldViewPr snapToGrid="0">
      <p:cViewPr varScale="1">
        <p:scale>
          <a:sx n="70" d="100"/>
          <a:sy n="70" d="100"/>
        </p:scale>
        <p:origin x="-1332" y="-102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5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90DD2-87F2-0747-852F-AE0C5E739B9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amplitude.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D54D2-7526-9B4B-BD75-20D6E2840DE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amplitude.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DD39D-C15A-D746-8188-361A137BC69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period.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3F6EE-7A39-1E42-A306-E9183934208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period.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CF025-5F6B-B84E-8BE1-596C41A34D9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1/20 second.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A9EE0-86F7-944B-9550-F1EC75B8DC0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1/20 second.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242E9-27F5-6B41-94FA-521BCAA40F7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50 Hz with a period of 1/50 second.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D28B5-06FF-1E47-B9F8-A0FE1C512F0F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50 Hz with a period of 1/50 second.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6FF79-9287-D64C-AF98-D9F2A8980EC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wavelength.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FA6F7-6BAF-0C4F-86D2-18265B47C5F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wavelength.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9990F-5B60-1743-BB8B-CA3EE99FAD9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vibration.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AE372-0095-AD42-B640-18773DBE6C81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higher the wave frequency and the shorter the wavelengths.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C6E85-FE0B-9740-BD71-36B63E648E16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higher the wave frequency and the shorter the wavelengths.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68FC4-715B-0D4D-8BE8-8224FCE676F6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wavelength.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C7921-9E9F-094D-AC8E-C58ED7E9F14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wavelength.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EAEB6-5429-1F42-A0FB-07AFEECD5FF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perpendicular to the wave.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70D8C-0A88-3345-BEF1-AEBF2B7119BE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perpendicular to the wave.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3E72C-0965-2C41-9B7E-7445C67283C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along the wave.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A63E2-29E9-5946-BF08-3BAED484C550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along the wave.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1AC87-3BF6-B143-A3CD-75F32109D9F1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sound.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3CFA9-B680-374D-B3CC-0B0377BF9770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sound.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7F031-8C24-D443-BAED-E182BC7D85E2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vibration.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8E01A-68B2-2348-9BFA-743046FEB009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DE8BB-A890-264A-827D-C4C5A39DCA43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DD3E9-CCE6-E84D-AB7A-5AA2B0B0FB05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interference.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3A785-3C01-2543-B4A1-9FE0FB296682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interference.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0E1A9-9FA0-CA4A-B713-BD727E5F2367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89235-27E6-894D-86A8-56E49A8E95E6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40B90-B17F-AF4E-AAD9-5C9D3B8EFA09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frequency.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596EC-C4C7-4C46-9C46-98EB60F967D4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frequency.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106A-1740-E747-BF78-91403CC31947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superposition.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BF1E9-0A44-DB45-B7BD-6092ED2BFE9B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superposition.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7B906-79C7-574A-A11D-0BBA66D6E36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DB133-A41B-AC4E-9643-EA636B74F740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an aircraft flying slower than the speed of sound.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15124-FD54-5941-AFF0-B85D7DBC9DE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an aircraft flying slower than the speed of sound.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36F59-81DC-994E-80AC-2D688D10D92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72D75-5DB0-7D49-87DB-2558FFEF30A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frequency.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C760C-9A19-9745-BB6F-D04320DB552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frequency.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1070C-1AB9-7442-90D8-50F4F36BD042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period.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87552-D0F2-B744-BE07-7B61F86D35F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period.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569660"/>
          </a:xfrm>
        </p:spPr>
        <p:txBody>
          <a:bodyPr/>
          <a:lstStyle/>
          <a:p>
            <a:r>
              <a:rPr lang="en-US" dirty="0" smtClean="0"/>
              <a:t>Chapter 19: </a:t>
            </a:r>
            <a:r>
              <a:rPr lang="en-US" dirty="0"/>
              <a:t>Vibrations and Waves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we consider how far a pendulum swings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the pendulum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54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we consider how far a pendulum swings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the pendulum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amplitude.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6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frequency of a wave is the inverse of its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65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frequency of a wave is the inverse of its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373231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the inverse relationship: </a:t>
            </a:r>
            <a:r>
              <a:rPr lang="en-US" i="1" dirty="0"/>
              <a:t>f = </a:t>
            </a:r>
            <a:r>
              <a:rPr lang="en-US" dirty="0"/>
              <a:t>1</a:t>
            </a:r>
            <a:r>
              <a:rPr lang="en-US" i="1" dirty="0"/>
              <a:t>/T, T = </a:t>
            </a:r>
            <a:r>
              <a:rPr lang="en-US" dirty="0"/>
              <a:t>1</a:t>
            </a:r>
            <a:r>
              <a:rPr lang="en-US" i="1" dirty="0"/>
              <a:t>/f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02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If the frequency of a particular wave is 20 Hz, its period is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1/20 second.</a:t>
            </a:r>
          </a:p>
          <a:p>
            <a:r>
              <a:rPr lang="en-US" dirty="0" smtClean="0"/>
              <a:t>20 seconds.</a:t>
            </a:r>
          </a:p>
          <a:p>
            <a:r>
              <a:rPr lang="en-US" dirty="0" smtClean="0"/>
              <a:t>more than 20 seconds.</a:t>
            </a:r>
          </a:p>
          <a:p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339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If the frequency of a particular wave is 20 Hz, its period is</a:t>
            </a:r>
            <a:endParaRPr 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37323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1/20 second.</a:t>
            </a:r>
          </a:p>
          <a:p>
            <a:r>
              <a:rPr lang="en-US" dirty="0" smtClean="0"/>
              <a:t>20 seconds.</a:t>
            </a:r>
          </a:p>
          <a:p>
            <a:r>
              <a:rPr lang="en-US" dirty="0" smtClean="0"/>
              <a:t>more than 20 seconds.</a:t>
            </a:r>
          </a:p>
          <a:p>
            <a:r>
              <a:rPr lang="en-US" dirty="0" smtClean="0"/>
              <a:t>None of the above.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when </a:t>
            </a:r>
            <a:r>
              <a:rPr lang="en-US" i="1" dirty="0"/>
              <a:t>f = </a:t>
            </a:r>
            <a:r>
              <a:rPr lang="en-US" dirty="0"/>
              <a:t>20 Hz, </a:t>
            </a:r>
            <a:r>
              <a:rPr lang="en-US" i="1" dirty="0"/>
              <a:t>T = </a:t>
            </a:r>
            <a:r>
              <a:rPr lang="en-US" dirty="0"/>
              <a:t>1</a:t>
            </a:r>
            <a:r>
              <a:rPr lang="en-US" i="1" dirty="0"/>
              <a:t>/f</a:t>
            </a:r>
            <a:r>
              <a:rPr lang="en-US" dirty="0"/>
              <a:t> = 1/20 Hz = 1/20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711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In Europe an electric razor completes 50 vibrations in 1 second. The frequency of these vibrations is</a:t>
            </a:r>
            <a:endParaRPr lang="en-US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50 Hz with a period of 1/50 second.</a:t>
            </a:r>
          </a:p>
          <a:p>
            <a:r>
              <a:rPr lang="en-US" dirty="0" smtClean="0"/>
              <a:t>1/50 Hz with a period of 50 seconds.</a:t>
            </a:r>
          </a:p>
          <a:p>
            <a:r>
              <a:rPr lang="en-US" dirty="0" smtClean="0"/>
              <a:t>50 Hz with a period of 50 seconds.</a:t>
            </a:r>
          </a:p>
          <a:p>
            <a:r>
              <a:rPr lang="en-US" dirty="0" smtClean="0"/>
              <a:t>1/50 Hz with a period of 1/50 second.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55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In Europe an electric razor completes 50 vibrations in 1 second. The frequency of these vibrations is</a:t>
            </a:r>
            <a:endParaRPr lang="en-US" dirty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37323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50 Hz with a period of 1/50 second.</a:t>
            </a:r>
          </a:p>
          <a:p>
            <a:r>
              <a:rPr lang="en-US" dirty="0" smtClean="0"/>
              <a:t>1/50 Hz with a period of 50 seconds.</a:t>
            </a:r>
          </a:p>
          <a:p>
            <a:r>
              <a:rPr lang="en-US" dirty="0" smtClean="0"/>
              <a:t>50 Hz with a period of 50 seconds.</a:t>
            </a:r>
          </a:p>
          <a:p>
            <a:r>
              <a:rPr lang="en-US" dirty="0" smtClean="0"/>
              <a:t>1/50 Hz with a period of 1/50 second.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when </a:t>
            </a:r>
            <a:r>
              <a:rPr lang="en-US" i="1" dirty="0"/>
              <a:t>f = </a:t>
            </a:r>
            <a:r>
              <a:rPr lang="en-US" dirty="0"/>
              <a:t>50 Hz, </a:t>
            </a:r>
            <a:r>
              <a:rPr lang="en-US" i="1" dirty="0"/>
              <a:t>T = </a:t>
            </a:r>
            <a:r>
              <a:rPr lang="en-US" dirty="0"/>
              <a:t>1</a:t>
            </a:r>
            <a:r>
              <a:rPr lang="en-US" i="1" dirty="0"/>
              <a:t>/f</a:t>
            </a:r>
            <a:r>
              <a:rPr lang="en-US" dirty="0"/>
              <a:t> = 1/50 Hz = 1/50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89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For a transverse wave, the distance between adjacent peaks in the direction of travel is its</a:t>
            </a:r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449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For a transverse wave, the distance between adjacent peaks in the direction of travel is its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0260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wavelength.</a:t>
            </a:r>
          </a:p>
          <a:p>
            <a:r>
              <a:rPr lang="en-US" dirty="0" smtClean="0"/>
              <a:t>amplitude.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</a:t>
            </a:r>
            <a:r>
              <a:rPr lang="en-US" sz="2200" b="1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wavelength of a transverse wave is also the </a:t>
            </a:r>
            <a:r>
              <a:rPr lang="en-US" sz="2200" dirty="0" smtClean="0"/>
              <a:t>distance between </a:t>
            </a:r>
            <a:r>
              <a:rPr lang="en-US" sz="2200" dirty="0"/>
              <a:t>adjacent troughs, or between any adjacent </a:t>
            </a:r>
            <a:r>
              <a:rPr lang="en-US" sz="2200" dirty="0" smtClean="0"/>
              <a:t>identical parts </a:t>
            </a:r>
            <a:r>
              <a:rPr lang="en-US" sz="2200" dirty="0"/>
              <a:t>of the waveform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32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wiggle in time is a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vibration.</a:t>
            </a:r>
          </a:p>
          <a:p>
            <a:r>
              <a:rPr lang="en-US" dirty="0" smtClean="0"/>
              <a:t>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60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If you dip your finger repeatedly onto the surface of still water, you produce waves. The more frequently you dip your finger, the</a:t>
            </a:r>
            <a:endParaRPr lang="en-US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87836"/>
            <a:ext cx="8229600" cy="2733056"/>
          </a:xfrm>
        </p:spPr>
        <p:txBody>
          <a:bodyPr/>
          <a:lstStyle/>
          <a:p>
            <a:r>
              <a:rPr lang="en-US" dirty="0" smtClean="0"/>
              <a:t>lower the wave frequency and the longer the wavelengths.</a:t>
            </a:r>
          </a:p>
          <a:p>
            <a:r>
              <a:rPr lang="en-US" dirty="0" smtClean="0"/>
              <a:t>higher the wave frequency and the shorter the wavelengths.</a:t>
            </a:r>
          </a:p>
          <a:p>
            <a:r>
              <a:rPr lang="en-US" dirty="0" smtClean="0"/>
              <a:t>Strangely, 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271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dip your finger repeatedly onto the surface of still water, you produce waves. The more frequently you dip your finger, the </a:t>
            </a:r>
            <a:endParaRPr lang="en-US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87833"/>
            <a:ext cx="8229600" cy="4173450"/>
          </a:xfrm>
        </p:spPr>
        <p:txBody>
          <a:bodyPr/>
          <a:lstStyle/>
          <a:p>
            <a:r>
              <a:rPr lang="en-US" dirty="0" smtClean="0"/>
              <a:t>lower the wave frequency and the longer the wavelengths.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higher the wave frequency and the shorter the wavelengths.</a:t>
            </a:r>
          </a:p>
          <a:p>
            <a:r>
              <a:rPr lang="en-US" dirty="0" smtClean="0"/>
              <a:t>Strangely, both of these.</a:t>
            </a:r>
          </a:p>
          <a:p>
            <a:r>
              <a:rPr lang="en-US" dirty="0" smtClean="0"/>
              <a:t>None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Strange </a:t>
            </a:r>
            <a:r>
              <a:rPr lang="en-US" dirty="0"/>
              <a:t>indeed, if you seriously answered c</a:t>
            </a:r>
            <a:r>
              <a:rPr lang="en-US" i="1" dirty="0"/>
              <a:t>.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808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speed of a wave can be found by multiplying its frequency by the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</a:p>
          <a:p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75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speed of a wave can be found by multiplying its frequency by the</a:t>
            </a:r>
            <a:endParaRPr lang="en-US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period.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wavelength.</a:t>
            </a:r>
          </a:p>
          <a:p>
            <a:r>
              <a:rPr lang="en-US" dirty="0" smtClean="0"/>
              <a:t>amplitude.</a:t>
            </a:r>
          </a:p>
          <a:p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339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along a transverse wave move in a direction</a:t>
            </a:r>
            <a:endParaRPr lang="en-US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along the wave.</a:t>
            </a:r>
          </a:p>
          <a:p>
            <a:r>
              <a:rPr lang="en-US" dirty="0" smtClean="0"/>
              <a:t>perpendicular to the 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444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along a transverse wave move in a direction</a:t>
            </a:r>
            <a:endParaRPr lang="en-US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along the wave.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perpendicular to the 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96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along a longitudinal wave move in a direction</a:t>
            </a:r>
            <a:endParaRPr 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along the wave.</a:t>
            </a:r>
          </a:p>
          <a:p>
            <a:r>
              <a:rPr lang="en-US" dirty="0" smtClean="0"/>
              <a:t>perpendicular to the 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261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along a longitudinal wave move in a direction</a:t>
            </a:r>
            <a:endParaRPr lang="en-US" dirty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along the wave.</a:t>
            </a:r>
          </a:p>
          <a:p>
            <a:r>
              <a:rPr lang="en-US" dirty="0" smtClean="0"/>
              <a:t>perpendicular to the 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656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example of a longitudinal wave is</a:t>
            </a:r>
            <a:endParaRPr lang="en-US" dirty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sound.</a:t>
            </a:r>
          </a:p>
          <a:p>
            <a:r>
              <a:rPr lang="en-US" dirty="0" smtClean="0"/>
              <a:t>light.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84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example of a longitudinal wave is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sound.</a:t>
            </a:r>
          </a:p>
          <a:p>
            <a:r>
              <a:rPr lang="en-US" dirty="0" smtClean="0"/>
              <a:t>light.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83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wiggle in time is a</a:t>
            </a:r>
            <a:endParaRPr lang="en-US" dirty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vibration.</a:t>
            </a:r>
          </a:p>
          <a:p>
            <a:r>
              <a:rPr lang="en-US" dirty="0" smtClean="0"/>
              <a:t>wave.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601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interference occurs for</a:t>
            </a:r>
            <a:endParaRPr lang="en-US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water waves.</a:t>
            </a:r>
          </a:p>
          <a:p>
            <a:r>
              <a:rPr lang="en-US" dirty="0" smtClean="0"/>
              <a:t>sound waves.</a:t>
            </a:r>
          </a:p>
          <a:p>
            <a:r>
              <a:rPr lang="en-US" dirty="0" smtClean="0"/>
              <a:t>light waves.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129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interference occurs for</a:t>
            </a:r>
            <a:endParaRPr 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water waves.</a:t>
            </a:r>
          </a:p>
          <a:p>
            <a:r>
              <a:rPr lang="en-US" dirty="0" smtClean="0"/>
              <a:t>sound waves.</a:t>
            </a:r>
          </a:p>
          <a:p>
            <a:r>
              <a:rPr lang="en-US" dirty="0" smtClean="0"/>
              <a:t>light waves.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of these.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85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standing wave is produced by reflected waves undergoing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changes in frequency.</a:t>
            </a:r>
          </a:p>
          <a:p>
            <a:r>
              <a:rPr lang="en-US" dirty="0" smtClean="0"/>
              <a:t>changes in amplitude.</a:t>
            </a:r>
          </a:p>
          <a:p>
            <a:r>
              <a:rPr lang="en-US" dirty="0" smtClean="0"/>
              <a:t>interference.</a:t>
            </a:r>
          </a:p>
          <a:p>
            <a:r>
              <a:rPr lang="en-US" dirty="0" smtClean="0"/>
              <a:t>Doppler shifts.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47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standing wave is produced by reflected waves undergoing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changes in frequency.</a:t>
            </a:r>
          </a:p>
          <a:p>
            <a:r>
              <a:rPr lang="en-US" dirty="0" smtClean="0"/>
              <a:t>changes in amplitude.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interference.</a:t>
            </a:r>
          </a:p>
          <a:p>
            <a:r>
              <a:rPr lang="en-US" dirty="0" smtClean="0"/>
              <a:t>Doppler shifts.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02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Doppler effect is characteristic of</a:t>
            </a:r>
            <a:endParaRPr lang="en-US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sound waves.</a:t>
            </a:r>
          </a:p>
          <a:p>
            <a:r>
              <a:rPr lang="en-US" dirty="0" smtClean="0"/>
              <a:t>light waves.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3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Doppler effect is characteristic of</a:t>
            </a:r>
            <a:endParaRPr lang="en-US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sound waves.</a:t>
            </a:r>
          </a:p>
          <a:p>
            <a:r>
              <a:rPr lang="en-US" dirty="0" smtClean="0"/>
              <a:t>light waves.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173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Doppler effect is concerned with changes in wave</a:t>
            </a:r>
            <a:endParaRPr lang="en-US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speed.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9445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Doppler effect is concerned with changes in wave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0260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frequency.</a:t>
            </a:r>
          </a:p>
          <a:p>
            <a:r>
              <a:rPr lang="en-US" dirty="0" smtClean="0"/>
              <a:t>speed.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</a:t>
            </a:r>
            <a:r>
              <a:rPr lang="en-US" sz="2200" b="1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A </a:t>
            </a:r>
            <a:r>
              <a:rPr lang="en-US" sz="2200" dirty="0"/>
              <a:t>common misconception is that the Doppler effect is a perceived change in speed—not so! Distinguish between </a:t>
            </a:r>
            <a:r>
              <a:rPr lang="en-US" sz="2200" i="1" dirty="0"/>
              <a:t>speed</a:t>
            </a:r>
            <a:r>
              <a:rPr lang="en-US" sz="2200" dirty="0"/>
              <a:t> (how fast) and </a:t>
            </a:r>
            <a:r>
              <a:rPr lang="en-US" sz="2200" i="1" dirty="0"/>
              <a:t>frequency</a:t>
            </a:r>
            <a:r>
              <a:rPr lang="en-US" sz="2200" dirty="0"/>
              <a:t> (how frequently)</a:t>
            </a:r>
            <a:r>
              <a:rPr lang="en-US" sz="2200" dirty="0" smtClean="0"/>
              <a:t>!</a:t>
            </a:r>
            <a:endParaRPr 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728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shock wave is the result of wave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interference.</a:t>
            </a:r>
          </a:p>
          <a:p>
            <a:r>
              <a:rPr lang="en-US" dirty="0" smtClean="0"/>
              <a:t>superposition.</a:t>
            </a:r>
          </a:p>
          <a:p>
            <a:r>
              <a:rPr lang="en-US" dirty="0" smtClean="0"/>
              <a:t>amplification.</a:t>
            </a:r>
          </a:p>
          <a:p>
            <a:r>
              <a:rPr lang="en-US" dirty="0" smtClean="0"/>
              <a:t>transference.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243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shock wave is the result of wave</a:t>
            </a:r>
            <a:endParaRPr lang="en-US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interference.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superposition.</a:t>
            </a:r>
          </a:p>
          <a:p>
            <a:r>
              <a:rPr lang="en-US" dirty="0" smtClean="0"/>
              <a:t>amplification.</a:t>
            </a:r>
          </a:p>
          <a:p>
            <a:r>
              <a:rPr lang="en-US" dirty="0" smtClean="0"/>
              <a:t>transference.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80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wave is a vibration in</a:t>
            </a:r>
            <a:endParaRPr lang="en-US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space.</a:t>
            </a:r>
          </a:p>
          <a:p>
            <a:r>
              <a:rPr lang="en-US" dirty="0" smtClean="0"/>
              <a:t>time.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64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sonic boom cannot be produced by</a:t>
            </a: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2731"/>
            <a:ext cx="8229600" cy="2332946"/>
          </a:xfrm>
        </p:spPr>
        <p:txBody>
          <a:bodyPr/>
          <a:lstStyle/>
          <a:p>
            <a:r>
              <a:rPr lang="en-US" dirty="0" smtClean="0"/>
              <a:t>an aircraft flying slower than the speed of</a:t>
            </a:r>
            <a:br>
              <a:rPr lang="en-US" dirty="0" smtClean="0"/>
            </a:br>
            <a:r>
              <a:rPr lang="en-US" dirty="0" smtClean="0"/>
              <a:t>sound.</a:t>
            </a:r>
          </a:p>
          <a:p>
            <a:r>
              <a:rPr lang="en-US" dirty="0" smtClean="0"/>
              <a:t>a whip.</a:t>
            </a:r>
          </a:p>
          <a:p>
            <a:r>
              <a:rPr lang="en-US" dirty="0" smtClean="0"/>
              <a:t>a speeding bullet.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1403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sonic boom cannot be produced by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2723"/>
            <a:ext cx="8229600" cy="41734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 aircraft flying slower than the speed of sound.</a:t>
            </a:r>
          </a:p>
          <a:p>
            <a:r>
              <a:rPr lang="en-US" dirty="0" smtClean="0"/>
              <a:t>a whip.</a:t>
            </a:r>
          </a:p>
          <a:p>
            <a:r>
              <a:rPr lang="en-US" dirty="0" smtClean="0"/>
              <a:t>a speeding bullet.</a:t>
            </a:r>
          </a:p>
          <a:p>
            <a:r>
              <a:rPr lang="en-US" dirty="0" smtClean="0"/>
              <a:t>All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Comment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None </a:t>
            </a:r>
            <a:r>
              <a:rPr lang="en-US" dirty="0"/>
              <a:t>of these produces a shock wave and a </a:t>
            </a:r>
            <a:r>
              <a:rPr lang="en-US" dirty="0" smtClean="0"/>
              <a:t>resulting sonic </a:t>
            </a:r>
            <a:r>
              <a:rPr lang="en-US" dirty="0"/>
              <a:t>boom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6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wave is a vibration in</a:t>
            </a:r>
            <a:endParaRPr 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space.</a:t>
            </a:r>
          </a:p>
          <a:p>
            <a:r>
              <a:rPr lang="en-US" dirty="0" smtClean="0"/>
              <a:t>time.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9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we consider how frequently a pendulum swings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its</a:t>
            </a:r>
            <a:endParaRPr lang="en-US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52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we consider how frequently a pendulum swings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its</a:t>
            </a:r>
            <a:endParaRPr lang="en-US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59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we consider the time it takes for a pendulum to swing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the pendulum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we consider the time it takes for a pendulum to swing to and fro, we</a:t>
            </a:r>
            <a:r>
              <a:rPr lang="fr-FR" altLang="ja-JP" dirty="0" smtClean="0"/>
              <a:t>'</a:t>
            </a:r>
            <a:r>
              <a:rPr lang="en-US" dirty="0" smtClean="0"/>
              <a:t>re talking about the pendulum</a:t>
            </a:r>
            <a:r>
              <a:rPr lang="fr-FR" altLang="ja-JP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583954"/>
      </p:ext>
    </p:extLst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933</TotalTime>
  <Words>1827</Words>
  <Application>Microsoft Office PowerPoint</Application>
  <PresentationFormat>On-screen Show (4:3)</PresentationFormat>
  <Paragraphs>344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HA5Lect_template</vt:lpstr>
      <vt:lpstr>Chapter 19: Vibrations and Waves</vt:lpstr>
      <vt:lpstr>A wiggle in time is a</vt:lpstr>
      <vt:lpstr>A wiggle in time is a</vt:lpstr>
      <vt:lpstr>A wave is a vibration in</vt:lpstr>
      <vt:lpstr>A wave is a vibration in</vt:lpstr>
      <vt:lpstr>When we consider how frequently a pendulum swings to and fro, we're talking about its</vt:lpstr>
      <vt:lpstr>When we consider how frequently a pendulum swings to and fro, we're talking about its</vt:lpstr>
      <vt:lpstr>When we consider the time it takes for a pendulum to swing to and fro, we're talking about the pendulum's</vt:lpstr>
      <vt:lpstr>When we consider the time it takes for a pendulum to swing to and fro, we're talking about the pendulum's</vt:lpstr>
      <vt:lpstr>When we consider how far a pendulum swings to and fro, we're talking about the pendulum's</vt:lpstr>
      <vt:lpstr>When we consider how far a pendulum swings to and fro, we're talking about the pendulum's</vt:lpstr>
      <vt:lpstr>The frequency of a wave is the inverse of its</vt:lpstr>
      <vt:lpstr>The frequency of a wave is the inverse of its</vt:lpstr>
      <vt:lpstr>If the frequency of a particular wave is 20 Hz, its period is</vt:lpstr>
      <vt:lpstr>If the frequency of a particular wave is 20 Hz, its period is</vt:lpstr>
      <vt:lpstr>In Europe an electric razor completes 50 vibrations in 1 second. The frequency of these vibrations is</vt:lpstr>
      <vt:lpstr>In Europe an electric razor completes 50 vibrations in 1 second. The frequency of these vibrations is</vt:lpstr>
      <vt:lpstr>For a transverse wave, the distance between adjacent peaks in the direction of travel is its</vt:lpstr>
      <vt:lpstr>For a transverse wave, the distance between adjacent peaks in the direction of travel is its</vt:lpstr>
      <vt:lpstr>If you dip your finger repeatedly onto the surface of still water, you produce waves. The more frequently you dip your finger, the</vt:lpstr>
      <vt:lpstr>If you dip your finger repeatedly onto the surface of still water, you produce waves. The more frequently you dip your finger, the </vt:lpstr>
      <vt:lpstr>The speed of a wave can be found by multiplying its frequency by the</vt:lpstr>
      <vt:lpstr>The speed of a wave can be found by multiplying its frequency by the</vt:lpstr>
      <vt:lpstr>The vibrations along a transverse wave move in a direction</vt:lpstr>
      <vt:lpstr>The vibrations along a transverse wave move in a direction</vt:lpstr>
      <vt:lpstr>The vibrations along a longitudinal wave move in a direction</vt:lpstr>
      <vt:lpstr>The vibrations along a longitudinal wave move in a direction</vt:lpstr>
      <vt:lpstr>A common example of a longitudinal wave is</vt:lpstr>
      <vt:lpstr>A common example of a longitudinal wave is</vt:lpstr>
      <vt:lpstr>Wave interference occurs for</vt:lpstr>
      <vt:lpstr>Wave interference occurs for</vt:lpstr>
      <vt:lpstr>A standing wave is produced by reflected waves undergoing</vt:lpstr>
      <vt:lpstr>A standing wave is produced by reflected waves undergoing</vt:lpstr>
      <vt:lpstr>The Doppler effect is characteristic of</vt:lpstr>
      <vt:lpstr>The Doppler effect is characteristic of</vt:lpstr>
      <vt:lpstr>The Doppler effect is concerned with changes in wave</vt:lpstr>
      <vt:lpstr>The Doppler effect is concerned with changes in wave</vt:lpstr>
      <vt:lpstr>A shock wave is the result of wave</vt:lpstr>
      <vt:lpstr>A shock wave is the result of wave</vt:lpstr>
      <vt:lpstr>A sonic boom cannot be produced by</vt:lpstr>
      <vt:lpstr>A sonic boom cannot be produced by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Test Stiudent2</cp:lastModifiedBy>
  <cp:revision>144</cp:revision>
  <dcterms:created xsi:type="dcterms:W3CDTF">2007-09-26T05:29:17Z</dcterms:created>
  <dcterms:modified xsi:type="dcterms:W3CDTF">2017-10-20T18:23:59Z</dcterms:modified>
</cp:coreProperties>
</file>