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6"/>
  </p:notesMasterIdLst>
  <p:handoutMasterIdLst>
    <p:handoutMasterId r:id="rId17"/>
  </p:handoutMasterIdLst>
  <p:sldIdLst>
    <p:sldId id="256" r:id="rId2"/>
    <p:sldId id="313" r:id="rId3"/>
    <p:sldId id="332" r:id="rId4"/>
    <p:sldId id="258" r:id="rId5"/>
    <p:sldId id="260" r:id="rId6"/>
    <p:sldId id="272" r:id="rId7"/>
    <p:sldId id="259" r:id="rId8"/>
    <p:sldId id="270" r:id="rId9"/>
    <p:sldId id="271" r:id="rId10"/>
    <p:sldId id="268" r:id="rId11"/>
    <p:sldId id="269" r:id="rId12"/>
    <p:sldId id="314" r:id="rId13"/>
    <p:sldId id="335" r:id="rId14"/>
    <p:sldId id="316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FBCE4FE-85BD-4D61-BF0C-46B75F6CDF2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768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8C692E-835A-4B4E-90D3-0E099725210D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8C9C3C-C9F1-4696-BD3E-A7236C357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598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13315" name="Freeform 3"/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3316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13317" name="Freeform 5"/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18" name="Freeform 6"/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19" name="Freeform 7"/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20" name="Freeform 8"/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21" name="Freeform 9"/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22" name="Freeform 10"/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23" name="Freeform 11"/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24" name="Freeform 12"/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25" name="Freeform 13"/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26" name="Freeform 14"/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27" name="Freeform 15"/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28" name="Freeform 16"/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29" name="Freeform 17"/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30" name="Freeform 18"/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31" name="Freeform 19"/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32" name="Freeform 20"/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33" name="Freeform 21"/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34" name="Freeform 22"/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35" name="Freeform 23"/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36" name="Freeform 24"/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37" name="Freeform 25"/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38" name="Freeform 26"/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39" name="Freeform 27"/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40" name="Freeform 28"/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41" name="Freeform 29"/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13342" name="Group 30"/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13343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344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345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346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347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348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349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350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351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352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353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354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355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356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357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13358" name="Group 46"/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13359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360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13361" name="Group 49"/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13362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363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364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365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366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367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368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369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370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3371" name="Freeform 59"/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72" name="Freeform 60"/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73" name="Freeform 61"/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74" name="Freeform 62"/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75" name="Freeform 63"/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76" name="Freeform 64"/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77" name="Freeform 65"/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78" name="Freeform 66"/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13379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380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81" name="Rectangle 6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3382" name="Rectangle 7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3383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7361C4D-58B7-4057-B52F-9F75239F111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565E54-BC56-4C45-9415-C8D75578D14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22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18212" cy="5822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A8B332-A244-42B2-8295-03B6D76AE37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2642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5613" y="1598613"/>
            <a:ext cx="8226425" cy="449738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613" y="624205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2050"/>
            <a:ext cx="2895600" cy="474663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205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fld id="{68D46C80-686B-4E98-8269-8E05CD47785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2642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5613" y="1598613"/>
            <a:ext cx="8226425" cy="449738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613" y="624205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2050"/>
            <a:ext cx="2895600" cy="474663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205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fld id="{9AF5FC5A-C57C-4668-B9B7-6F26407758F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2642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5613" y="1598613"/>
            <a:ext cx="8226425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613" y="3922713"/>
            <a:ext cx="8226425" cy="2173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5613" y="624205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2050"/>
            <a:ext cx="2895600" cy="474663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205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fld id="{878BE7B8-E1B5-4117-AB99-858C37A3699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2642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5613" y="624205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2050"/>
            <a:ext cx="2895600" cy="474663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205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fld id="{BC027ABE-8A0F-49CD-B097-C56EADBD421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554554-2871-460B-8CAD-B9D48EC6E1A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24B07C-2FF2-4022-A30B-8B6C7723D1B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F7C0CC-72A6-4775-9DEF-72352C7F952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ACB7E3-D0C2-40C8-9084-562B182801D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6884D5-2482-4806-9212-046F2F1E935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B6D7F2-204F-47ED-B558-E78DDD1FBCE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4621C7-D9C6-4F51-9195-47F8E93B76E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E7DB8A-6866-42F7-B9CB-8A28CC89853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63529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12291" name="Freeform 3"/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2292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12293" name="Freeform 5"/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294" name="Freeform 6"/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295" name="Freeform 7"/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296" name="Freeform 8"/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297" name="Freeform 9"/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298" name="Freeform 10"/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299" name="Freeform 11"/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300" name="Freeform 12"/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301" name="Freeform 13"/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302" name="Freeform 14"/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303" name="Freeform 15"/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304" name="Freeform 16"/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305" name="Freeform 17"/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306" name="Freeform 18"/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307" name="Freeform 19"/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308" name="Freeform 20"/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309" name="Freeform 21"/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310" name="Freeform 22"/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311" name="Freeform 23"/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312" name="Freeform 24"/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313" name="Freeform 25"/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314" name="Freeform 26"/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315" name="Freeform 27"/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316" name="Freeform 28"/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317" name="Freeform 29"/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12318" name="Group 30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12319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320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321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322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323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324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325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326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327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328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329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330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331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332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333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12334" name="Group 46"/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12335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336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12337" name="Group 49"/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12338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339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340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341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342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343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344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345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346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2347" name="Freeform 59"/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348" name="Freeform 60"/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349" name="Freeform 61"/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350" name="Freeform 62"/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351" name="Freeform 63"/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352" name="Freeform 64"/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353" name="Freeform 65"/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354" name="Freeform 66"/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12355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356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12357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12358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FF46C86E-B1B2-4A1D-8DFC-AAA63F8D77DD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2359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  <p:sldLayoutId id="2147483672" r:id="rId15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Solutions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12</a:t>
            </a:r>
            <a:endParaRPr lang="en-US" dirty="0"/>
          </a:p>
          <a:p>
            <a:r>
              <a:rPr lang="en-US" dirty="0"/>
              <a:t>Chemistry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Tyndell Effect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 b="1" dirty="0"/>
              <a:t>Tyndell Effect-</a:t>
            </a:r>
            <a:r>
              <a:rPr lang="en-US" sz="2800" dirty="0"/>
              <a:t> scattering of light from the particles in a colloid</a:t>
            </a:r>
          </a:p>
          <a:p>
            <a:r>
              <a:rPr lang="en-US" sz="2800" dirty="0"/>
              <a:t>Use to test if solution or colloid</a:t>
            </a:r>
          </a:p>
        </p:txBody>
      </p:sp>
      <p:pic>
        <p:nvPicPr>
          <p:cNvPr id="27652" name="Picture 4" descr="Light Scattering. This image was copied from online.redwoods.cc.ca.us/instruct/Milo/7/sld050.htm without permission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43000" y="3124200"/>
            <a:ext cx="6781800" cy="32258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tyndelleffect"/>
          <p:cNvPicPr>
            <a:picLocks noChangeAspect="1" noChangeArrowheads="1"/>
          </p:cNvPicPr>
          <p:nvPr/>
        </p:nvPicPr>
        <p:blipFill>
          <a:blip r:embed="rId2" cstate="print"/>
          <a:srcRect l="20000" t="62393" r="20000" b="4274"/>
          <a:stretch>
            <a:fillRect/>
          </a:stretch>
        </p:blipFill>
        <p:spPr bwMode="auto">
          <a:xfrm>
            <a:off x="1905000" y="838200"/>
            <a:ext cx="6218238" cy="4752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5613" y="1598613"/>
          <a:ext cx="8226426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3213"/>
                <a:gridCol w="411321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Class of Colloid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Phases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Solid dispersed in liquid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Solid network extending throughout liquid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Liquid emulsion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Liquid dispersed in liquid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Gas dispersed in liquid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Aerosol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Solid dispersed in gas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smoke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Solid dispersed in gas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fog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Liquid dispersed in gas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Smog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Solid dispersed</a:t>
                      </a:r>
                      <a:r>
                        <a:rPr lang="en-US" baseline="0" dirty="0" smtClean="0"/>
                        <a:t> in gas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Solid emulsion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Liquid dispersed</a:t>
                      </a:r>
                      <a:r>
                        <a:rPr lang="en-US" baseline="0" dirty="0" smtClean="0"/>
                        <a:t> in solid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74042"/>
            <a:ext cx="888165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229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Electrolytes vs. Nonelectrolytes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Electrolyte</a:t>
            </a:r>
            <a:r>
              <a:rPr lang="en-US" dirty="0" smtClean="0"/>
              <a:t>- substance that dissolves in water to give a solutions that </a:t>
            </a:r>
            <a:r>
              <a:rPr lang="en-US" b="1" u="sng" dirty="0" smtClean="0"/>
              <a:t>conducts </a:t>
            </a:r>
            <a:r>
              <a:rPr lang="en-US" dirty="0" smtClean="0"/>
              <a:t>electric current</a:t>
            </a:r>
          </a:p>
          <a:p>
            <a:pPr lvl="1"/>
            <a:r>
              <a:rPr lang="en-US" dirty="0" err="1" smtClean="0"/>
              <a:t>NaCl</a:t>
            </a:r>
            <a:r>
              <a:rPr lang="en-US" dirty="0" smtClean="0"/>
              <a:t>- ions are free to move and carry charge</a:t>
            </a:r>
          </a:p>
          <a:p>
            <a:r>
              <a:rPr lang="en-US" b="1" u="sng" dirty="0" smtClean="0"/>
              <a:t>Nonelectrolyte</a:t>
            </a:r>
            <a:r>
              <a:rPr lang="en-US" dirty="0" smtClean="0"/>
              <a:t>- substance that dissolves in water to give a solution that </a:t>
            </a:r>
            <a:r>
              <a:rPr lang="en-US" b="1" u="sng" dirty="0" smtClean="0"/>
              <a:t>does not conduct </a:t>
            </a:r>
            <a:r>
              <a:rPr lang="en-US" dirty="0" smtClean="0"/>
              <a:t>electric current</a:t>
            </a:r>
          </a:p>
          <a:p>
            <a:pPr lvl="1"/>
            <a:r>
              <a:rPr lang="en-US" dirty="0" smtClean="0"/>
              <a:t>sugar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mixtures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4000" b="1" dirty="0" smtClean="0"/>
              <a:t>12-1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12-1 Learning Targets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Describe parts of a solution</a:t>
            </a:r>
          </a:p>
          <a:p>
            <a:r>
              <a:rPr lang="en-US" dirty="0">
                <a:effectLst/>
              </a:rPr>
              <a:t>Classify types of solutions </a:t>
            </a:r>
          </a:p>
          <a:p>
            <a:r>
              <a:rPr lang="en-US" dirty="0">
                <a:effectLst/>
              </a:rPr>
              <a:t>Describe </a:t>
            </a:r>
            <a:r>
              <a:rPr lang="en-US" dirty="0" err="1">
                <a:effectLst/>
              </a:rPr>
              <a:t>Tyndell</a:t>
            </a:r>
            <a:r>
              <a:rPr lang="en-US" dirty="0">
                <a:effectLst/>
              </a:rPr>
              <a:t> Effect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36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Homogenous mixture of 2 or more substances </a:t>
            </a:r>
          </a:p>
          <a:p>
            <a:r>
              <a:rPr lang="en-US" dirty="0"/>
              <a:t>can sample any part, the same throughout</a:t>
            </a:r>
          </a:p>
          <a:p>
            <a:r>
              <a:rPr lang="en-US" dirty="0"/>
              <a:t>Sugar water</a:t>
            </a:r>
          </a:p>
          <a:p>
            <a:r>
              <a:rPr lang="en-US" dirty="0"/>
              <a:t>Salt </a:t>
            </a:r>
            <a:r>
              <a:rPr lang="en-US" dirty="0" smtClean="0"/>
              <a:t>water</a:t>
            </a:r>
          </a:p>
          <a:p>
            <a:r>
              <a:rPr lang="en-US" dirty="0" smtClean="0"/>
              <a:t>Particles smaller than 1 nm</a:t>
            </a:r>
          </a:p>
          <a:p>
            <a:r>
              <a:rPr lang="en-US" b="1" u="sng" dirty="0" smtClean="0"/>
              <a:t>Soluble</a:t>
            </a:r>
            <a:r>
              <a:rPr lang="en-US" dirty="0" smtClean="0"/>
              <a:t>- capable of being dissolved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Parts of a solution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/>
              <a:t>Solute</a:t>
            </a:r>
            <a:r>
              <a:rPr lang="en-US" dirty="0"/>
              <a:t>- what is dissolved </a:t>
            </a:r>
          </a:p>
          <a:p>
            <a:r>
              <a:rPr lang="en-US" dirty="0"/>
              <a:t>-smaller amount</a:t>
            </a:r>
          </a:p>
          <a:p>
            <a:r>
              <a:rPr lang="en-US" dirty="0"/>
              <a:t>-saturated</a:t>
            </a:r>
            <a:endParaRPr lang="en-US" b="1" u="sng" dirty="0"/>
          </a:p>
          <a:p>
            <a:r>
              <a:rPr lang="en-US" b="1" u="sng" dirty="0"/>
              <a:t>Solvent</a:t>
            </a:r>
            <a:r>
              <a:rPr lang="en-US" dirty="0"/>
              <a:t>- does the dissolving</a:t>
            </a:r>
          </a:p>
          <a:p>
            <a:r>
              <a:rPr lang="en-US" dirty="0"/>
              <a:t>-larger amount</a:t>
            </a:r>
          </a:p>
          <a:p>
            <a:r>
              <a:rPr lang="en-US" dirty="0"/>
              <a:t>-unsaturated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31787" name="Group 43"/>
          <p:cNvGraphicFramePr>
            <a:graphicFrameLocks noGrp="1"/>
          </p:cNvGraphicFramePr>
          <p:nvPr>
            <p:ph type="tbl" idx="1"/>
          </p:nvPr>
        </p:nvGraphicFramePr>
        <p:xfrm>
          <a:off x="455613" y="1598613"/>
          <a:ext cx="8226425" cy="4497390"/>
        </p:xfrm>
        <a:graphic>
          <a:graphicData uri="http://schemas.openxmlformats.org/drawingml/2006/table">
            <a:tbl>
              <a:tblPr/>
              <a:tblGrid>
                <a:gridCol w="2741612"/>
                <a:gridCol w="2743200"/>
                <a:gridCol w="2741613"/>
              </a:tblGrid>
              <a:tr h="642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Example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Solute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Solvent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Air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Gas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Gas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Pop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Gas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Liquid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Water in air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Liquid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Gas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Alcohol in water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Liquid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Liquid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Sugar in water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Solid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Liquid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Brass (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Cu,Zn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)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Solid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solid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Aqueous Solution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solution with water as solvent</a:t>
            </a:r>
          </a:p>
          <a:p>
            <a:r>
              <a:rPr lang="en-US" dirty="0"/>
              <a:t>most common solution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Suspension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Mixture in which particles of a material are more or less evenly distributed throughout a liquid or gas</a:t>
            </a:r>
          </a:p>
          <a:p>
            <a:r>
              <a:rPr lang="en-US" dirty="0"/>
              <a:t>Particles settle out (orange juice)</a:t>
            </a:r>
          </a:p>
          <a:p>
            <a:r>
              <a:rPr lang="en-US" dirty="0"/>
              <a:t>Particles may be filtered </a:t>
            </a:r>
            <a:r>
              <a:rPr lang="en-US" dirty="0" smtClean="0"/>
              <a:t>out</a:t>
            </a:r>
          </a:p>
          <a:p>
            <a:r>
              <a:rPr lang="en-US" dirty="0" smtClean="0"/>
              <a:t>Particles larger than 1000 nm</a:t>
            </a:r>
            <a:endParaRPr lang="en-US" dirty="0"/>
          </a:p>
          <a:p>
            <a:r>
              <a:rPr lang="en-US" dirty="0"/>
              <a:t>Some mixtures of two liquids will separate (oil and vinegar)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Colloid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Mixture consisting of tiny particles that are intermediate of the sizes found in a solution and those in a suspensions</a:t>
            </a:r>
          </a:p>
          <a:p>
            <a:r>
              <a:rPr lang="en-US" dirty="0"/>
              <a:t>Can be suspended in liquid, solid, or gas</a:t>
            </a:r>
          </a:p>
          <a:p>
            <a:r>
              <a:rPr lang="en-US" dirty="0"/>
              <a:t>Particles small enough to pass through a filter </a:t>
            </a:r>
          </a:p>
          <a:p>
            <a:r>
              <a:rPr lang="en-US" dirty="0"/>
              <a:t>Clay in water</a:t>
            </a:r>
          </a:p>
          <a:p>
            <a:r>
              <a:rPr lang="en-US" dirty="0"/>
              <a:t>Fat in milk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ding Grid">
  <a:themeElements>
    <a:clrScheme name="Fading Grid 4">
      <a:dk1>
        <a:srgbClr val="6B6B99"/>
      </a:dk1>
      <a:lt1>
        <a:srgbClr val="EAEAEA"/>
      </a:lt1>
      <a:dk2>
        <a:srgbClr val="666699"/>
      </a:dk2>
      <a:lt2>
        <a:srgbClr val="CCECFF"/>
      </a:lt2>
      <a:accent1>
        <a:srgbClr val="00CC66"/>
      </a:accent1>
      <a:accent2>
        <a:srgbClr val="54547A"/>
      </a:accent2>
      <a:accent3>
        <a:srgbClr val="B8B8CA"/>
      </a:accent3>
      <a:accent4>
        <a:srgbClr val="C8C8C8"/>
      </a:accent4>
      <a:accent5>
        <a:srgbClr val="AAE2B8"/>
      </a:accent5>
      <a:accent6>
        <a:srgbClr val="4B4B6E"/>
      </a:accent6>
      <a:hlink>
        <a:srgbClr val="65B2FF"/>
      </a:hlink>
      <a:folHlink>
        <a:srgbClr val="9900FF"/>
      </a:folHlink>
    </a:clrScheme>
    <a:fontScheme name="Fading Gri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ading Grid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Fading Grid</Template>
  <TotalTime>1160</TotalTime>
  <Words>326</Words>
  <Application>Microsoft Office PowerPoint</Application>
  <PresentationFormat>On-screen Show (4:3)</PresentationFormat>
  <Paragraphs>87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Fading Grid</vt:lpstr>
      <vt:lpstr>Solutions</vt:lpstr>
      <vt:lpstr>Types of mixtures</vt:lpstr>
      <vt:lpstr>12-1 Learning Targets</vt:lpstr>
      <vt:lpstr>Solution</vt:lpstr>
      <vt:lpstr>Parts of a solution</vt:lpstr>
      <vt:lpstr>PowerPoint Presentation</vt:lpstr>
      <vt:lpstr>Aqueous Solution</vt:lpstr>
      <vt:lpstr>Suspension</vt:lpstr>
      <vt:lpstr>Colloid</vt:lpstr>
      <vt:lpstr>Tyndell Effect</vt:lpstr>
      <vt:lpstr>PowerPoint Presentation</vt:lpstr>
      <vt:lpstr>PowerPoint Presentation</vt:lpstr>
      <vt:lpstr>PowerPoint Presentation</vt:lpstr>
      <vt:lpstr>Electrolytes vs. Nonelectrolytes</vt:lpstr>
    </vt:vector>
  </TitlesOfParts>
  <Company>Berlin - Milan Local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Solutions</dc:title>
  <dc:creator>BMLS User</dc:creator>
  <cp:lastModifiedBy>Test Stiudent2</cp:lastModifiedBy>
  <cp:revision>67</cp:revision>
  <dcterms:created xsi:type="dcterms:W3CDTF">2004-01-07T15:13:50Z</dcterms:created>
  <dcterms:modified xsi:type="dcterms:W3CDTF">2019-04-08T12:55:52Z</dcterms:modified>
</cp:coreProperties>
</file>