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257" r:id="rId2"/>
    <p:sldId id="334" r:id="rId3"/>
    <p:sldId id="264" r:id="rId4"/>
    <p:sldId id="265" r:id="rId5"/>
    <p:sldId id="267" r:id="rId6"/>
    <p:sldId id="272" r:id="rId7"/>
    <p:sldId id="273" r:id="rId8"/>
    <p:sldId id="268" r:id="rId9"/>
    <p:sldId id="270" r:id="rId10"/>
    <p:sldId id="266" r:id="rId11"/>
    <p:sldId id="271" r:id="rId12"/>
    <p:sldId id="269" r:id="rId13"/>
    <p:sldId id="277" r:id="rId14"/>
    <p:sldId id="336" r:id="rId15"/>
    <p:sldId id="274" r:id="rId16"/>
    <p:sldId id="275" r:id="rId17"/>
    <p:sldId id="276" r:id="rId18"/>
    <p:sldId id="278" r:id="rId19"/>
    <p:sldId id="279" r:id="rId20"/>
    <p:sldId id="341" r:id="rId21"/>
    <p:sldId id="280" r:id="rId22"/>
    <p:sldId id="283" r:id="rId23"/>
    <p:sldId id="281" r:id="rId24"/>
    <p:sldId id="282" r:id="rId25"/>
    <p:sldId id="284" r:id="rId26"/>
    <p:sldId id="288" r:id="rId27"/>
    <p:sldId id="285" r:id="rId28"/>
    <p:sldId id="354" r:id="rId29"/>
    <p:sldId id="286" r:id="rId30"/>
    <p:sldId id="28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342" r:id="rId40"/>
    <p:sldId id="303" r:id="rId41"/>
    <p:sldId id="297" r:id="rId42"/>
    <p:sldId id="298" r:id="rId43"/>
    <p:sldId id="299" r:id="rId44"/>
    <p:sldId id="300" r:id="rId45"/>
    <p:sldId id="339" r:id="rId46"/>
    <p:sldId id="301" r:id="rId47"/>
    <p:sldId id="304" r:id="rId48"/>
    <p:sldId id="302" r:id="rId49"/>
    <p:sldId id="259" r:id="rId50"/>
    <p:sldId id="260" r:id="rId51"/>
    <p:sldId id="261" r:id="rId52"/>
    <p:sldId id="262" r:id="rId53"/>
    <p:sldId id="307" r:id="rId54"/>
    <p:sldId id="308" r:id="rId55"/>
    <p:sldId id="343" r:id="rId56"/>
    <p:sldId id="305" r:id="rId57"/>
    <p:sldId id="306" r:id="rId58"/>
    <p:sldId id="344" r:id="rId59"/>
    <p:sldId id="309" r:id="rId60"/>
    <p:sldId id="310" r:id="rId61"/>
    <p:sldId id="317" r:id="rId62"/>
    <p:sldId id="318" r:id="rId63"/>
    <p:sldId id="312" r:id="rId64"/>
    <p:sldId id="316" r:id="rId65"/>
    <p:sldId id="315" r:id="rId66"/>
    <p:sldId id="314" r:id="rId67"/>
    <p:sldId id="313" r:id="rId68"/>
    <p:sldId id="345" r:id="rId69"/>
    <p:sldId id="319" r:id="rId70"/>
    <p:sldId id="320" r:id="rId71"/>
    <p:sldId id="321" r:id="rId72"/>
    <p:sldId id="322" r:id="rId73"/>
    <p:sldId id="323" r:id="rId74"/>
    <p:sldId id="338" r:id="rId75"/>
    <p:sldId id="324" r:id="rId76"/>
    <p:sldId id="325" r:id="rId77"/>
    <p:sldId id="326" r:id="rId78"/>
    <p:sldId id="327" r:id="rId79"/>
    <p:sldId id="328" r:id="rId80"/>
    <p:sldId id="329" r:id="rId81"/>
    <p:sldId id="332" r:id="rId82"/>
    <p:sldId id="333" r:id="rId83"/>
    <p:sldId id="337" r:id="rId84"/>
    <p:sldId id="340" r:id="rId85"/>
    <p:sldId id="330" r:id="rId86"/>
    <p:sldId id="346" r:id="rId87"/>
    <p:sldId id="347" r:id="rId88"/>
    <p:sldId id="353" r:id="rId89"/>
    <p:sldId id="331" r:id="rId90"/>
    <p:sldId id="349" r:id="rId91"/>
    <p:sldId id="348" r:id="rId92"/>
    <p:sldId id="350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0C72-EC0C-42D2-B70C-BB0455D7A25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D852A-7068-401A-9480-6B6798712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5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A28F593-A262-4D18-9309-9C4976A74A0E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2EF11A-084D-4149-86B5-53A3E4ABD0EF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90</a:t>
            </a:fld>
            <a:endParaRPr lang="en-US" altLang="en-US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046-53ED-4FC2-97ED-099F7F7DCB3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37D8-9D4B-4B52-9F44-64B166D95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8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046-53ED-4FC2-97ED-099F7F7DCB3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37D8-9D4B-4B52-9F44-64B166D95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1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046-53ED-4FC2-97ED-099F7F7DCB3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37D8-9D4B-4B52-9F44-64B166D95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80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E8476-C57F-4214-8455-30D75385D4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04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F70BC7-8F83-4827-98DD-8182920A4A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046-53ED-4FC2-97ED-099F7F7DCB3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37D8-9D4B-4B52-9F44-64B166D95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7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046-53ED-4FC2-97ED-099F7F7DCB3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37D8-9D4B-4B52-9F44-64B166D95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5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046-53ED-4FC2-97ED-099F7F7DCB3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37D8-9D4B-4B52-9F44-64B166D95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3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046-53ED-4FC2-97ED-099F7F7DCB3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37D8-9D4B-4B52-9F44-64B166D95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3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046-53ED-4FC2-97ED-099F7F7DCB3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37D8-9D4B-4B52-9F44-64B166D95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3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046-53ED-4FC2-97ED-099F7F7DCB3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37D8-9D4B-4B52-9F44-64B166D95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8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046-53ED-4FC2-97ED-099F7F7DCB3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37D8-9D4B-4B52-9F44-64B166D95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0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046-53ED-4FC2-97ED-099F7F7DCB3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37D8-9D4B-4B52-9F44-64B166D95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5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2E046-53ED-4FC2-97ED-099F7F7DCB3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537D8-9D4B-4B52-9F44-64B166D95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9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J._J._Thomson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Semester 1 Exam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Chemistry</a:t>
            </a:r>
          </a:p>
        </p:txBody>
      </p:sp>
    </p:spTree>
    <p:extLst>
      <p:ext uri="{BB962C8B-B14F-4D97-AF65-F5344CB8AC3E}">
        <p14:creationId xmlns:p14="http://schemas.microsoft.com/office/powerpoint/2010/main" val="1487590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Properties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/>
              <a:t>Extensive properties-</a:t>
            </a:r>
            <a:r>
              <a:rPr lang="en-US"/>
              <a:t> depend on the amount of matter that is present</a:t>
            </a:r>
          </a:p>
          <a:p>
            <a:pPr lvl="1" eaLnBrk="1" hangingPunct="1"/>
            <a:r>
              <a:rPr lang="en-US"/>
              <a:t>Volume, mass, amount of energy</a:t>
            </a:r>
          </a:p>
          <a:p>
            <a:pPr eaLnBrk="1" hangingPunct="1"/>
            <a:r>
              <a:rPr lang="en-US" b="1" u="sng"/>
              <a:t>Intensive properties</a:t>
            </a:r>
            <a:r>
              <a:rPr lang="en-US"/>
              <a:t> -do not depend on the amount of matter present</a:t>
            </a:r>
          </a:p>
          <a:p>
            <a:pPr lvl="1" eaLnBrk="1" hangingPunct="1"/>
            <a:r>
              <a:rPr lang="en-US"/>
              <a:t>Mp, Bp, density, conductivity</a:t>
            </a:r>
          </a:p>
        </p:txBody>
      </p:sp>
    </p:spTree>
    <p:extLst>
      <p:ext uri="{BB962C8B-B14F-4D97-AF65-F5344CB8AC3E}">
        <p14:creationId xmlns:p14="http://schemas.microsoft.com/office/powerpoint/2010/main" val="339100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040188" cy="639762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eaLnBrk="1" hangingPunct="1"/>
            <a:r>
              <a:rPr lang="en-US" dirty="0"/>
              <a:t>Physical Change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Change in physical properties</a:t>
            </a:r>
          </a:p>
          <a:p>
            <a:r>
              <a:rPr lang="en-US" dirty="0"/>
              <a:t>No change in chemical composition or identity</a:t>
            </a:r>
          </a:p>
          <a:p>
            <a:r>
              <a:rPr lang="en-US" dirty="0"/>
              <a:t>State of matter change</a:t>
            </a:r>
          </a:p>
          <a:p>
            <a:r>
              <a:rPr lang="en-US" dirty="0"/>
              <a:t>Breaking, grinding, tearing, melting, dissolving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Chemical Change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Composition changes by forming one or more new substances with new properties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Called reactions </a:t>
            </a:r>
          </a:p>
          <a:p>
            <a:pPr lvl="1">
              <a:lnSpc>
                <a:spcPct val="90000"/>
              </a:lnSpc>
            </a:pPr>
            <a:r>
              <a:rPr lang="en-US" sz="2400" u="sng" dirty="0"/>
              <a:t>Reactants</a:t>
            </a:r>
            <a:r>
              <a:rPr lang="en-US" sz="2400" dirty="0"/>
              <a:t> react in chemical change to form </a:t>
            </a:r>
            <a:r>
              <a:rPr lang="en-US" sz="2400" u="sng" dirty="0"/>
              <a:t>Products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Not reversible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1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Indicators of Chemical change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/>
              <a:t>Change in color</a:t>
            </a:r>
          </a:p>
          <a:p>
            <a:pPr eaLnBrk="1" hangingPunct="1"/>
            <a:r>
              <a:rPr lang="en-US" sz="2800"/>
              <a:t>Odor</a:t>
            </a:r>
          </a:p>
          <a:p>
            <a:pPr eaLnBrk="1" hangingPunct="1"/>
            <a:r>
              <a:rPr lang="en-US" sz="2800"/>
              <a:t>Production of gas</a:t>
            </a:r>
          </a:p>
          <a:p>
            <a:pPr eaLnBrk="1" hangingPunct="1"/>
            <a:r>
              <a:rPr lang="en-US" sz="2800"/>
              <a:t>Production of light</a:t>
            </a:r>
          </a:p>
          <a:p>
            <a:pPr eaLnBrk="1" hangingPunct="1"/>
            <a:r>
              <a:rPr lang="en-US" sz="2800"/>
              <a:t>Production of heat</a:t>
            </a:r>
          </a:p>
          <a:p>
            <a:pPr eaLnBrk="1" hangingPunct="1"/>
            <a:r>
              <a:rPr lang="en-US" sz="2800"/>
              <a:t>Production of new substance (precipitate)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</p:txBody>
      </p:sp>
      <p:pic>
        <p:nvPicPr>
          <p:cNvPr id="37892" name="Picture 5" descr="j023397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6238" y="2435225"/>
            <a:ext cx="2079625" cy="2443163"/>
          </a:xfrm>
        </p:spPr>
      </p:pic>
    </p:spTree>
    <p:extLst>
      <p:ext uri="{BB962C8B-B14F-4D97-AF65-F5344CB8AC3E}">
        <p14:creationId xmlns:p14="http://schemas.microsoft.com/office/powerpoint/2010/main" val="384051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Periodic Table</a:t>
            </a:r>
          </a:p>
        </p:txBody>
      </p:sp>
      <p:pic>
        <p:nvPicPr>
          <p:cNvPr id="70659" name="Picture 4" descr="ptab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2613" y="2205038"/>
            <a:ext cx="5362575" cy="2905125"/>
          </a:xfrm>
        </p:spPr>
      </p:pic>
    </p:spTree>
    <p:extLst>
      <p:ext uri="{BB962C8B-B14F-4D97-AF65-F5344CB8AC3E}">
        <p14:creationId xmlns:p14="http://schemas.microsoft.com/office/powerpoint/2010/main" val="1556928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Periodic Table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Organization of all elements by chemical and physical properties</a:t>
            </a:r>
          </a:p>
          <a:p>
            <a:pPr eaLnBrk="1" hangingPunct="1"/>
            <a:r>
              <a:rPr lang="en-US" dirty="0"/>
              <a:t>Period=Horizontal rows on PT</a:t>
            </a:r>
          </a:p>
          <a:p>
            <a:pPr eaLnBrk="1" hangingPunct="1"/>
            <a:r>
              <a:rPr lang="en-US" dirty="0"/>
              <a:t>Group= column, vertical</a:t>
            </a:r>
          </a:p>
        </p:txBody>
      </p:sp>
    </p:spTree>
    <p:extLst>
      <p:ext uri="{BB962C8B-B14F-4D97-AF65-F5344CB8AC3E}">
        <p14:creationId xmlns:p14="http://schemas.microsoft.com/office/powerpoint/2010/main" val="396401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utoUpdateAnimBg="0"/>
      <p:bldP spid="8192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Metals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Shiny</a:t>
            </a:r>
          </a:p>
          <a:p>
            <a:pPr eaLnBrk="1" hangingPunct="1"/>
            <a:r>
              <a:rPr lang="en-US"/>
              <a:t>Conduct heat</a:t>
            </a:r>
          </a:p>
          <a:p>
            <a:pPr eaLnBrk="1" hangingPunct="1"/>
            <a:r>
              <a:rPr lang="en-US"/>
              <a:t>Conduct electricity</a:t>
            </a:r>
          </a:p>
          <a:p>
            <a:pPr eaLnBrk="1" hangingPunct="1"/>
            <a:r>
              <a:rPr lang="en-US"/>
              <a:t>Form cations</a:t>
            </a:r>
          </a:p>
          <a:p>
            <a:pPr eaLnBrk="1" hangingPunct="1"/>
            <a:r>
              <a:rPr lang="en-US"/>
              <a:t>Most solid at room temp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Malleable</a:t>
            </a:r>
          </a:p>
          <a:p>
            <a:pPr eaLnBrk="1" hangingPunct="1"/>
            <a:r>
              <a:rPr lang="en-US"/>
              <a:t>Ductile</a:t>
            </a:r>
          </a:p>
          <a:p>
            <a:pPr eaLnBrk="1" hangingPunct="1"/>
            <a:r>
              <a:rPr lang="en-US"/>
              <a:t>Left of zig-zag</a:t>
            </a:r>
          </a:p>
        </p:txBody>
      </p:sp>
      <p:pic>
        <p:nvPicPr>
          <p:cNvPr id="58373" name="Picture 5" descr="na0148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297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20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utoUpdateAnimBg="0"/>
      <p:bldP spid="83971" grpId="0" build="p" autoUpdateAnimBg="0"/>
      <p:bldP spid="8397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Nonmetals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Poor conductors of heat and electricity</a:t>
            </a:r>
          </a:p>
          <a:p>
            <a:pPr eaLnBrk="1" hangingPunct="1"/>
            <a:r>
              <a:rPr lang="en-US"/>
              <a:t>Brittle</a:t>
            </a:r>
          </a:p>
          <a:p>
            <a:pPr eaLnBrk="1" hangingPunct="1"/>
            <a:r>
              <a:rPr lang="en-US"/>
              <a:t>Most are gases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Form anions</a:t>
            </a:r>
          </a:p>
          <a:p>
            <a:pPr eaLnBrk="1" hangingPunct="1"/>
            <a:r>
              <a:rPr lang="en-US"/>
              <a:t>Low melting point</a:t>
            </a:r>
          </a:p>
          <a:p>
            <a:pPr eaLnBrk="1" hangingPunct="1"/>
            <a:r>
              <a:rPr lang="en-US"/>
              <a:t>Right of zig-zag</a:t>
            </a:r>
          </a:p>
        </p:txBody>
      </p:sp>
      <p:pic>
        <p:nvPicPr>
          <p:cNvPr id="84997" name="Picture 5" descr="so0187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32067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75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utoUpdateAnimBg="0"/>
      <p:bldP spid="84995" grpId="0" build="p" autoUpdateAnimBg="0"/>
      <p:bldP spid="84996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Metalloids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Semiconductor- Conduct electric current better than an insulator, but not as well as a conductor</a:t>
            </a:r>
          </a:p>
          <a:p>
            <a:pPr eaLnBrk="1" hangingPunct="1"/>
            <a:r>
              <a:rPr lang="en-US" dirty="0"/>
              <a:t>Some nonmetals and metals</a:t>
            </a:r>
          </a:p>
          <a:p>
            <a:pPr eaLnBrk="1" hangingPunct="1"/>
            <a:r>
              <a:rPr lang="en-US" dirty="0"/>
              <a:t>Sometimes considered own group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1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utoUpdateAnimBg="0"/>
      <p:bldP spid="8601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Observations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Quantitative</a:t>
            </a:r>
          </a:p>
          <a:p>
            <a:pPr lvl="1"/>
            <a:r>
              <a:rPr lang="en-US" sz="2000" dirty="0"/>
              <a:t>Observations that involve numbers</a:t>
            </a:r>
          </a:p>
          <a:p>
            <a:pPr lvl="1"/>
            <a:r>
              <a:rPr lang="en-US" sz="2000" dirty="0"/>
              <a:t>Ex. There are three birds being fed</a:t>
            </a:r>
          </a:p>
          <a:p>
            <a:r>
              <a:rPr lang="en-US" sz="2400" dirty="0"/>
              <a:t>Qualitative</a:t>
            </a:r>
          </a:p>
          <a:p>
            <a:pPr lvl="1"/>
            <a:r>
              <a:rPr lang="en-US" sz="2000" dirty="0"/>
              <a:t>The characteristics that cannot be measured or counted</a:t>
            </a:r>
          </a:p>
          <a:p>
            <a:pPr lvl="1"/>
            <a:r>
              <a:rPr lang="en-US" sz="2000" dirty="0"/>
              <a:t>Ex. The girl is feeding the birds, or the birds are eating</a:t>
            </a:r>
          </a:p>
        </p:txBody>
      </p:sp>
      <p:pic>
        <p:nvPicPr>
          <p:cNvPr id="7175" name="Picture 7" descr="j023288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522413"/>
            <a:ext cx="4800600" cy="472916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48358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Observe</a:t>
            </a:r>
          </a:p>
          <a:p>
            <a:r>
              <a:rPr lang="en-US" dirty="0"/>
              <a:t>Formulate hypothesis</a:t>
            </a:r>
          </a:p>
          <a:p>
            <a:pPr lvl="1"/>
            <a:r>
              <a:rPr lang="en-US" dirty="0"/>
              <a:t>Generalizations about data are used to formulate a testable statement</a:t>
            </a:r>
          </a:p>
          <a:p>
            <a:r>
              <a:rPr lang="en-US" dirty="0"/>
              <a:t>Testing(experiment)</a:t>
            </a:r>
          </a:p>
          <a:p>
            <a:r>
              <a:rPr lang="en-US" dirty="0"/>
              <a:t>Theorizing</a:t>
            </a:r>
          </a:p>
          <a:p>
            <a:r>
              <a:rPr lang="en-US" dirty="0"/>
              <a:t>Publish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0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Chemistry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study of the composition, structure and properties of matter and the changes it undergoes</a:t>
            </a:r>
          </a:p>
          <a:p>
            <a:pPr eaLnBrk="1" hangingPunct="1"/>
            <a:r>
              <a:rPr lang="en-US" dirty="0"/>
              <a:t>Physical science</a:t>
            </a:r>
          </a:p>
          <a:p>
            <a:pPr eaLnBrk="1" hangingPunct="1"/>
            <a:r>
              <a:rPr lang="en-US" dirty="0"/>
              <a:t>Matter- anything that has mass and takes up space</a:t>
            </a:r>
          </a:p>
        </p:txBody>
      </p:sp>
    </p:spTree>
    <p:extLst>
      <p:ext uri="{BB962C8B-B14F-4D97-AF65-F5344CB8AC3E}">
        <p14:creationId xmlns:p14="http://schemas.microsoft.com/office/powerpoint/2010/main" val="9072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>
                <a:solidFill>
                  <a:srgbClr val="7030A0"/>
                </a:solidFill>
              </a:rPr>
              <a:t>Independent Variable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Dependent Variable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Independent Variable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/>
              <a:t>The manipulated variable</a:t>
            </a:r>
          </a:p>
          <a:p>
            <a:pPr eaLnBrk="1" hangingPunct="1"/>
            <a:r>
              <a:rPr lang="en-US" sz="2800" dirty="0"/>
              <a:t>We can change this factor</a:t>
            </a:r>
          </a:p>
          <a:p>
            <a:pPr eaLnBrk="1" hangingPunct="1"/>
            <a:r>
              <a:rPr lang="en-US" sz="2800" dirty="0"/>
              <a:t>This becomes the X axis on a graph</a:t>
            </a:r>
          </a:p>
          <a:p>
            <a:pPr eaLnBrk="1" hangingPunct="1"/>
            <a:r>
              <a:rPr lang="en-US" sz="2800" dirty="0"/>
              <a:t>Ex. Speed of a car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responding variable</a:t>
            </a:r>
          </a:p>
          <a:p>
            <a:r>
              <a:rPr lang="en-US" dirty="0"/>
              <a:t>It is determined by the independent variable only, we have no impact</a:t>
            </a:r>
          </a:p>
          <a:p>
            <a:r>
              <a:rPr lang="en-US" dirty="0"/>
              <a:t>The Y axis on a graph</a:t>
            </a:r>
          </a:p>
          <a:p>
            <a:r>
              <a:rPr lang="en-US" dirty="0"/>
              <a:t>Ex.  Braking Distance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8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Precision vs. Accuracy</a:t>
            </a:r>
          </a:p>
        </p:txBody>
      </p:sp>
      <p:pic>
        <p:nvPicPr>
          <p:cNvPr id="72708" name="Picture 4" descr="ringto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7081838" cy="3935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474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= m/v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material has a mass of 10.0 g and volume of 6.0 </a:t>
            </a:r>
            <a:r>
              <a:rPr lang="en-US" dirty="0" err="1"/>
              <a:t>mL.</a:t>
            </a:r>
            <a:r>
              <a:rPr lang="en-US" dirty="0"/>
              <a:t>  What is the density of this material?</a:t>
            </a:r>
          </a:p>
          <a:p>
            <a:r>
              <a:rPr lang="en-US" dirty="0"/>
              <a:t>10.0 g</a:t>
            </a:r>
            <a:r>
              <a:rPr lang="en-US"/>
              <a:t>/ 6.0 </a:t>
            </a:r>
            <a:r>
              <a:rPr lang="en-US" dirty="0"/>
              <a:t>mL= 1.6 g/mL</a:t>
            </a:r>
          </a:p>
          <a:p>
            <a:r>
              <a:rPr lang="en-US" dirty="0"/>
              <a:t>Does is float of sink in water?</a:t>
            </a:r>
          </a:p>
          <a:p>
            <a:r>
              <a:rPr lang="en-US" dirty="0"/>
              <a:t>Sink, greater than density of water (1.00 g/mL)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0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9C707"/>
                </a:solidFill>
              </a:rPr>
              <a:t>Percent Error (relative error)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2800" dirty="0"/>
              <a:t>                                      </a:t>
            </a:r>
            <a:endParaRPr lang="en-US" sz="2800" baseline="-25000" dirty="0"/>
          </a:p>
          <a:p>
            <a:pPr lvl="1"/>
            <a:r>
              <a:rPr lang="en-US" sz="2800" dirty="0"/>
              <a:t>% Error =</a:t>
            </a:r>
            <a:r>
              <a:rPr lang="en-US" sz="2800" u="sng" dirty="0"/>
              <a:t>Value </a:t>
            </a:r>
            <a:r>
              <a:rPr lang="en-US" sz="2800" u="sng" baseline="-25000" dirty="0"/>
              <a:t>experimental</a:t>
            </a:r>
            <a:r>
              <a:rPr lang="en-US" sz="2800" u="sng" dirty="0"/>
              <a:t>– Value </a:t>
            </a:r>
            <a:r>
              <a:rPr lang="en-US" sz="2800" u="sng" baseline="-25000" dirty="0"/>
              <a:t>accepted  </a:t>
            </a:r>
            <a:r>
              <a:rPr lang="en-US" sz="2800" dirty="0"/>
              <a:t>x 100</a:t>
            </a:r>
          </a:p>
          <a:p>
            <a:pPr lvl="1"/>
            <a:r>
              <a:rPr lang="en-US" sz="2800" dirty="0"/>
              <a:t>                               Value </a:t>
            </a:r>
            <a:r>
              <a:rPr lang="en-US" sz="2800" baseline="-25000" dirty="0"/>
              <a:t>accepted</a:t>
            </a:r>
          </a:p>
          <a:p>
            <a:pPr lvl="1"/>
            <a:r>
              <a:rPr lang="en-US" sz="2800" dirty="0"/>
              <a:t>Value is negative if accepted value is greater than experimental value</a:t>
            </a:r>
          </a:p>
          <a:p>
            <a:pPr lvl="1"/>
            <a:r>
              <a:rPr lang="en-US" sz="2800" dirty="0"/>
              <a:t>Value is positive if accepted value is less than experimental value</a:t>
            </a:r>
          </a:p>
          <a:p>
            <a:pPr lvl="1"/>
            <a:endParaRPr lang="en-US" sz="2800" u="sng" baseline="-25000" dirty="0"/>
          </a:p>
        </p:txBody>
      </p:sp>
    </p:spTree>
    <p:extLst>
      <p:ext uri="{BB962C8B-B14F-4D97-AF65-F5344CB8AC3E}">
        <p14:creationId xmlns:p14="http://schemas.microsoft.com/office/powerpoint/2010/main" val="465137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is the percent error for a mass measurement of 17.7 g, given that the correct value is 21.2 g?</a:t>
            </a:r>
          </a:p>
          <a:p>
            <a:endParaRPr lang="en-US" sz="3200" dirty="0"/>
          </a:p>
          <a:p>
            <a:r>
              <a:rPr lang="en-US" sz="3200" dirty="0"/>
              <a:t>Percent error= (</a:t>
            </a:r>
            <a:r>
              <a:rPr lang="en-US" sz="3200" u="sng" dirty="0"/>
              <a:t>17.7g- 21.2g</a:t>
            </a:r>
            <a:r>
              <a:rPr lang="en-US" sz="3200" dirty="0"/>
              <a:t>)  x 100  =-17%</a:t>
            </a:r>
          </a:p>
          <a:p>
            <a:pPr>
              <a:buNone/>
            </a:pPr>
            <a:r>
              <a:rPr lang="en-US" sz="3200" dirty="0"/>
              <a:t>                                  21.2 g</a:t>
            </a:r>
          </a:p>
        </p:txBody>
      </p:sp>
    </p:spTree>
    <p:extLst>
      <p:ext uri="{BB962C8B-B14F-4D97-AF65-F5344CB8AC3E}">
        <p14:creationId xmlns:p14="http://schemas.microsoft.com/office/powerpoint/2010/main" val="33383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Scientific Notation</a:t>
            </a:r>
          </a:p>
        </p:txBody>
      </p:sp>
      <p:sp>
        <p:nvSpPr>
          <p:cNvPr id="655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baseline="30000" dirty="0"/>
          </a:p>
        </p:txBody>
      </p:sp>
      <p:sp>
        <p:nvSpPr>
          <p:cNvPr id="6554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4325" y="1447800"/>
            <a:ext cx="3749675" cy="4572000"/>
          </a:xfrm>
        </p:spPr>
        <p:txBody>
          <a:bodyPr/>
          <a:lstStyle/>
          <a:p>
            <a:r>
              <a:rPr lang="en-US" dirty="0"/>
              <a:t>Examples: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10000 m=1 x 10</a:t>
            </a:r>
            <a:r>
              <a:rPr lang="en-US" sz="2400" baseline="30000" dirty="0"/>
              <a:t>4 </a:t>
            </a:r>
            <a:r>
              <a:rPr lang="en-US" sz="2400" dirty="0"/>
              <a:t>m</a:t>
            </a:r>
            <a:endParaRPr lang="en-US" sz="2400" baseline="30000" dirty="0"/>
          </a:p>
          <a:p>
            <a:pPr>
              <a:spcBef>
                <a:spcPct val="50000"/>
              </a:spcBef>
            </a:pPr>
            <a:r>
              <a:rPr lang="en-US" sz="2400" dirty="0"/>
              <a:t>5200000 g = 5.2 x10</a:t>
            </a:r>
            <a:r>
              <a:rPr lang="en-US" sz="2400" baseline="30000" dirty="0"/>
              <a:t>6</a:t>
            </a:r>
            <a:r>
              <a:rPr lang="en-US" sz="2400" dirty="0"/>
              <a:t>g</a:t>
            </a:r>
            <a:endParaRPr lang="en-US" sz="2400" baseline="30000" dirty="0"/>
          </a:p>
          <a:p>
            <a:pPr>
              <a:spcBef>
                <a:spcPct val="50000"/>
              </a:spcBef>
            </a:pPr>
            <a:r>
              <a:rPr lang="en-US" sz="2400" dirty="0"/>
              <a:t>6230000000 cm =6.23 x10</a:t>
            </a:r>
            <a:r>
              <a:rPr lang="en-US" sz="2400" baseline="30000" dirty="0"/>
              <a:t>9</a:t>
            </a:r>
            <a:r>
              <a:rPr lang="en-US" sz="2400" dirty="0"/>
              <a:t> cm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0.000071 g = 7.1 x10</a:t>
            </a:r>
            <a:r>
              <a:rPr lang="en-US" sz="2400" baseline="30000" dirty="0"/>
              <a:t>-5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87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  <p:bldP spid="65540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Most SI units are combination of base units (</a:t>
            </a:r>
            <a:r>
              <a:rPr lang="en-US" sz="4400" dirty="0" err="1"/>
              <a:t>m,L,g,s</a:t>
            </a:r>
            <a:r>
              <a:rPr lang="en-US" sz="4400" dirty="0"/>
              <a:t>)</a:t>
            </a:r>
          </a:p>
          <a:p>
            <a:r>
              <a:rPr lang="en-US" sz="4400" dirty="0"/>
              <a:t>Made by multiplying or dividing standard units</a:t>
            </a:r>
          </a:p>
        </p:txBody>
      </p:sp>
    </p:spTree>
    <p:extLst>
      <p:ext uri="{BB962C8B-B14F-4D97-AF65-F5344CB8AC3E}">
        <p14:creationId xmlns:p14="http://schemas.microsoft.com/office/powerpoint/2010/main" val="3478387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1143000"/>
          </a:xfrm>
        </p:spPr>
        <p:txBody>
          <a:bodyPr/>
          <a:lstStyle/>
          <a:p>
            <a:r>
              <a:rPr lang="en-US" dirty="0"/>
              <a:t>Metric 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1) 24 </a:t>
            </a:r>
            <a:r>
              <a:rPr lang="en-US" dirty="0" err="1"/>
              <a:t>ng</a:t>
            </a:r>
            <a:r>
              <a:rPr lang="en-US" dirty="0"/>
              <a:t>=           mg</a:t>
            </a:r>
          </a:p>
          <a:p>
            <a:r>
              <a:rPr lang="en-US" dirty="0"/>
              <a:t>2) 0.00046 </a:t>
            </a:r>
            <a:r>
              <a:rPr lang="en-US" dirty="0" err="1"/>
              <a:t>Gm</a:t>
            </a:r>
            <a:r>
              <a:rPr lang="en-US" dirty="0"/>
              <a:t>=        mm</a:t>
            </a:r>
          </a:p>
          <a:p>
            <a:r>
              <a:rPr lang="en-US" dirty="0"/>
              <a:t>3) 25cm=        mm</a:t>
            </a:r>
          </a:p>
          <a:p>
            <a:r>
              <a:rPr lang="en-US" dirty="0"/>
              <a:t>4) 35670 g =            Mg</a:t>
            </a:r>
          </a:p>
          <a:p>
            <a:r>
              <a:rPr lang="en-US" dirty="0"/>
              <a:t>5) 300000L =              </a:t>
            </a:r>
            <a:r>
              <a:rPr lang="en-US" dirty="0" err="1"/>
              <a:t>kL</a:t>
            </a:r>
            <a:endParaRPr lang="en-US" dirty="0"/>
          </a:p>
          <a:p>
            <a:r>
              <a:rPr lang="en-US" dirty="0"/>
              <a:t>6) 2900000 µg=            g</a:t>
            </a:r>
          </a:p>
          <a:p>
            <a:r>
              <a:rPr lang="en-US" dirty="0"/>
              <a:t>7) 89dag=                  cg</a:t>
            </a:r>
          </a:p>
          <a:p>
            <a:r>
              <a:rPr lang="en-US" dirty="0"/>
              <a:t>8) 6700000mg =               kg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38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1) 24 </a:t>
            </a:r>
            <a:r>
              <a:rPr lang="en-US" dirty="0" err="1"/>
              <a:t>ng</a:t>
            </a:r>
            <a:r>
              <a:rPr lang="en-US" dirty="0"/>
              <a:t>=      0.000024 mg</a:t>
            </a:r>
          </a:p>
          <a:p>
            <a:r>
              <a:rPr lang="en-US" dirty="0"/>
              <a:t> 2) 0.00046 </a:t>
            </a:r>
            <a:r>
              <a:rPr lang="en-US" dirty="0" err="1"/>
              <a:t>Gm</a:t>
            </a:r>
            <a:r>
              <a:rPr lang="en-US" dirty="0"/>
              <a:t>= 460000000 mm</a:t>
            </a:r>
          </a:p>
          <a:p>
            <a:r>
              <a:rPr lang="en-US" dirty="0"/>
              <a:t>3) 25cm=       250 mm</a:t>
            </a:r>
          </a:p>
          <a:p>
            <a:r>
              <a:rPr lang="en-US" dirty="0"/>
              <a:t> 4) 35670 g =  0.03567 Mg</a:t>
            </a:r>
          </a:p>
          <a:p>
            <a:r>
              <a:rPr lang="en-US" dirty="0"/>
              <a:t> 5) 300000L =300 </a:t>
            </a:r>
            <a:r>
              <a:rPr lang="en-US" dirty="0" err="1"/>
              <a:t>kL</a:t>
            </a:r>
            <a:endParaRPr lang="en-US" dirty="0"/>
          </a:p>
          <a:p>
            <a:r>
              <a:rPr lang="en-US" dirty="0"/>
              <a:t>6) 2900000 µg=   2.9 g</a:t>
            </a:r>
          </a:p>
          <a:p>
            <a:r>
              <a:rPr lang="en-US" dirty="0"/>
              <a:t>7) 89dag=89000 cg</a:t>
            </a:r>
          </a:p>
          <a:p>
            <a:r>
              <a:rPr lang="en-US" dirty="0"/>
              <a:t>8) 6700000mg =6.7 kg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3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Sig Fig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762000"/>
            <a:ext cx="77724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How many digits are significant?</a:t>
            </a:r>
          </a:p>
          <a:p>
            <a:r>
              <a:rPr lang="en-US" dirty="0"/>
              <a:t>23.0</a:t>
            </a:r>
          </a:p>
          <a:p>
            <a:r>
              <a:rPr lang="en-US" dirty="0"/>
              <a:t>20003</a:t>
            </a:r>
          </a:p>
          <a:p>
            <a:r>
              <a:rPr lang="en-US" dirty="0"/>
              <a:t>0.0030</a:t>
            </a:r>
          </a:p>
          <a:p>
            <a:r>
              <a:rPr lang="en-US" dirty="0"/>
              <a:t>700</a:t>
            </a:r>
          </a:p>
          <a:p>
            <a:r>
              <a:rPr lang="en-US" b="1" dirty="0"/>
              <a:t>Round to 4 significant figures.</a:t>
            </a:r>
          </a:p>
          <a:p>
            <a:r>
              <a:rPr lang="en-US" dirty="0"/>
              <a:t>345.076</a:t>
            </a:r>
          </a:p>
          <a:p>
            <a:r>
              <a:rPr lang="en-US" dirty="0"/>
              <a:t>0.028880</a:t>
            </a:r>
          </a:p>
          <a:p>
            <a:r>
              <a:rPr lang="en-US" b="1" dirty="0"/>
              <a:t>Solve.</a:t>
            </a:r>
          </a:p>
          <a:p>
            <a:r>
              <a:rPr lang="en-US" dirty="0"/>
              <a:t>3.45 +16.709</a:t>
            </a:r>
          </a:p>
          <a:p>
            <a:r>
              <a:rPr lang="en-US" dirty="0"/>
              <a:t>45 x 4.567</a:t>
            </a:r>
          </a:p>
          <a:p>
            <a:r>
              <a:rPr lang="en-US" dirty="0"/>
              <a:t>23- 2.01</a:t>
            </a:r>
          </a:p>
        </p:txBody>
      </p:sp>
    </p:spTree>
    <p:extLst>
      <p:ext uri="{BB962C8B-B14F-4D97-AF65-F5344CB8AC3E}">
        <p14:creationId xmlns:p14="http://schemas.microsoft.com/office/powerpoint/2010/main" val="254634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Basic Research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Used to increase knowledge</a:t>
            </a:r>
          </a:p>
          <a:p>
            <a:pPr eaLnBrk="1" hangingPunct="1"/>
            <a:r>
              <a:rPr lang="en-US"/>
              <a:t>How, why, what</a:t>
            </a:r>
          </a:p>
          <a:p>
            <a:pPr eaLnBrk="1" hangingPunct="1"/>
            <a:r>
              <a:rPr lang="en-US"/>
              <a:t>Chance discoveries</a:t>
            </a:r>
          </a:p>
        </p:txBody>
      </p:sp>
    </p:spTree>
    <p:extLst>
      <p:ext uri="{BB962C8B-B14F-4D97-AF65-F5344CB8AC3E}">
        <p14:creationId xmlns:p14="http://schemas.microsoft.com/office/powerpoint/2010/main" val="9419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 Fig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How many digits are significant?</a:t>
            </a:r>
          </a:p>
          <a:p>
            <a:r>
              <a:rPr lang="en-US" dirty="0"/>
              <a:t>23.0     3</a:t>
            </a:r>
          </a:p>
          <a:p>
            <a:r>
              <a:rPr lang="en-US" dirty="0"/>
              <a:t>20003   5</a:t>
            </a:r>
          </a:p>
          <a:p>
            <a:r>
              <a:rPr lang="en-US" dirty="0"/>
              <a:t>0.0030   2</a:t>
            </a:r>
          </a:p>
          <a:p>
            <a:r>
              <a:rPr lang="en-US" dirty="0"/>
              <a:t>700     1</a:t>
            </a:r>
          </a:p>
          <a:p>
            <a:r>
              <a:rPr lang="en-US" b="1" dirty="0"/>
              <a:t>Round to 4 significant figures.</a:t>
            </a:r>
          </a:p>
          <a:p>
            <a:r>
              <a:rPr lang="en-US" dirty="0"/>
              <a:t>345.076     345.1</a:t>
            </a:r>
          </a:p>
          <a:p>
            <a:r>
              <a:rPr lang="en-US" dirty="0"/>
              <a:t>0.028880    0.02888</a:t>
            </a:r>
          </a:p>
          <a:p>
            <a:r>
              <a:rPr lang="en-US" b="1" dirty="0"/>
              <a:t>Solve.</a:t>
            </a:r>
          </a:p>
          <a:p>
            <a:r>
              <a:rPr lang="en-US" dirty="0"/>
              <a:t>3.45 +16.709  = 20.16</a:t>
            </a:r>
          </a:p>
          <a:p>
            <a:r>
              <a:rPr lang="en-US" dirty="0"/>
              <a:t>45 x 4.567 = 205.515= 210</a:t>
            </a:r>
          </a:p>
          <a:p>
            <a:r>
              <a:rPr lang="en-US" dirty="0"/>
              <a:t>23- 2.01= 20.99= 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5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1" u="sng" dirty="0"/>
              <a:t>Law of Conservation of Mass- </a:t>
            </a:r>
            <a:r>
              <a:rPr lang="en-US" dirty="0"/>
              <a:t>mass is neither created or destroyed during ordinary chemical reactions or physical changes</a:t>
            </a:r>
          </a:p>
        </p:txBody>
      </p:sp>
    </p:spTree>
    <p:extLst>
      <p:ext uri="{BB962C8B-B14F-4D97-AF65-F5344CB8AC3E}">
        <p14:creationId xmlns:p14="http://schemas.microsoft.com/office/powerpoint/2010/main" val="407345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John Dalton(1766-1844)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7772400" cy="5410200"/>
          </a:xfrm>
        </p:spPr>
        <p:txBody>
          <a:bodyPr/>
          <a:lstStyle/>
          <a:p>
            <a:r>
              <a:rPr lang="en-US" b="1" u="sng" dirty="0"/>
              <a:t>Dalton’s Atomic Theory 1808</a:t>
            </a:r>
          </a:p>
          <a:p>
            <a:r>
              <a:rPr lang="en-US" dirty="0"/>
              <a:t>1-All matter is made up of very tiny particles called atoms</a:t>
            </a:r>
          </a:p>
          <a:p>
            <a:r>
              <a:rPr lang="en-US" dirty="0"/>
              <a:t>2- Atoms of a given element are identical in size, mass and other properties; atoms of different elements differ in size, mass, and other properties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9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3- Atoms cannot be subdivided, created or destroyed</a:t>
            </a:r>
          </a:p>
          <a:p>
            <a:r>
              <a:rPr lang="en-US" dirty="0"/>
              <a:t>4-Atoms of different elements combine in simple whole-number ratios to form chemical compounds</a:t>
            </a:r>
          </a:p>
          <a:p>
            <a:r>
              <a:rPr lang="en-US" dirty="0"/>
              <a:t>5- In chemical reactions, atoms are combined, separated or rearranged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09600"/>
            <a:ext cx="7772400" cy="5181600"/>
          </a:xfrm>
        </p:spPr>
        <p:txBody>
          <a:bodyPr/>
          <a:lstStyle/>
          <a:p>
            <a:r>
              <a:rPr lang="en-US" dirty="0"/>
              <a:t>Dalton turned Democritus’s  idea into a scientific theory</a:t>
            </a:r>
          </a:p>
          <a:p>
            <a:r>
              <a:rPr lang="en-US" dirty="0"/>
              <a:t>Needed to be tested</a:t>
            </a:r>
          </a:p>
          <a:p>
            <a:r>
              <a:rPr lang="en-US" dirty="0"/>
              <a:t>Problem:</a:t>
            </a:r>
          </a:p>
          <a:p>
            <a:pPr lvl="1"/>
            <a:r>
              <a:rPr lang="en-US" dirty="0"/>
              <a:t>Given element can have atoms with different masses</a:t>
            </a:r>
          </a:p>
          <a:p>
            <a:pPr lvl="2"/>
            <a:r>
              <a:rPr lang="en-US" dirty="0"/>
              <a:t>Isotopes- Could not explain</a:t>
            </a:r>
          </a:p>
          <a:p>
            <a:pPr lvl="1"/>
            <a:r>
              <a:rPr lang="en-US" dirty="0"/>
              <a:t>Atoms are divisible (proton, neutron, electron)</a:t>
            </a:r>
          </a:p>
        </p:txBody>
      </p:sp>
    </p:spTree>
    <p:extLst>
      <p:ext uri="{BB962C8B-B14F-4D97-AF65-F5344CB8AC3E}">
        <p14:creationId xmlns:p14="http://schemas.microsoft.com/office/powerpoint/2010/main" val="399315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J. J. Thomson (1856-1940)</a:t>
            </a:r>
          </a:p>
        </p:txBody>
      </p:sp>
      <p:pic>
        <p:nvPicPr>
          <p:cNvPr id="4" name="Picture 2" descr="Jj-thomson2">
            <a:hlinkClick r:id="rId2" tooltip="Wikipedia -  J. J.   T  H O M S O N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9257" y="1903291"/>
            <a:ext cx="3185085" cy="3661017"/>
          </a:xfrm>
          <a:prstGeom prst="rect">
            <a:avLst/>
          </a:prstGeom>
          <a:noFill/>
          <a:ln w="317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Proposed that atoms consist of small, negative electrons embedded in a massive, positive sphere.</a:t>
            </a:r>
          </a:p>
          <a:p>
            <a:pPr>
              <a:lnSpc>
                <a:spcPct val="80000"/>
              </a:lnSpc>
            </a:pPr>
            <a:endParaRPr lang="en-US" altLang="en-US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electrons were like currants in a plum pudding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Charge  to mass ratio of electrons</a:t>
            </a:r>
          </a:p>
        </p:txBody>
      </p:sp>
    </p:spTree>
    <p:extLst>
      <p:ext uri="{BB962C8B-B14F-4D97-AF65-F5344CB8AC3E}">
        <p14:creationId xmlns:p14="http://schemas.microsoft.com/office/powerpoint/2010/main" val="716898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304800"/>
            <a:ext cx="7772400" cy="762000"/>
          </a:xfrm>
        </p:spPr>
        <p:txBody>
          <a:bodyPr/>
          <a:lstStyle/>
          <a:p>
            <a:r>
              <a:rPr lang="en-US" dirty="0"/>
              <a:t>Robert A. Millikan (1909)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676400"/>
            <a:ext cx="7772400" cy="4114800"/>
          </a:xfrm>
        </p:spPr>
        <p:txBody>
          <a:bodyPr/>
          <a:lstStyle/>
          <a:p>
            <a:r>
              <a:rPr lang="en-US" dirty="0"/>
              <a:t>Determined charge of electron</a:t>
            </a:r>
          </a:p>
          <a:p>
            <a:r>
              <a:rPr lang="en-US" dirty="0"/>
              <a:t>Oil Drop Experiment</a:t>
            </a:r>
          </a:p>
          <a:p>
            <a:endParaRPr lang="en-US" dirty="0"/>
          </a:p>
        </p:txBody>
      </p:sp>
      <p:pic>
        <p:nvPicPr>
          <p:cNvPr id="98306" name="Picture 2" descr="Millikan's apparat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743200"/>
            <a:ext cx="6556902" cy="39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40951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838200"/>
          </a:xfrm>
        </p:spPr>
        <p:txBody>
          <a:bodyPr/>
          <a:lstStyle/>
          <a:p>
            <a:r>
              <a:rPr lang="en-US" dirty="0"/>
              <a:t>Rutherford Experiment (1911)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7724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Determined atoms mostly empty space (nucleus)</a:t>
            </a:r>
          </a:p>
          <a:p>
            <a:r>
              <a:rPr lang="en-US" dirty="0"/>
              <a:t>Alpha particles (helium nuclei) fired at thin sheet of gold</a:t>
            </a:r>
          </a:p>
          <a:p>
            <a:r>
              <a:rPr lang="en-US" dirty="0"/>
              <a:t>Zinc sulfide coated screen surrounding gold foil produced a flash of light with hit by alpha particle</a:t>
            </a:r>
          </a:p>
          <a:p>
            <a:r>
              <a:rPr lang="en-US" dirty="0"/>
              <a:t>Assumed positively charged particle would bounce back if they approached positively charged </a:t>
            </a:r>
          </a:p>
          <a:p>
            <a:r>
              <a:rPr lang="en-US" dirty="0"/>
              <a:t>Very few particles were greatly deflected back from gold sheet</a:t>
            </a:r>
          </a:p>
        </p:txBody>
      </p:sp>
    </p:spTree>
    <p:extLst>
      <p:ext uri="{BB962C8B-B14F-4D97-AF65-F5344CB8AC3E}">
        <p14:creationId xmlns:p14="http://schemas.microsoft.com/office/powerpoint/2010/main" val="16574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538737"/>
              </p:ext>
            </p:extLst>
          </p:nvPr>
        </p:nvGraphicFramePr>
        <p:xfrm>
          <a:off x="1143000" y="1600201"/>
          <a:ext cx="7772400" cy="2663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488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Actual Mass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512">
                <a:tc>
                  <a:txBody>
                    <a:bodyPr/>
                    <a:lstStyle/>
                    <a:p>
                      <a:r>
                        <a:rPr lang="en-US" dirty="0"/>
                        <a:t>Electron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e-, </a:t>
                      </a:r>
                      <a:r>
                        <a:rPr lang="en-US" baseline="30000" dirty="0"/>
                        <a:t>0 </a:t>
                      </a:r>
                      <a:r>
                        <a:rPr lang="en-US" baseline="-25000" dirty="0"/>
                        <a:t>-1 </a:t>
                      </a:r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9.109 x 10</a:t>
                      </a:r>
                      <a:r>
                        <a:rPr lang="en-US" sz="1600" baseline="30000" dirty="0"/>
                        <a:t>-31Kg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704">
                <a:tc>
                  <a:txBody>
                    <a:bodyPr/>
                    <a:lstStyle/>
                    <a:p>
                      <a:r>
                        <a:rPr lang="en-US" dirty="0"/>
                        <a:t>Proton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p+, </a:t>
                      </a:r>
                      <a:r>
                        <a:rPr lang="en-US" baseline="30000" dirty="0"/>
                        <a:t>1</a:t>
                      </a:r>
                      <a:r>
                        <a:rPr lang="en-US" dirty="0"/>
                        <a:t> 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1.673x 10</a:t>
                      </a:r>
                      <a:r>
                        <a:rPr lang="en-US" sz="1600" baseline="30000" dirty="0"/>
                        <a:t>-27kg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704">
                <a:tc>
                  <a:txBody>
                    <a:bodyPr/>
                    <a:lstStyle/>
                    <a:p>
                      <a:r>
                        <a:rPr lang="en-US" dirty="0"/>
                        <a:t>Neutron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r>
                        <a:rPr lang="en-US" baseline="30000" dirty="0"/>
                        <a:t>0, </a:t>
                      </a:r>
                      <a:r>
                        <a:rPr lang="en-US" dirty="0"/>
                        <a:t> </a:t>
                      </a:r>
                      <a:r>
                        <a:rPr lang="en-US" baseline="30000" dirty="0"/>
                        <a:t>1</a:t>
                      </a:r>
                      <a:r>
                        <a:rPr lang="en-US" dirty="0"/>
                        <a:t> </a:t>
                      </a:r>
                      <a:r>
                        <a:rPr lang="en-US" baseline="-25000" dirty="0"/>
                        <a:t>0</a:t>
                      </a:r>
                      <a:r>
                        <a:rPr lang="en-US" dirty="0"/>
                        <a:t>n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1.675 x 10</a:t>
                      </a:r>
                      <a:r>
                        <a:rPr lang="en-US" sz="1600" baseline="30000" dirty="0"/>
                        <a:t>-27Kg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751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 number= protons</a:t>
            </a:r>
          </a:p>
          <a:p>
            <a:r>
              <a:rPr lang="en-US" dirty="0"/>
              <a:t>Atomic mass = protons and neutrons</a:t>
            </a:r>
          </a:p>
        </p:txBody>
      </p:sp>
    </p:spTree>
    <p:extLst>
      <p:ext uri="{BB962C8B-B14F-4D97-AF65-F5344CB8AC3E}">
        <p14:creationId xmlns:p14="http://schemas.microsoft.com/office/powerpoint/2010/main" val="174270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Applied Research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To solve a specific problem</a:t>
            </a:r>
          </a:p>
          <a:p>
            <a:pPr eaLnBrk="1" hangingPunct="1"/>
            <a:r>
              <a:rPr lang="en-US"/>
              <a:t>Example: refrigerants and ozone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0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Can you find protons, neutrons, electrons for an element from the periodic table?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Copper</a:t>
            </a:r>
          </a:p>
          <a:p>
            <a:pPr marL="0" indent="0">
              <a:buNone/>
            </a:pPr>
            <a:r>
              <a:rPr lang="en-US" dirty="0"/>
              <a:t>	29 + </a:t>
            </a:r>
          </a:p>
          <a:p>
            <a:pPr marL="0" indent="0">
              <a:buNone/>
            </a:pPr>
            <a:r>
              <a:rPr lang="en-US" dirty="0"/>
              <a:t>	29 e</a:t>
            </a:r>
          </a:p>
          <a:p>
            <a:pPr marL="0" indent="0">
              <a:buNone/>
            </a:pPr>
            <a:r>
              <a:rPr lang="en-US" dirty="0"/>
              <a:t>	35 n</a:t>
            </a:r>
          </a:p>
          <a:p>
            <a:pPr marL="0" indent="0">
              <a:buNone/>
            </a:pPr>
            <a:r>
              <a:rPr lang="en-US" dirty="0"/>
              <a:t>Rubidium</a:t>
            </a:r>
          </a:p>
          <a:p>
            <a:pPr marL="0" indent="0">
              <a:buNone/>
            </a:pPr>
            <a:r>
              <a:rPr lang="en-US" dirty="0"/>
              <a:t>	37 +</a:t>
            </a:r>
          </a:p>
          <a:p>
            <a:pPr marL="0" indent="0">
              <a:buNone/>
            </a:pPr>
            <a:r>
              <a:rPr lang="en-US" dirty="0"/>
              <a:t>	37 e</a:t>
            </a:r>
          </a:p>
          <a:p>
            <a:pPr marL="0" indent="0">
              <a:buNone/>
            </a:pPr>
            <a:r>
              <a:rPr lang="en-US" dirty="0"/>
              <a:t>	48 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Helium</a:t>
            </a:r>
          </a:p>
          <a:p>
            <a:pPr lvl="1"/>
            <a:r>
              <a:rPr lang="en-US" dirty="0"/>
              <a:t>2 +</a:t>
            </a:r>
          </a:p>
          <a:p>
            <a:pPr lvl="1"/>
            <a:r>
              <a:rPr lang="en-US" dirty="0"/>
              <a:t>2e</a:t>
            </a:r>
          </a:p>
          <a:p>
            <a:pPr lvl="1"/>
            <a:r>
              <a:rPr lang="en-US" dirty="0"/>
              <a:t>2n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Molybdenum</a:t>
            </a:r>
          </a:p>
          <a:p>
            <a:pPr lvl="1"/>
            <a:r>
              <a:rPr lang="en-US" dirty="0"/>
              <a:t>42 +</a:t>
            </a:r>
          </a:p>
          <a:p>
            <a:pPr lvl="1"/>
            <a:r>
              <a:rPr lang="en-US" dirty="0"/>
              <a:t>42-</a:t>
            </a:r>
          </a:p>
          <a:p>
            <a:pPr lvl="1"/>
            <a:r>
              <a:rPr lang="en-US" dirty="0"/>
              <a:t>54 n</a:t>
            </a:r>
          </a:p>
        </p:txBody>
      </p:sp>
    </p:spTree>
    <p:extLst>
      <p:ext uri="{BB962C8B-B14F-4D97-AF65-F5344CB8AC3E}">
        <p14:creationId xmlns:p14="http://schemas.microsoft.com/office/powerpoint/2010/main" val="278639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Symbol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</a:t>
            </a:r>
            <a:r>
              <a:rPr lang="en-US" sz="6600" baseline="30000" dirty="0"/>
              <a:t>A</a:t>
            </a:r>
            <a:r>
              <a:rPr lang="en-US" dirty="0"/>
              <a:t> Z </a:t>
            </a:r>
            <a:r>
              <a:rPr lang="en-US" sz="9600" dirty="0"/>
              <a:t>X</a:t>
            </a:r>
          </a:p>
          <a:p>
            <a:pPr>
              <a:buNone/>
            </a:pPr>
            <a:r>
              <a:rPr lang="en-US" sz="2800" dirty="0"/>
              <a:t>A= mass</a:t>
            </a:r>
          </a:p>
          <a:p>
            <a:pPr>
              <a:buNone/>
            </a:pPr>
            <a:r>
              <a:rPr lang="en-US" sz="2800" dirty="0"/>
              <a:t>Z= atomic number</a:t>
            </a:r>
          </a:p>
          <a:p>
            <a:pPr>
              <a:buNone/>
            </a:pPr>
            <a:r>
              <a:rPr lang="en-US" sz="2800" dirty="0"/>
              <a:t>X= element symbol</a:t>
            </a:r>
          </a:p>
        </p:txBody>
      </p:sp>
    </p:spTree>
    <p:extLst>
      <p:ext uri="{BB962C8B-B14F-4D97-AF65-F5344CB8AC3E}">
        <p14:creationId xmlns:p14="http://schemas.microsoft.com/office/powerpoint/2010/main" val="830407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85800"/>
            <a:ext cx="7772400" cy="5105400"/>
          </a:xfrm>
        </p:spPr>
        <p:txBody>
          <a:bodyPr/>
          <a:lstStyle/>
          <a:p>
            <a:r>
              <a:rPr lang="en-US" dirty="0"/>
              <a:t>Nickel</a:t>
            </a:r>
          </a:p>
          <a:p>
            <a:r>
              <a:rPr lang="en-US" baseline="30000" dirty="0"/>
              <a:t>59</a:t>
            </a:r>
            <a:r>
              <a:rPr lang="en-US" dirty="0"/>
              <a:t> </a:t>
            </a:r>
            <a:r>
              <a:rPr lang="en-US" baseline="-25000" dirty="0"/>
              <a:t>28</a:t>
            </a:r>
            <a:r>
              <a:rPr lang="en-US" dirty="0"/>
              <a:t> Ni</a:t>
            </a:r>
          </a:p>
          <a:p>
            <a:r>
              <a:rPr lang="en-US" dirty="0"/>
              <a:t>Nitrogen</a:t>
            </a:r>
          </a:p>
          <a:p>
            <a:r>
              <a:rPr lang="en-US" baseline="30000" dirty="0"/>
              <a:t>14 </a:t>
            </a:r>
            <a:r>
              <a:rPr lang="en-US" baseline="-25000" dirty="0"/>
              <a:t>7</a:t>
            </a:r>
            <a:r>
              <a:rPr lang="en-US" dirty="0"/>
              <a:t> N</a:t>
            </a:r>
          </a:p>
          <a:p>
            <a:r>
              <a:rPr lang="en-US" dirty="0"/>
              <a:t>Silver</a:t>
            </a:r>
          </a:p>
          <a:p>
            <a:r>
              <a:rPr lang="en-US" baseline="30000" dirty="0"/>
              <a:t>108</a:t>
            </a:r>
            <a:r>
              <a:rPr lang="en-US" dirty="0"/>
              <a:t> </a:t>
            </a:r>
            <a:r>
              <a:rPr lang="en-US" baseline="-25000" dirty="0"/>
              <a:t>47</a:t>
            </a:r>
            <a:r>
              <a:rPr lang="en-US" dirty="0"/>
              <a:t>Ag</a:t>
            </a:r>
            <a:endParaRPr lang="en-US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7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838200"/>
          </a:xfrm>
        </p:spPr>
        <p:txBody>
          <a:bodyPr/>
          <a:lstStyle/>
          <a:p>
            <a:pPr algn="ctr"/>
            <a:r>
              <a:rPr lang="en-US" dirty="0"/>
              <a:t>Isotopes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772400" cy="5410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Atoms of the same element that have different masses</a:t>
            </a:r>
          </a:p>
          <a:p>
            <a:pPr lvl="1"/>
            <a:r>
              <a:rPr lang="en-US" dirty="0"/>
              <a:t>same number of protons as other atoms of that element but different number of neutrons</a:t>
            </a:r>
          </a:p>
          <a:p>
            <a:r>
              <a:rPr lang="en-US" dirty="0"/>
              <a:t>Most common isotope found on PT</a:t>
            </a:r>
          </a:p>
          <a:p>
            <a:r>
              <a:rPr lang="en-US" dirty="0"/>
              <a:t>Most do not differ significantly in their chemical behavior</a:t>
            </a:r>
          </a:p>
          <a:p>
            <a:r>
              <a:rPr lang="en-US" dirty="0"/>
              <a:t>Hyphen notation (element symbol – mass)</a:t>
            </a:r>
          </a:p>
          <a:p>
            <a:r>
              <a:rPr lang="en-US" dirty="0"/>
              <a:t>C-12</a:t>
            </a:r>
          </a:p>
          <a:p>
            <a:r>
              <a:rPr lang="en-US" dirty="0"/>
              <a:t>U-238</a:t>
            </a:r>
          </a:p>
        </p:txBody>
      </p:sp>
    </p:spTree>
    <p:extLst>
      <p:ext uri="{BB962C8B-B14F-4D97-AF65-F5344CB8AC3E}">
        <p14:creationId xmlns:p14="http://schemas.microsoft.com/office/powerpoint/2010/main" val="205728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do this???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31115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4276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817924" cy="482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0728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tx1"/>
                </a:solidFill>
              </a:rPr>
              <a:t>Atomic Mass of ?????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3200400"/>
          </a:xfrm>
        </p:spPr>
        <p:txBody>
          <a:bodyPr/>
          <a:lstStyle/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2800" b="1" dirty="0"/>
              <a:t>		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2800" b="1" dirty="0"/>
              <a:t>	</a:t>
            </a:r>
            <a:r>
              <a:rPr lang="en-US" altLang="en-US" sz="3000" b="1" u="sng" dirty="0"/>
              <a:t>Isotopes  	Mass of Isotope    Abundance</a:t>
            </a:r>
            <a:r>
              <a:rPr lang="en-US" altLang="en-US" sz="3000" b="1" dirty="0"/>
              <a:t> 	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3000" b="1" baseline="30000" dirty="0"/>
              <a:t>	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3000" b="1" baseline="30000" dirty="0"/>
              <a:t>     6</a:t>
            </a:r>
            <a:r>
              <a:rPr lang="en-US" altLang="en-US" sz="3000" b="1" dirty="0"/>
              <a:t>X    	=	6.015 </a:t>
            </a:r>
            <a:r>
              <a:rPr lang="en-US" altLang="en-US" sz="3000" b="1" dirty="0" err="1"/>
              <a:t>amu</a:t>
            </a:r>
            <a:r>
              <a:rPr lang="en-US" altLang="en-US" sz="3000" b="1" dirty="0"/>
              <a:t> 		7.50 %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en-US" altLang="en-US" sz="3000" b="1" dirty="0"/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3000" b="1" dirty="0"/>
              <a:t>	</a:t>
            </a:r>
            <a:r>
              <a:rPr lang="en-US" altLang="en-US" sz="3000" b="1" baseline="30000" dirty="0"/>
              <a:t>7</a:t>
            </a:r>
            <a:r>
              <a:rPr lang="en-US" altLang="en-US" sz="3000" b="1" dirty="0"/>
              <a:t>X  	=   	7.016 </a:t>
            </a:r>
            <a:r>
              <a:rPr lang="en-US" altLang="en-US" sz="3000" b="1" dirty="0" err="1"/>
              <a:t>amu</a:t>
            </a:r>
            <a:r>
              <a:rPr lang="en-US" altLang="en-US" sz="3000" b="1" dirty="0"/>
              <a:t>      	  	92.5%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en-US" altLang="en-US" sz="3000" b="1" dirty="0"/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3000" b="1" dirty="0"/>
              <a:t>   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295400" y="44958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(6.015 </a:t>
            </a:r>
            <a:r>
              <a:rPr lang="en-US" altLang="en-US" dirty="0" err="1"/>
              <a:t>amu</a:t>
            </a:r>
            <a:r>
              <a:rPr lang="en-US" altLang="en-US" dirty="0"/>
              <a:t>)(0.0750)+ (7.016 </a:t>
            </a:r>
            <a:r>
              <a:rPr lang="en-US" altLang="en-US" dirty="0" err="1"/>
              <a:t>amu</a:t>
            </a:r>
            <a:r>
              <a:rPr lang="en-US" altLang="en-US" dirty="0"/>
              <a:t>)(0.925) =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295400" y="5181600"/>
            <a:ext cx="50866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dirty="0"/>
              <a:t>0.451amu + 6.49 </a:t>
            </a:r>
            <a:r>
              <a:rPr lang="en-US" altLang="en-US" dirty="0" err="1"/>
              <a:t>amu</a:t>
            </a:r>
            <a:r>
              <a:rPr lang="en-US" altLang="en-US" dirty="0"/>
              <a:t>  = 6.94 </a:t>
            </a:r>
            <a:r>
              <a:rPr lang="en-US" altLang="en-US" dirty="0" err="1"/>
              <a:t>amu</a:t>
            </a:r>
            <a:endParaRPr lang="en-US" altLang="en-US" dirty="0"/>
          </a:p>
          <a:p>
            <a:r>
              <a:rPr lang="en-US" altLang="en-US" dirty="0"/>
              <a:t>Lithium</a:t>
            </a:r>
          </a:p>
        </p:txBody>
      </p:sp>
    </p:spTree>
    <p:extLst>
      <p:ext uri="{BB962C8B-B14F-4D97-AF65-F5344CB8AC3E}">
        <p14:creationId xmlns:p14="http://schemas.microsoft.com/office/powerpoint/2010/main" val="196485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5325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/>
              <a:t>Isotope		Mass (</a:t>
            </a:r>
            <a:r>
              <a:rPr lang="en-US" u="sng" dirty="0" err="1"/>
              <a:t>amu</a:t>
            </a:r>
            <a:r>
              <a:rPr lang="en-US" u="sng" dirty="0"/>
              <a:t>) 	Percent Abundance</a:t>
            </a:r>
            <a:endParaRPr lang="en-US" dirty="0"/>
          </a:p>
          <a:p>
            <a:r>
              <a:rPr lang="en-US" baseline="30000" dirty="0"/>
              <a:t>63</a:t>
            </a:r>
            <a:r>
              <a:rPr lang="en-US" dirty="0"/>
              <a:t>X		62.930			69.17</a:t>
            </a:r>
          </a:p>
          <a:p>
            <a:r>
              <a:rPr lang="en-US" baseline="30000" dirty="0"/>
              <a:t>65</a:t>
            </a:r>
            <a:r>
              <a:rPr lang="en-US" dirty="0"/>
              <a:t>X		64.928			30.83</a:t>
            </a:r>
            <a:r>
              <a:rPr lang="en-US" b="1" dirty="0"/>
              <a:t> </a:t>
            </a:r>
            <a:endParaRPr lang="en-US" dirty="0"/>
          </a:p>
          <a:p>
            <a:r>
              <a:rPr lang="en-US" b="1" dirty="0"/>
              <a:t>Calculate the atomic mass of each element described above.</a:t>
            </a:r>
            <a:endParaRPr lang="en-US" dirty="0"/>
          </a:p>
          <a:p>
            <a:r>
              <a:rPr lang="en-US" b="1" dirty="0"/>
              <a:t> 63- (62.930 </a:t>
            </a:r>
            <a:r>
              <a:rPr lang="en-US" b="1" dirty="0" err="1"/>
              <a:t>amu</a:t>
            </a:r>
            <a:r>
              <a:rPr lang="en-US" b="1" dirty="0"/>
              <a:t>)(0.6917)=43.53 </a:t>
            </a:r>
            <a:r>
              <a:rPr lang="en-US" b="1" dirty="0" err="1"/>
              <a:t>amu</a:t>
            </a:r>
            <a:endParaRPr lang="en-US" b="1" dirty="0"/>
          </a:p>
          <a:p>
            <a:r>
              <a:rPr lang="en-US" b="1" u="sng" dirty="0"/>
              <a:t>65 – (64.928amu) (0.3083)= 20.02 </a:t>
            </a:r>
            <a:r>
              <a:rPr lang="en-US" b="1" u="sng" dirty="0" err="1"/>
              <a:t>amu</a:t>
            </a:r>
            <a:endParaRPr lang="en-US" u="sng" dirty="0"/>
          </a:p>
          <a:p>
            <a:pPr lvl="8"/>
            <a:r>
              <a:rPr lang="en-US" b="1" dirty="0"/>
              <a:t>63.55 </a:t>
            </a:r>
            <a:r>
              <a:rPr lang="en-US" b="1" dirty="0" err="1"/>
              <a:t>amu</a:t>
            </a:r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  Identify the element using the periodic table.</a:t>
            </a:r>
            <a:endParaRPr lang="en-US" dirty="0"/>
          </a:p>
          <a:p>
            <a:r>
              <a:rPr lang="en-US" b="1" dirty="0"/>
              <a:t> Copper</a:t>
            </a:r>
            <a:endParaRPr lang="en-US" dirty="0"/>
          </a:p>
          <a:p>
            <a:r>
              <a:rPr lang="en-US" b="1" dirty="0"/>
              <a:t>Which isotope of X is most abundant?</a:t>
            </a:r>
            <a:endParaRPr lang="en-US" dirty="0"/>
          </a:p>
          <a:p>
            <a:r>
              <a:rPr lang="en-US" b="1" dirty="0"/>
              <a:t> 63</a:t>
            </a:r>
            <a:endParaRPr lang="en-US" dirty="0"/>
          </a:p>
          <a:p>
            <a:r>
              <a:rPr lang="en-US" b="1" dirty="0"/>
              <a:t>Which isotope of X has the most effect on the atomic mass of X?  Explain why? </a:t>
            </a:r>
          </a:p>
          <a:p>
            <a:r>
              <a:rPr lang="en-US" b="1" dirty="0"/>
              <a:t>63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7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Mole</a:t>
            </a:r>
            <a:r>
              <a:rPr lang="en-US" dirty="0"/>
              <a:t>- The amount of a substance that contains as many particles as there are atoms in exactly 12 g of carbon-12</a:t>
            </a:r>
          </a:p>
          <a:p>
            <a:pPr lvl="1"/>
            <a:r>
              <a:rPr lang="en-US" dirty="0"/>
              <a:t>SI base unit used to measure the amount of substance </a:t>
            </a:r>
          </a:p>
          <a:p>
            <a:r>
              <a:rPr lang="en-US" b="1" u="sng" dirty="0" err="1"/>
              <a:t>Avagadro’s</a:t>
            </a:r>
            <a:r>
              <a:rPr lang="en-US" b="1" u="sng" dirty="0"/>
              <a:t> number</a:t>
            </a:r>
          </a:p>
          <a:p>
            <a:pPr lvl="1"/>
            <a:r>
              <a:rPr lang="en-US" dirty="0"/>
              <a:t>6.022 x 10 </a:t>
            </a:r>
            <a:r>
              <a:rPr lang="en-US" baseline="30000" dirty="0"/>
              <a:t>23</a:t>
            </a:r>
          </a:p>
          <a:p>
            <a:pPr lvl="1"/>
            <a:r>
              <a:rPr lang="en-US" dirty="0"/>
              <a:t>Number of particles in 1 mol</a:t>
            </a:r>
          </a:p>
          <a:p>
            <a:r>
              <a:rPr lang="en-US" dirty="0"/>
              <a:t>6.022 x 10</a:t>
            </a:r>
            <a:r>
              <a:rPr lang="en-US" baseline="30000" dirty="0"/>
              <a:t>23</a:t>
            </a:r>
            <a:r>
              <a:rPr lang="en-US" dirty="0"/>
              <a:t> particle of sugar in 1 mol</a:t>
            </a:r>
          </a:p>
        </p:txBody>
      </p:sp>
      <p:pic>
        <p:nvPicPr>
          <p:cNvPr id="56324" name="Picture 4" descr="m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581400"/>
            <a:ext cx="2017713" cy="1774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105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  <p:bldP spid="56323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Mole to mass (g)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Clr>
                <a:schemeClr val="tx2"/>
              </a:buClr>
              <a:buNone/>
              <a:defRPr/>
            </a:pPr>
            <a:r>
              <a:rPr lang="en-US" sz="2000" dirty="0"/>
              <a:t>   </a:t>
            </a:r>
            <a:r>
              <a:rPr lang="en-US" dirty="0"/>
              <a:t>Number of moles x </a:t>
            </a:r>
            <a:r>
              <a:rPr lang="en-US" u="sng" dirty="0"/>
              <a:t>number of grams         </a:t>
            </a:r>
            <a:r>
              <a:rPr lang="en-US" dirty="0"/>
              <a:t>= mass</a:t>
            </a:r>
          </a:p>
          <a:p>
            <a:pPr marL="344487" lvl="1" indent="0">
              <a:buFont typeface="Wingdings" pitchFamily="2" charset="2"/>
              <a:buNone/>
              <a:defRPr/>
            </a:pPr>
            <a:r>
              <a:rPr lang="en-US" dirty="0"/>
              <a:t>			  1  mole </a:t>
            </a:r>
          </a:p>
          <a:p>
            <a:pPr marL="344487" lvl="1" indent="0">
              <a:buFont typeface="Wingdings" pitchFamily="2" charset="2"/>
              <a:buNone/>
              <a:defRPr/>
            </a:pPr>
            <a:endParaRPr lang="en-US" sz="2000" dirty="0"/>
          </a:p>
          <a:p>
            <a:pPr marL="344487" lvl="1" indent="0">
              <a:buFont typeface="Wingdings" pitchFamily="2" charset="2"/>
              <a:buNone/>
              <a:defRPr/>
            </a:pPr>
            <a:r>
              <a:rPr lang="en-US" dirty="0"/>
              <a:t>3.00 </a:t>
            </a:r>
            <a:r>
              <a:rPr lang="en-US" dirty="0" err="1"/>
              <a:t>mol</a:t>
            </a:r>
            <a:r>
              <a:rPr lang="en-US" dirty="0"/>
              <a:t> K x </a:t>
            </a:r>
            <a:r>
              <a:rPr lang="en-US" u="sng" dirty="0"/>
              <a:t>35.09 g K </a:t>
            </a:r>
            <a:r>
              <a:rPr lang="en-US" dirty="0"/>
              <a:t>=  105 g K</a:t>
            </a:r>
          </a:p>
          <a:p>
            <a:pPr marL="344487" lvl="1" indent="0">
              <a:buFont typeface="Wingdings" pitchFamily="2" charset="2"/>
              <a:buNone/>
              <a:defRPr/>
            </a:pPr>
            <a:r>
              <a:rPr lang="en-US" dirty="0"/>
              <a:t>                         1 </a:t>
            </a:r>
            <a:r>
              <a:rPr lang="en-US" dirty="0" err="1"/>
              <a:t>mol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u="sng" dirty="0"/>
              <a:t>Atom</a:t>
            </a:r>
            <a:r>
              <a:rPr lang="en-US" dirty="0"/>
              <a:t>- Smallest unit of element that maintains the properties of that element</a:t>
            </a:r>
          </a:p>
          <a:p>
            <a:r>
              <a:rPr lang="en-US" b="1" u="sng" dirty="0"/>
              <a:t>Element</a:t>
            </a:r>
            <a:r>
              <a:rPr lang="en-US" dirty="0"/>
              <a:t>-Pure substance made of only one kind of atom</a:t>
            </a:r>
          </a:p>
          <a:p>
            <a:pPr lvl="1"/>
            <a:r>
              <a:rPr lang="en-US" dirty="0"/>
              <a:t>Cannot be broken down into simpler substances by chemical means</a:t>
            </a:r>
          </a:p>
          <a:p>
            <a:r>
              <a:rPr lang="en-US" b="1" u="sng" dirty="0"/>
              <a:t>Compound</a:t>
            </a:r>
            <a:r>
              <a:rPr lang="en-US" dirty="0"/>
              <a:t>- Substance made of atoms of two or more different elements that are chemically combined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4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 autoUpdateAnimBg="0"/>
      <p:bldP spid="72707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Mass (g) to Mole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Clr>
                <a:schemeClr val="tx2"/>
              </a:buClr>
              <a:buNone/>
            </a:pPr>
            <a:r>
              <a:rPr lang="en-US" altLang="en-US" dirty="0"/>
              <a:t>Mass   x   </a:t>
            </a:r>
            <a:r>
              <a:rPr lang="en-US" altLang="en-US" u="sng" dirty="0"/>
              <a:t>1  mole</a:t>
            </a:r>
            <a:r>
              <a:rPr lang="en-US" altLang="en-US" dirty="0"/>
              <a:t>		= Number of moles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dirty="0"/>
              <a:t>             </a:t>
            </a:r>
            <a:r>
              <a:rPr lang="en-US" altLang="en-US" sz="2400" dirty="0"/>
              <a:t>number of grams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 dirty="0"/>
          </a:p>
          <a:p>
            <a:pPr marL="0" indent="0">
              <a:buFont typeface="Wingdings" pitchFamily="2" charset="2"/>
              <a:buNone/>
            </a:pPr>
            <a:r>
              <a:rPr lang="en-US" altLang="en-US" sz="2400" dirty="0"/>
              <a:t>45.6 g Ca x </a:t>
            </a:r>
            <a:r>
              <a:rPr lang="en-US" altLang="en-US" sz="2400" u="sng" dirty="0"/>
              <a:t>1 </a:t>
            </a:r>
            <a:r>
              <a:rPr lang="en-US" altLang="en-US" sz="2400" u="sng" dirty="0" err="1"/>
              <a:t>mol</a:t>
            </a:r>
            <a:r>
              <a:rPr lang="en-US" altLang="en-US" sz="2400" u="sng" dirty="0"/>
              <a:t>   </a:t>
            </a:r>
            <a:r>
              <a:rPr lang="en-US" altLang="en-US" sz="2400" dirty="0"/>
              <a:t>= 1.14 </a:t>
            </a:r>
            <a:r>
              <a:rPr lang="en-US" altLang="en-US" sz="2400" dirty="0" err="1"/>
              <a:t>mol</a:t>
            </a:r>
            <a:r>
              <a:rPr lang="en-US" altLang="en-US" sz="2400" dirty="0"/>
              <a:t> Ca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 dirty="0"/>
              <a:t>                    40.08 g Ca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0897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Mass(g) to Atoms (Particles)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Mass x  </a:t>
            </a:r>
            <a:r>
              <a:rPr lang="en-US" altLang="en-US" u="sng" dirty="0"/>
              <a:t>1 </a:t>
            </a:r>
            <a:r>
              <a:rPr lang="en-US" altLang="en-US" u="sng" dirty="0" err="1"/>
              <a:t>mol</a:t>
            </a:r>
            <a:r>
              <a:rPr lang="en-US" altLang="en-US" dirty="0"/>
              <a:t>   x </a:t>
            </a:r>
            <a:r>
              <a:rPr lang="en-US" altLang="en-US" u="sng" dirty="0"/>
              <a:t>6.022 x 10 </a:t>
            </a:r>
            <a:r>
              <a:rPr lang="en-US" altLang="en-US" u="sng" baseline="30000" dirty="0"/>
              <a:t>23</a:t>
            </a:r>
            <a:r>
              <a:rPr lang="en-US" altLang="en-US" u="sng" dirty="0"/>
              <a:t> atoms </a:t>
            </a:r>
            <a:r>
              <a:rPr lang="en-US" altLang="en-US" dirty="0"/>
              <a:t>= atoms</a:t>
            </a:r>
            <a:endParaRPr lang="en-US" altLang="en-US" u="sng" dirty="0"/>
          </a:p>
          <a:p>
            <a:pPr marL="1828800" lvl="4" indent="0">
              <a:buNone/>
            </a:pPr>
            <a:r>
              <a:rPr lang="en-US" altLang="en-US" dirty="0"/>
              <a:t> grams			</a:t>
            </a:r>
            <a:r>
              <a:rPr lang="en-US" altLang="en-US" dirty="0" err="1"/>
              <a:t>mol</a:t>
            </a:r>
            <a:endParaRPr lang="en-US" altLang="en-US" dirty="0"/>
          </a:p>
          <a:p>
            <a:pPr marL="1828800" lvl="4" indent="0">
              <a:buNone/>
            </a:pPr>
            <a:endParaRPr lang="en-US" altLang="en-US" dirty="0"/>
          </a:p>
          <a:p>
            <a:pPr marL="1828800" lvl="4" indent="0">
              <a:buNone/>
            </a:pPr>
            <a:endParaRPr lang="en-US" altLang="en-US" dirty="0"/>
          </a:p>
          <a:p>
            <a:pPr marL="1828800" lvl="4" indent="0">
              <a:buNone/>
            </a:pPr>
            <a:r>
              <a:rPr lang="en-US" altLang="en-US" dirty="0"/>
              <a:t>23.5 g Li  x </a:t>
            </a:r>
            <a:r>
              <a:rPr lang="en-US" altLang="en-US" u="sng" dirty="0"/>
              <a:t>1 </a:t>
            </a:r>
            <a:r>
              <a:rPr lang="en-US" altLang="en-US" u="sng" dirty="0" err="1"/>
              <a:t>mol</a:t>
            </a:r>
            <a:r>
              <a:rPr lang="en-US" altLang="en-US" u="sng" dirty="0"/>
              <a:t> </a:t>
            </a:r>
            <a:r>
              <a:rPr lang="en-US" altLang="en-US" dirty="0"/>
              <a:t>x  </a:t>
            </a:r>
            <a:r>
              <a:rPr lang="en-US" altLang="en-US" u="sng" dirty="0"/>
              <a:t>6.022 x 10 </a:t>
            </a:r>
            <a:r>
              <a:rPr lang="en-US" altLang="en-US" u="sng" baseline="30000" dirty="0"/>
              <a:t>23</a:t>
            </a:r>
            <a:r>
              <a:rPr lang="en-US" altLang="en-US" u="sng" dirty="0"/>
              <a:t> atoms </a:t>
            </a:r>
            <a:r>
              <a:rPr lang="en-US" altLang="en-US" dirty="0"/>
              <a:t>= 2.04 x 10 </a:t>
            </a:r>
            <a:r>
              <a:rPr lang="en-US" altLang="en-US" baseline="30000" dirty="0"/>
              <a:t>24</a:t>
            </a:r>
            <a:r>
              <a:rPr lang="en-US" altLang="en-US" dirty="0"/>
              <a:t> atoms Li</a:t>
            </a:r>
          </a:p>
          <a:p>
            <a:pPr marL="1828800" lvl="4" indent="0">
              <a:buNone/>
            </a:pPr>
            <a:r>
              <a:rPr lang="en-US" altLang="en-US" dirty="0"/>
              <a:t>                    6.94 g  Li    1 </a:t>
            </a:r>
            <a:r>
              <a:rPr lang="en-US" altLang="en-US" dirty="0" err="1"/>
              <a:t>mol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08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Atoms (particles) to Mass (g)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Atoms x  </a:t>
            </a:r>
            <a:r>
              <a:rPr lang="en-US" u="sng" dirty="0"/>
              <a:t>1 </a:t>
            </a:r>
            <a:r>
              <a:rPr lang="en-US" u="sng" dirty="0" err="1"/>
              <a:t>mol</a:t>
            </a:r>
            <a:r>
              <a:rPr lang="en-US" dirty="0"/>
              <a:t>   x         </a:t>
            </a:r>
            <a:r>
              <a:rPr lang="en-US" u="sng" dirty="0"/>
              <a:t> grams       </a:t>
            </a:r>
            <a:r>
              <a:rPr lang="en-US" dirty="0"/>
              <a:t>= Mass	    </a:t>
            </a:r>
          </a:p>
          <a:p>
            <a:pPr>
              <a:defRPr/>
            </a:pPr>
            <a:r>
              <a:rPr lang="en-US" dirty="0"/>
              <a:t>          </a:t>
            </a:r>
            <a:r>
              <a:rPr lang="en-US" sz="2800" dirty="0"/>
              <a:t>6.022 x 10 </a:t>
            </a:r>
            <a:r>
              <a:rPr lang="en-US" sz="2800" baseline="30000" dirty="0"/>
              <a:t>23</a:t>
            </a:r>
            <a:r>
              <a:rPr lang="en-US" sz="2800" dirty="0"/>
              <a:t> atoms </a:t>
            </a:r>
            <a:r>
              <a:rPr lang="en-US" dirty="0"/>
              <a:t>    1mol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/>
              <a:t>3.45 x 10</a:t>
            </a:r>
            <a:r>
              <a:rPr lang="en-US" sz="2400" baseline="30000" dirty="0"/>
              <a:t>15</a:t>
            </a:r>
            <a:r>
              <a:rPr lang="en-US" sz="2400" dirty="0"/>
              <a:t> atoms S x      </a:t>
            </a:r>
            <a:r>
              <a:rPr lang="en-US" sz="2400" u="sng" dirty="0"/>
              <a:t>1 </a:t>
            </a:r>
            <a:r>
              <a:rPr lang="en-US" sz="2400" u="sng" dirty="0" err="1"/>
              <a:t>mol</a:t>
            </a:r>
            <a:r>
              <a:rPr lang="en-US" sz="2400" u="sng" dirty="0"/>
              <a:t> </a:t>
            </a:r>
            <a:r>
              <a:rPr lang="en-US" sz="2400" dirty="0"/>
              <a:t>x             </a:t>
            </a:r>
            <a:r>
              <a:rPr lang="en-US" sz="2400" u="sng" dirty="0"/>
              <a:t>32.07g S</a:t>
            </a:r>
            <a:r>
              <a:rPr lang="en-US" sz="2400" dirty="0"/>
              <a:t> = 1.84 x 10</a:t>
            </a:r>
            <a:r>
              <a:rPr lang="en-US" sz="2400" baseline="30000" dirty="0"/>
              <a:t>-7</a:t>
            </a:r>
            <a:r>
              <a:rPr lang="en-US" sz="2400" dirty="0"/>
              <a:t> g S</a:t>
            </a:r>
          </a:p>
          <a:p>
            <a:pPr marL="0" indent="0">
              <a:buNone/>
              <a:defRPr/>
            </a:pPr>
            <a:r>
              <a:rPr lang="en-US" sz="2400" dirty="0"/>
              <a:t>                                 6.022 x 10 </a:t>
            </a:r>
            <a:r>
              <a:rPr lang="en-US" sz="2400" baseline="30000" dirty="0"/>
              <a:t>23</a:t>
            </a:r>
            <a:r>
              <a:rPr lang="en-US" sz="2400" dirty="0"/>
              <a:t> atoms     1 </a:t>
            </a:r>
            <a:r>
              <a:rPr lang="en-US" sz="2400" dirty="0" err="1"/>
              <a:t>mol</a:t>
            </a:r>
            <a:endParaRPr lang="en-US" sz="2400" dirty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207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Photon</a:t>
            </a:r>
            <a:r>
              <a:rPr lang="en-US" dirty="0"/>
              <a:t>- particle of electromagnetic radiation having zero rest mass and carrying a quantum of energy</a:t>
            </a:r>
          </a:p>
          <a:p>
            <a:r>
              <a:rPr lang="en-US" dirty="0"/>
              <a:t>light as a stream of tiny particles of energy (particle of light)</a:t>
            </a:r>
          </a:p>
          <a:p>
            <a:r>
              <a:rPr lang="en-US" dirty="0"/>
              <a:t>Light divided into classes by wavelength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476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electromagnetic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05850" cy="576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47994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Waves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 </a:t>
            </a:r>
            <a:r>
              <a:rPr lang="en-US" b="1" dirty="0"/>
              <a:t>Wavelength</a:t>
            </a:r>
            <a:r>
              <a:rPr lang="en-US" dirty="0"/>
              <a:t>- </a:t>
            </a:r>
            <a:r>
              <a:rPr lang="el-GR" dirty="0">
                <a:cs typeface="Arial" charset="0"/>
              </a:rPr>
              <a:t>λ</a:t>
            </a:r>
            <a:r>
              <a:rPr lang="en-US" dirty="0"/>
              <a:t>(lambda) distance (m) between 2 crests or 2 troughs</a:t>
            </a:r>
          </a:p>
          <a:p>
            <a:r>
              <a:rPr lang="en-US" dirty="0"/>
              <a:t>2- </a:t>
            </a:r>
            <a:r>
              <a:rPr lang="en-US" b="1" dirty="0"/>
              <a:t>Frequency</a:t>
            </a:r>
            <a:r>
              <a:rPr lang="en-US" dirty="0"/>
              <a:t>- </a:t>
            </a:r>
            <a:r>
              <a:rPr lang="el-GR" i="1" dirty="0">
                <a:cs typeface="Arial" charset="0"/>
              </a:rPr>
              <a:t>ν</a:t>
            </a:r>
            <a:r>
              <a:rPr lang="en-US" dirty="0"/>
              <a:t>(nu) how many waves pass a point per second</a:t>
            </a:r>
          </a:p>
          <a:p>
            <a:r>
              <a:rPr lang="en-US" dirty="0"/>
              <a:t>w/s or Hertz (Hz)</a:t>
            </a:r>
          </a:p>
          <a:p>
            <a:r>
              <a:rPr lang="en-US" dirty="0"/>
              <a:t>3- </a:t>
            </a:r>
            <a:r>
              <a:rPr lang="en-US" b="1" dirty="0"/>
              <a:t>Speed</a:t>
            </a:r>
            <a:r>
              <a:rPr lang="en-US" dirty="0"/>
              <a:t>- distance per time</a:t>
            </a:r>
          </a:p>
          <a:p>
            <a:pPr lvl="1"/>
            <a:r>
              <a:rPr lang="en-US" dirty="0"/>
              <a:t>C= 3.00 x 10</a:t>
            </a:r>
            <a:r>
              <a:rPr lang="en-US" baseline="30000" dirty="0"/>
              <a:t>8</a:t>
            </a:r>
            <a:r>
              <a:rPr lang="en-US" dirty="0"/>
              <a:t> m/s speed of light CONSTANT</a:t>
            </a:r>
          </a:p>
          <a:p>
            <a:pPr lvl="1"/>
            <a:r>
              <a:rPr lang="en-US" dirty="0"/>
              <a:t>Speed   </a:t>
            </a:r>
            <a:r>
              <a:rPr lang="en-US" b="1" dirty="0"/>
              <a:t>c= v</a:t>
            </a:r>
            <a:r>
              <a:rPr lang="el-GR" b="1" dirty="0">
                <a:cs typeface="Arial" charset="0"/>
              </a:rPr>
              <a:t>λ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3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is the wavelength of a microwave having a frequency of 3.44 x 10 </a:t>
            </a:r>
            <a:r>
              <a:rPr lang="en-US" sz="3200" baseline="30000" dirty="0"/>
              <a:t>9</a:t>
            </a:r>
            <a:r>
              <a:rPr lang="en-US" sz="3200" dirty="0"/>
              <a:t> Hz?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4400" b="1" dirty="0"/>
              <a:t>c= v</a:t>
            </a:r>
            <a:r>
              <a:rPr lang="el-GR" sz="4400" b="1" dirty="0">
                <a:cs typeface="Arial" charset="0"/>
              </a:rPr>
              <a:t>λ</a:t>
            </a:r>
            <a:endParaRPr lang="en-US" sz="4400" b="1" dirty="0">
              <a:cs typeface="Arial" charset="0"/>
            </a:endParaRP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dirty="0"/>
              <a:t>3.00 x 10</a:t>
            </a:r>
            <a:r>
              <a:rPr lang="en-US" baseline="30000" dirty="0"/>
              <a:t>8</a:t>
            </a:r>
            <a:r>
              <a:rPr lang="en-US" dirty="0"/>
              <a:t> m/s= (3.44 x 10 </a:t>
            </a:r>
            <a:r>
              <a:rPr lang="en-US" baseline="30000" dirty="0"/>
              <a:t>9</a:t>
            </a:r>
            <a:r>
              <a:rPr lang="en-US" dirty="0"/>
              <a:t> Hz) </a:t>
            </a:r>
            <a:r>
              <a:rPr lang="el-GR" sz="4400" b="1" dirty="0">
                <a:cs typeface="Arial" charset="0"/>
              </a:rPr>
              <a:t>λ</a:t>
            </a:r>
            <a:endParaRPr lang="en-US" sz="4400" b="1" dirty="0">
              <a:cs typeface="Arial" charset="0"/>
            </a:endParaRP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§"/>
            </a:pPr>
            <a:r>
              <a:rPr lang="el-GR" sz="4400" b="1" dirty="0">
                <a:cs typeface="Arial" charset="0"/>
              </a:rPr>
              <a:t>λ</a:t>
            </a:r>
            <a:r>
              <a:rPr lang="en-US" sz="4400" b="1" dirty="0">
                <a:cs typeface="Arial" charset="0"/>
              </a:rPr>
              <a:t>= 8.72 x 10</a:t>
            </a:r>
            <a:r>
              <a:rPr lang="en-US" sz="4400" b="1" baseline="30000" dirty="0">
                <a:cs typeface="Arial" charset="0"/>
              </a:rPr>
              <a:t>-2</a:t>
            </a:r>
            <a:r>
              <a:rPr lang="en-US" sz="4400" b="1" dirty="0">
                <a:cs typeface="Arial" charset="0"/>
              </a:rPr>
              <a:t> 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3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is the energy of a wave with a frequency of 9.50 x 10 </a:t>
            </a:r>
            <a:r>
              <a:rPr lang="en-US" sz="3200" baseline="30000" dirty="0"/>
              <a:t>13</a:t>
            </a:r>
            <a:r>
              <a:rPr lang="en-US" sz="3200" dirty="0"/>
              <a:t> Hz?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E= </a:t>
            </a:r>
            <a:r>
              <a:rPr lang="en-US" i="1" dirty="0"/>
              <a:t>hv</a:t>
            </a:r>
          </a:p>
          <a:p>
            <a:r>
              <a:rPr lang="en-US" dirty="0"/>
              <a:t>E= (6.626 x 10</a:t>
            </a:r>
            <a:r>
              <a:rPr lang="en-US" baseline="30000" dirty="0"/>
              <a:t>-34</a:t>
            </a:r>
            <a:r>
              <a:rPr lang="en-US" dirty="0"/>
              <a:t> Js)(9.50 x 10 </a:t>
            </a:r>
            <a:r>
              <a:rPr lang="en-US" baseline="30000" dirty="0"/>
              <a:t>13</a:t>
            </a:r>
            <a:r>
              <a:rPr lang="en-US" dirty="0"/>
              <a:t> Hz )</a:t>
            </a:r>
            <a:endParaRPr lang="en-US" i="1" dirty="0"/>
          </a:p>
          <a:p>
            <a:r>
              <a:rPr lang="en-US" i="1" dirty="0"/>
              <a:t>E= 6.29 x 10 </a:t>
            </a:r>
            <a:r>
              <a:rPr lang="en-US" i="1" baseline="30000" dirty="0"/>
              <a:t>-20 </a:t>
            </a:r>
            <a:r>
              <a:rPr lang="en-US" i="1" dirty="0"/>
              <a:t>J</a:t>
            </a:r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1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Wavelength and frequency  inverse relationship</a:t>
            </a:r>
          </a:p>
          <a:p>
            <a:r>
              <a:rPr lang="en-US" dirty="0"/>
              <a:t>Frequency and energy are directly related</a:t>
            </a:r>
          </a:p>
        </p:txBody>
      </p:sp>
      <p:pic>
        <p:nvPicPr>
          <p:cNvPr id="10244" name="Picture 4" descr="C:\Documents and Settings\afarmer\Local Settings\Temporary Internet Files\Content.IE5\LOLW5762\MPj042305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538538"/>
            <a:ext cx="5034255" cy="3319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13110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Bohr Model (1913)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371600"/>
            <a:ext cx="8540750" cy="4727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/>
              <a:t>Niels</a:t>
            </a:r>
            <a:r>
              <a:rPr lang="en-US" b="1" dirty="0"/>
              <a:t> Bohr-</a:t>
            </a:r>
            <a:r>
              <a:rPr lang="en-US" dirty="0"/>
              <a:t> Nobel prize in 1922</a:t>
            </a:r>
          </a:p>
          <a:p>
            <a:pPr>
              <a:lnSpc>
                <a:spcPct val="90000"/>
              </a:lnSpc>
            </a:pPr>
            <a:r>
              <a:rPr lang="en-US" dirty="0"/>
              <a:t>Proposed hydrogen atom model that linked the atoms electron to photon emission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Electrons in fixed orbits around nucleus (planetary model)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Electrons in orbitals, those farthest from the nucleus have more energy</a:t>
            </a:r>
          </a:p>
        </p:txBody>
      </p:sp>
    </p:spTree>
    <p:extLst>
      <p:ext uri="{BB962C8B-B14F-4D97-AF65-F5344CB8AC3E}">
        <p14:creationId xmlns:p14="http://schemas.microsoft.com/office/powerpoint/2010/main" val="128270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Mixture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Combination of two or more pure substances in which each substance retains its own composition and properties</a:t>
            </a:r>
          </a:p>
          <a:p>
            <a:pPr eaLnBrk="1" hangingPunct="1"/>
            <a:r>
              <a:rPr lang="en-US" sz="2800" dirty="0"/>
              <a:t>Can be separated into pure substances by physical means</a:t>
            </a:r>
          </a:p>
          <a:p>
            <a:pPr eaLnBrk="1" hangingPunct="1"/>
            <a:r>
              <a:rPr lang="en-US" sz="2800" dirty="0"/>
              <a:t>No exact chemical formula</a:t>
            </a:r>
          </a:p>
          <a:p>
            <a:pPr eaLnBrk="1" hangingPunct="1"/>
            <a:r>
              <a:rPr lang="en-US" sz="2800" dirty="0"/>
              <a:t>Heterogeneous </a:t>
            </a:r>
            <a:r>
              <a:rPr lang="en-US" sz="2800" dirty="0" err="1"/>
              <a:t>vs</a:t>
            </a:r>
            <a:r>
              <a:rPr lang="en-US" sz="2800" dirty="0"/>
              <a:t> homogenous</a:t>
            </a:r>
          </a:p>
        </p:txBody>
      </p:sp>
    </p:spTree>
    <p:extLst>
      <p:ext uri="{BB962C8B-B14F-4D97-AF65-F5344CB8AC3E}">
        <p14:creationId xmlns:p14="http://schemas.microsoft.com/office/powerpoint/2010/main" val="162733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</a:t>
            </a:r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CC00"/>
                </a:solidFill>
              </a:rPr>
              <a:t>Orbital</a:t>
            </a:r>
            <a:r>
              <a:rPr lang="en-US" sz="2800" dirty="0"/>
              <a:t> is a three-dimensional region around the nucleus that indicates the probable location of an electron.</a:t>
            </a:r>
          </a:p>
          <a:p>
            <a:r>
              <a:rPr lang="en-US" sz="2800" dirty="0"/>
              <a:t>Probability based</a:t>
            </a:r>
          </a:p>
          <a:p>
            <a:r>
              <a:rPr lang="en-US" sz="2800" dirty="0"/>
              <a:t>Gives no information when an electron occupies a point or how it moves</a:t>
            </a:r>
          </a:p>
          <a:p>
            <a:r>
              <a:rPr lang="en-US" sz="2800" dirty="0"/>
              <a:t>Just tell probability of being in area</a:t>
            </a:r>
          </a:p>
          <a:p>
            <a:r>
              <a:rPr lang="en-US" sz="2800" dirty="0"/>
              <a:t>Closer to nucleus, greater probability of finding electron</a:t>
            </a:r>
          </a:p>
        </p:txBody>
      </p:sp>
    </p:spTree>
    <p:extLst>
      <p:ext uri="{BB962C8B-B14F-4D97-AF65-F5344CB8AC3E}">
        <p14:creationId xmlns:p14="http://schemas.microsoft.com/office/powerpoint/2010/main" val="106566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600" b="1" dirty="0"/>
              <a:t>Principal </a:t>
            </a:r>
          </a:p>
          <a:p>
            <a:pPr lvl="2"/>
            <a:r>
              <a:rPr lang="en-US" dirty="0"/>
              <a:t>n</a:t>
            </a:r>
          </a:p>
          <a:p>
            <a:pPr lvl="2"/>
            <a:r>
              <a:rPr lang="en-US" sz="3200" dirty="0"/>
              <a:t>Indicates the main energy level occupied by the electron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/>
              <a:t>Angular</a:t>
            </a:r>
            <a:r>
              <a:rPr lang="en-US" sz="3200" dirty="0"/>
              <a:t> </a:t>
            </a:r>
          </a:p>
          <a:p>
            <a:pPr lvl="2"/>
            <a:r>
              <a:rPr lang="en-US" dirty="0"/>
              <a:t>l</a:t>
            </a:r>
          </a:p>
          <a:p>
            <a:pPr lvl="2"/>
            <a:r>
              <a:rPr lang="en-US" dirty="0"/>
              <a:t>sublevels</a:t>
            </a:r>
          </a:p>
          <a:p>
            <a:pPr lvl="2">
              <a:buFontTx/>
              <a:buChar char="-"/>
            </a:pPr>
            <a:r>
              <a:rPr lang="en-US" dirty="0"/>
              <a:t>Indicates shape of orbital, </a:t>
            </a:r>
            <a:r>
              <a:rPr lang="en-US" dirty="0" err="1"/>
              <a:t>s,p,d,f</a:t>
            </a:r>
            <a:endParaRPr lang="en-US" dirty="0"/>
          </a:p>
          <a:p>
            <a:pPr lvl="2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668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2800" b="1" dirty="0"/>
              <a:t>Magnetic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/>
              <a:t>m 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/>
              <a:t>Describes the</a:t>
            </a:r>
            <a:r>
              <a:rPr lang="en-US" sz="2800" b="1" dirty="0"/>
              <a:t> orientation </a:t>
            </a:r>
            <a:r>
              <a:rPr lang="en-US" sz="2800" dirty="0"/>
              <a:t>of the orbital in space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xyz indicate which axis it lies on (3 dimensional)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Farther from the nucleus the more orbitals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S= 1 sphere (2electrons)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P= 3 dumbbell (6 electrons)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D= 5 (10 electrons)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F= 7 similar to d (14 electrons)</a:t>
            </a:r>
          </a:p>
          <a:p>
            <a:r>
              <a:rPr lang="en-US" b="1" dirty="0"/>
              <a:t>Spin</a:t>
            </a:r>
          </a:p>
          <a:p>
            <a:pPr lvl="1"/>
            <a:r>
              <a:rPr lang="en-US" dirty="0"/>
              <a:t>Spin of electrons, clockwise  or counterclockwise </a:t>
            </a:r>
          </a:p>
          <a:p>
            <a:pPr lvl="1"/>
            <a:r>
              <a:rPr lang="en-US" dirty="0"/>
              <a:t>Orbital can hold only 2 electrons with opposite spins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072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ptorbital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523806"/>
            <a:ext cx="8229600" cy="5952294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7803645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Rules Governing Electron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/>
              <a:t>1-Aufbau principle- </a:t>
            </a:r>
            <a:r>
              <a:rPr lang="en-US" dirty="0"/>
              <a:t>an electron occupies the lowest-energy orbital that can receive it</a:t>
            </a:r>
          </a:p>
          <a:p>
            <a:r>
              <a:rPr lang="en-US" dirty="0"/>
              <a:t>2- </a:t>
            </a:r>
            <a:r>
              <a:rPr lang="en-US" b="1" u="sng" dirty="0"/>
              <a:t>Pauli Exclusion Principle </a:t>
            </a:r>
            <a:r>
              <a:rPr lang="en-US" dirty="0"/>
              <a:t>:no two electrons can have the same set of four quantum numbers</a:t>
            </a:r>
          </a:p>
          <a:p>
            <a:r>
              <a:rPr lang="en-US" dirty="0"/>
              <a:t> atomic orbital can hold only 2 electrons and they must have opposite spins (</a:t>
            </a:r>
            <a:r>
              <a:rPr lang="en-US"/>
              <a:t>use arrows)</a:t>
            </a:r>
            <a:endParaRPr lang="en-US" dirty="0"/>
          </a:p>
          <a:p>
            <a:r>
              <a:rPr lang="en-US" b="1" u="sng" dirty="0">
                <a:cs typeface="Arial" charset="0"/>
              </a:rPr>
              <a:t>3- </a:t>
            </a:r>
            <a:r>
              <a:rPr lang="en-US" b="1" u="sng" dirty="0" err="1">
                <a:cs typeface="Arial" charset="0"/>
              </a:rPr>
              <a:t>Hund’s</a:t>
            </a:r>
            <a:r>
              <a:rPr lang="en-US" b="1" u="sng" dirty="0">
                <a:cs typeface="Arial" charset="0"/>
              </a:rPr>
              <a:t> rule-  </a:t>
            </a:r>
            <a:r>
              <a:rPr lang="en-US" dirty="0">
                <a:cs typeface="Arial" charset="0"/>
              </a:rPr>
              <a:t>orbitals of equal energy are each occupied by one electron before any orbital is occupied by a second electron</a:t>
            </a:r>
          </a:p>
          <a:p>
            <a:r>
              <a:rPr lang="en-US" dirty="0">
                <a:cs typeface="Arial" charset="0"/>
              </a:rPr>
              <a:t>All electrons in singly occupied orbital must have the same spin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650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685800"/>
            <a:ext cx="8540750" cy="5413375"/>
          </a:xfrm>
        </p:spPr>
        <p:txBody>
          <a:bodyPr/>
          <a:lstStyle/>
          <a:p>
            <a:r>
              <a:rPr lang="en-US" dirty="0"/>
              <a:t>Li 3 e-</a:t>
            </a:r>
          </a:p>
          <a:p>
            <a:r>
              <a:rPr lang="en-US" dirty="0"/>
              <a:t>1s</a:t>
            </a:r>
            <a:r>
              <a:rPr lang="en-US" baseline="30000" dirty="0"/>
              <a:t>2</a:t>
            </a:r>
            <a:r>
              <a:rPr lang="en-US" dirty="0"/>
              <a:t> 2s</a:t>
            </a:r>
            <a:r>
              <a:rPr lang="en-US" baseline="30000" dirty="0"/>
              <a:t>1</a:t>
            </a:r>
          </a:p>
          <a:p>
            <a:r>
              <a:rPr lang="en-US" dirty="0" err="1"/>
              <a:t>Ca</a:t>
            </a:r>
            <a:r>
              <a:rPr lang="en-US" dirty="0"/>
              <a:t> 20 e-</a:t>
            </a:r>
          </a:p>
          <a:p>
            <a:r>
              <a:rPr lang="en-US" dirty="0"/>
              <a:t>1s</a:t>
            </a:r>
            <a:r>
              <a:rPr lang="en-US" baseline="30000" dirty="0"/>
              <a:t>2</a:t>
            </a:r>
            <a:r>
              <a:rPr lang="en-US" dirty="0"/>
              <a:t> 2s</a:t>
            </a:r>
            <a:r>
              <a:rPr lang="en-US" baseline="30000" dirty="0"/>
              <a:t>2</a:t>
            </a:r>
            <a:r>
              <a:rPr lang="en-US" dirty="0"/>
              <a:t> 2p</a:t>
            </a:r>
            <a:r>
              <a:rPr lang="en-US" baseline="30000" dirty="0"/>
              <a:t>6</a:t>
            </a:r>
            <a:r>
              <a:rPr lang="en-US" dirty="0"/>
              <a:t> 3s</a:t>
            </a:r>
            <a:r>
              <a:rPr lang="en-US" baseline="30000" dirty="0"/>
              <a:t>2</a:t>
            </a:r>
            <a:r>
              <a:rPr lang="en-US" dirty="0"/>
              <a:t> 3p</a:t>
            </a:r>
            <a:r>
              <a:rPr lang="en-US" baseline="30000" dirty="0"/>
              <a:t>6</a:t>
            </a:r>
            <a:r>
              <a:rPr lang="en-US" dirty="0"/>
              <a:t> 4s</a:t>
            </a:r>
            <a:r>
              <a:rPr lang="en-US" baseline="30000" dirty="0"/>
              <a:t>2</a:t>
            </a:r>
          </a:p>
          <a:p>
            <a:r>
              <a:rPr lang="en-US" dirty="0"/>
              <a:t>P 15 e-</a:t>
            </a:r>
          </a:p>
          <a:p>
            <a:r>
              <a:rPr lang="en-US" dirty="0"/>
              <a:t>1s</a:t>
            </a:r>
            <a:r>
              <a:rPr lang="en-US" baseline="30000" dirty="0"/>
              <a:t>2</a:t>
            </a:r>
            <a:r>
              <a:rPr lang="en-US" dirty="0"/>
              <a:t> 2s</a:t>
            </a:r>
            <a:r>
              <a:rPr lang="en-US" baseline="30000" dirty="0"/>
              <a:t>2</a:t>
            </a:r>
            <a:r>
              <a:rPr lang="en-US" dirty="0"/>
              <a:t> 2p</a:t>
            </a:r>
            <a:r>
              <a:rPr lang="en-US" baseline="30000" dirty="0"/>
              <a:t>6</a:t>
            </a:r>
            <a:r>
              <a:rPr lang="en-US" dirty="0"/>
              <a:t> 3s</a:t>
            </a:r>
            <a:r>
              <a:rPr lang="en-US" baseline="30000" dirty="0"/>
              <a:t>2</a:t>
            </a:r>
            <a:r>
              <a:rPr lang="en-US" dirty="0"/>
              <a:t> 3p</a:t>
            </a:r>
            <a:r>
              <a:rPr lang="en-US" baseline="30000" dirty="0"/>
              <a:t>3</a:t>
            </a:r>
          </a:p>
          <a:p>
            <a:r>
              <a:rPr lang="en-US" dirty="0" err="1"/>
              <a:t>Rn</a:t>
            </a:r>
            <a:r>
              <a:rPr lang="en-US" dirty="0"/>
              <a:t> 86 e-</a:t>
            </a:r>
          </a:p>
          <a:p>
            <a:r>
              <a:rPr lang="en-US" dirty="0"/>
              <a:t>1s</a:t>
            </a:r>
            <a:r>
              <a:rPr lang="en-US" baseline="30000" dirty="0"/>
              <a:t>2</a:t>
            </a:r>
            <a:r>
              <a:rPr lang="en-US" dirty="0"/>
              <a:t> 2s</a:t>
            </a:r>
            <a:r>
              <a:rPr lang="en-US" baseline="30000" dirty="0"/>
              <a:t>2</a:t>
            </a:r>
            <a:r>
              <a:rPr lang="en-US" dirty="0"/>
              <a:t> 2p</a:t>
            </a:r>
            <a:r>
              <a:rPr lang="en-US" baseline="30000" dirty="0"/>
              <a:t>6</a:t>
            </a:r>
            <a:r>
              <a:rPr lang="en-US" dirty="0"/>
              <a:t> 3s</a:t>
            </a:r>
            <a:r>
              <a:rPr lang="en-US" baseline="30000" dirty="0"/>
              <a:t>2</a:t>
            </a:r>
            <a:r>
              <a:rPr lang="en-US" dirty="0"/>
              <a:t> 3p</a:t>
            </a:r>
            <a:r>
              <a:rPr lang="en-US" baseline="30000" dirty="0"/>
              <a:t>6</a:t>
            </a:r>
            <a:r>
              <a:rPr lang="en-US" dirty="0"/>
              <a:t> 4s</a:t>
            </a:r>
            <a:r>
              <a:rPr lang="en-US" baseline="30000" dirty="0"/>
              <a:t>2</a:t>
            </a:r>
            <a:r>
              <a:rPr lang="en-US" dirty="0"/>
              <a:t> 3d</a:t>
            </a:r>
            <a:r>
              <a:rPr lang="en-US" baseline="30000" dirty="0"/>
              <a:t>10</a:t>
            </a:r>
            <a:r>
              <a:rPr lang="en-US" dirty="0"/>
              <a:t> 4p</a:t>
            </a:r>
            <a:r>
              <a:rPr lang="en-US" baseline="30000" dirty="0"/>
              <a:t>6</a:t>
            </a:r>
            <a:r>
              <a:rPr lang="en-US" dirty="0"/>
              <a:t> 5s</a:t>
            </a:r>
            <a:r>
              <a:rPr lang="en-US" baseline="30000" dirty="0"/>
              <a:t>2</a:t>
            </a:r>
            <a:r>
              <a:rPr lang="en-US" dirty="0"/>
              <a:t> 4d</a:t>
            </a:r>
            <a:r>
              <a:rPr lang="en-US" baseline="30000" dirty="0"/>
              <a:t>10</a:t>
            </a:r>
            <a:r>
              <a:rPr lang="en-US" dirty="0"/>
              <a:t> 5p</a:t>
            </a:r>
            <a:r>
              <a:rPr lang="en-US" baseline="30000" dirty="0"/>
              <a:t>6</a:t>
            </a:r>
            <a:r>
              <a:rPr lang="en-US" dirty="0"/>
              <a:t> 6s</a:t>
            </a:r>
            <a:r>
              <a:rPr lang="en-US" baseline="30000" dirty="0"/>
              <a:t>2</a:t>
            </a:r>
            <a:r>
              <a:rPr lang="en-US" dirty="0"/>
              <a:t> 4f</a:t>
            </a:r>
            <a:r>
              <a:rPr lang="en-US" baseline="30000" dirty="0"/>
              <a:t>14</a:t>
            </a:r>
            <a:r>
              <a:rPr lang="en-US" dirty="0"/>
              <a:t> 5d</a:t>
            </a:r>
            <a:r>
              <a:rPr lang="en-US" baseline="30000" dirty="0"/>
              <a:t>10 </a:t>
            </a:r>
            <a:r>
              <a:rPr lang="en-US" dirty="0"/>
              <a:t>6p</a:t>
            </a:r>
            <a:r>
              <a:rPr lang="en-US" baseline="30000" dirty="0"/>
              <a:t>6</a:t>
            </a:r>
            <a:r>
              <a:rPr lang="en-US" dirty="0"/>
              <a:t> 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80320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Notation</a:t>
            </a:r>
          </a:p>
        </p:txBody>
      </p:sp>
      <p:sp>
        <p:nvSpPr>
          <p:cNvPr id="921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43000"/>
            <a:ext cx="8540750" cy="49561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cs typeface="Arial" charset="0"/>
              </a:rPr>
              <a:t>							</a:t>
            </a:r>
            <a:endParaRPr lang="en-US" u="sng" dirty="0"/>
          </a:p>
          <a:p>
            <a:r>
              <a:rPr lang="en-US" dirty="0"/>
              <a:t>P 1s</a:t>
            </a:r>
            <a:r>
              <a:rPr lang="en-US" baseline="30000" dirty="0"/>
              <a:t>2</a:t>
            </a:r>
            <a:r>
              <a:rPr lang="en-US" dirty="0"/>
              <a:t> 2s</a:t>
            </a:r>
            <a:r>
              <a:rPr lang="en-US" baseline="30000" dirty="0"/>
              <a:t>2</a:t>
            </a:r>
            <a:r>
              <a:rPr lang="en-US" dirty="0"/>
              <a:t> 2p</a:t>
            </a:r>
            <a:r>
              <a:rPr lang="en-US" baseline="30000" dirty="0"/>
              <a:t>3  </a:t>
            </a:r>
            <a:r>
              <a:rPr lang="en-US" dirty="0"/>
              <a:t>3s</a:t>
            </a:r>
            <a:r>
              <a:rPr lang="en-US" baseline="30000" dirty="0"/>
              <a:t>2 </a:t>
            </a:r>
            <a:r>
              <a:rPr lang="en-US" dirty="0"/>
              <a:t>3p</a:t>
            </a:r>
            <a:r>
              <a:rPr lang="en-US" baseline="30000" dirty="0"/>
              <a:t>3 </a:t>
            </a:r>
            <a:r>
              <a:rPr lang="en-US" dirty="0"/>
              <a:t>Orbital diagram = </a:t>
            </a:r>
          </a:p>
          <a:p>
            <a:r>
              <a:rPr lang="en-US" dirty="0">
                <a:cs typeface="Arial" charset="0"/>
              </a:rPr>
              <a:t> </a:t>
            </a:r>
            <a:r>
              <a:rPr lang="en-US" u="sng" dirty="0">
                <a:cs typeface="Arial" charset="0"/>
              </a:rPr>
              <a:t>↓↑</a:t>
            </a:r>
            <a:r>
              <a:rPr lang="en-US" dirty="0">
                <a:cs typeface="Arial" charset="0"/>
              </a:rPr>
              <a:t>   </a:t>
            </a:r>
            <a:r>
              <a:rPr lang="en-US" u="sng" dirty="0">
                <a:cs typeface="Arial" charset="0"/>
              </a:rPr>
              <a:t>↓↑</a:t>
            </a:r>
            <a:r>
              <a:rPr lang="en-US" dirty="0">
                <a:cs typeface="Arial" charset="0"/>
              </a:rPr>
              <a:t>     </a:t>
            </a:r>
            <a:r>
              <a:rPr lang="en-US" u="sng" dirty="0">
                <a:cs typeface="Arial" charset="0"/>
              </a:rPr>
              <a:t> ↓↑</a:t>
            </a:r>
            <a:r>
              <a:rPr lang="en-US" dirty="0">
                <a:cs typeface="Arial" charset="0"/>
              </a:rPr>
              <a:t> </a:t>
            </a:r>
            <a:r>
              <a:rPr lang="en-US" u="sng" dirty="0">
                <a:cs typeface="Arial" charset="0"/>
              </a:rPr>
              <a:t>↓↑</a:t>
            </a:r>
            <a:r>
              <a:rPr lang="en-US" dirty="0">
                <a:cs typeface="Arial" charset="0"/>
              </a:rPr>
              <a:t> </a:t>
            </a:r>
            <a:r>
              <a:rPr lang="en-US" u="sng" dirty="0">
                <a:cs typeface="Arial" charset="0"/>
              </a:rPr>
              <a:t>↓↑  </a:t>
            </a:r>
            <a:r>
              <a:rPr lang="en-US" dirty="0">
                <a:cs typeface="Arial" charset="0"/>
              </a:rPr>
              <a:t>   </a:t>
            </a:r>
            <a:r>
              <a:rPr lang="en-US" u="sng" dirty="0">
                <a:cs typeface="Arial" charset="0"/>
              </a:rPr>
              <a:t>  ↑↓   </a:t>
            </a:r>
            <a:r>
              <a:rPr lang="en-US" dirty="0">
                <a:cs typeface="Arial" charset="0"/>
              </a:rPr>
              <a:t>   </a:t>
            </a:r>
            <a:r>
              <a:rPr lang="en-US" u="sng" dirty="0">
                <a:cs typeface="Arial" charset="0"/>
              </a:rPr>
              <a:t>↑  </a:t>
            </a:r>
            <a:r>
              <a:rPr lang="en-US" dirty="0">
                <a:cs typeface="Arial" charset="0"/>
              </a:rPr>
              <a:t> </a:t>
            </a:r>
            <a:r>
              <a:rPr lang="en-US" u="sng" dirty="0">
                <a:cs typeface="Arial" charset="0"/>
              </a:rPr>
              <a:t> ↑  </a:t>
            </a:r>
            <a:r>
              <a:rPr lang="en-US" dirty="0">
                <a:cs typeface="Arial" charset="0"/>
              </a:rPr>
              <a:t> </a:t>
            </a:r>
            <a:r>
              <a:rPr lang="en-US" u="sng" dirty="0">
                <a:cs typeface="Arial" charset="0"/>
              </a:rPr>
              <a:t> ↑</a:t>
            </a:r>
            <a:endParaRPr lang="en-US" u="sng" dirty="0"/>
          </a:p>
          <a:p>
            <a:r>
              <a:rPr lang="en-US" dirty="0"/>
              <a:t>1s          2s     	       2p		3s	       3p</a:t>
            </a:r>
            <a:endParaRPr lang="en-US" baseline="-25000" dirty="0"/>
          </a:p>
          <a:p>
            <a:endParaRPr lang="en-US" baseline="-25000" dirty="0"/>
          </a:p>
          <a:p>
            <a:r>
              <a:rPr lang="en-US" dirty="0"/>
              <a:t>F 1s</a:t>
            </a:r>
            <a:r>
              <a:rPr lang="en-US" baseline="30000" dirty="0"/>
              <a:t>2</a:t>
            </a:r>
            <a:r>
              <a:rPr lang="en-US" dirty="0"/>
              <a:t> 2s</a:t>
            </a:r>
            <a:r>
              <a:rPr lang="en-US" baseline="30000" dirty="0"/>
              <a:t>2</a:t>
            </a:r>
            <a:r>
              <a:rPr lang="en-US" dirty="0"/>
              <a:t> 2p</a:t>
            </a:r>
            <a:r>
              <a:rPr lang="en-US" baseline="30000" dirty="0"/>
              <a:t>5    </a:t>
            </a:r>
            <a:r>
              <a:rPr lang="en-US" dirty="0"/>
              <a:t>Orbital diagram = </a:t>
            </a:r>
          </a:p>
          <a:p>
            <a:r>
              <a:rPr lang="en-US" u="sng" dirty="0">
                <a:cs typeface="Arial" charset="0"/>
              </a:rPr>
              <a:t>↓↑</a:t>
            </a:r>
            <a:r>
              <a:rPr lang="en-US" dirty="0">
                <a:cs typeface="Arial" charset="0"/>
              </a:rPr>
              <a:t>   </a:t>
            </a:r>
            <a:r>
              <a:rPr lang="en-US" u="sng" dirty="0">
                <a:cs typeface="Arial" charset="0"/>
              </a:rPr>
              <a:t>↓↑</a:t>
            </a:r>
            <a:r>
              <a:rPr lang="en-US" dirty="0">
                <a:cs typeface="Arial" charset="0"/>
              </a:rPr>
              <a:t>      </a:t>
            </a:r>
            <a:r>
              <a:rPr lang="en-US" u="sng" dirty="0">
                <a:cs typeface="Arial" charset="0"/>
              </a:rPr>
              <a:t>↑</a:t>
            </a:r>
            <a:r>
              <a:rPr lang="en-US" u="sng" dirty="0">
                <a:latin typeface="Arial"/>
                <a:cs typeface="Arial"/>
              </a:rPr>
              <a:t>↓</a:t>
            </a:r>
            <a:r>
              <a:rPr lang="en-US" u="sng" dirty="0">
                <a:cs typeface="Arial" charset="0"/>
              </a:rPr>
              <a:t>  </a:t>
            </a:r>
            <a:r>
              <a:rPr lang="en-US" dirty="0">
                <a:cs typeface="Arial" charset="0"/>
              </a:rPr>
              <a:t>   </a:t>
            </a:r>
            <a:r>
              <a:rPr lang="en-US" u="sng" dirty="0">
                <a:cs typeface="Arial" charset="0"/>
              </a:rPr>
              <a:t>  ↑</a:t>
            </a:r>
            <a:r>
              <a:rPr lang="en-US" u="sng" dirty="0">
                <a:latin typeface="Arial"/>
                <a:cs typeface="Arial"/>
              </a:rPr>
              <a:t>↓</a:t>
            </a:r>
            <a:r>
              <a:rPr lang="en-US" u="sng" dirty="0">
                <a:cs typeface="Arial" charset="0"/>
              </a:rPr>
              <a:t>   </a:t>
            </a:r>
            <a:r>
              <a:rPr lang="en-US" dirty="0">
                <a:cs typeface="Arial" charset="0"/>
              </a:rPr>
              <a:t>   </a:t>
            </a:r>
            <a:r>
              <a:rPr lang="en-US" u="sng" dirty="0">
                <a:cs typeface="Arial" charset="0"/>
              </a:rPr>
              <a:t>↑</a:t>
            </a:r>
            <a:endParaRPr lang="en-US" dirty="0"/>
          </a:p>
          <a:p>
            <a:r>
              <a:rPr lang="en-US" dirty="0"/>
              <a:t>1s         2s 		2p     </a:t>
            </a:r>
            <a:endParaRPr lang="en-US" baseline="-25000" dirty="0"/>
          </a:p>
          <a:p>
            <a:endParaRPr lang="en-US" dirty="0"/>
          </a:p>
          <a:p>
            <a:pPr lvl="4">
              <a:buNone/>
            </a:pPr>
            <a:r>
              <a:rPr lang="en-US" baseline="30000" dirty="0"/>
              <a:t>			</a:t>
            </a:r>
            <a:endParaRPr lang="en-US" dirty="0">
              <a:cs typeface="Arial" charset="0"/>
            </a:endParaRPr>
          </a:p>
          <a:p>
            <a:pPr lvl="4">
              <a:buFont typeface="Wingdings" pitchFamily="2" charset="2"/>
              <a:buNone/>
            </a:pPr>
            <a:endParaRPr lang="en-US" sz="3200" dirty="0">
              <a:cs typeface="Arial" charset="0"/>
            </a:endParaRPr>
          </a:p>
          <a:p>
            <a:pPr lvl="4">
              <a:buFont typeface="Wingdings" pitchFamily="2" charset="2"/>
              <a:buNone/>
            </a:pPr>
            <a:endParaRPr lang="en-US" dirty="0">
              <a:effectLst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5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Noble gas notation (Shorthand)</a:t>
            </a:r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 11 e- 1s</a:t>
            </a:r>
            <a:r>
              <a:rPr lang="en-US" baseline="30000" dirty="0"/>
              <a:t>2</a:t>
            </a:r>
            <a:r>
              <a:rPr lang="en-US" dirty="0"/>
              <a:t> 2s</a:t>
            </a:r>
            <a:r>
              <a:rPr lang="en-US" baseline="30000" dirty="0"/>
              <a:t>2</a:t>
            </a:r>
            <a:r>
              <a:rPr lang="en-US" dirty="0"/>
              <a:t> 2p</a:t>
            </a:r>
            <a:r>
              <a:rPr lang="en-US" baseline="30000" dirty="0"/>
              <a:t>6</a:t>
            </a:r>
            <a:r>
              <a:rPr lang="en-US" dirty="0"/>
              <a:t> 3s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  <a:p>
            <a:r>
              <a:rPr lang="en-US" dirty="0"/>
              <a:t> [Ne] 3s</a:t>
            </a:r>
            <a:r>
              <a:rPr lang="en-US" baseline="30000" dirty="0"/>
              <a:t>1</a:t>
            </a:r>
          </a:p>
          <a:p>
            <a:r>
              <a:rPr lang="en-US" dirty="0"/>
              <a:t>Use last element (Noble gas) from previous row</a:t>
            </a:r>
          </a:p>
          <a:p>
            <a:r>
              <a:rPr lang="en-US" dirty="0"/>
              <a:t>Kr 36 e- </a:t>
            </a:r>
          </a:p>
          <a:p>
            <a:r>
              <a:rPr lang="en-US" dirty="0"/>
              <a:t>[Ar] 4s</a:t>
            </a:r>
            <a:r>
              <a:rPr lang="en-US" baseline="30000" dirty="0"/>
              <a:t>2</a:t>
            </a:r>
            <a:r>
              <a:rPr lang="en-US" dirty="0"/>
              <a:t>3d</a:t>
            </a:r>
            <a:r>
              <a:rPr lang="en-US" baseline="30000" dirty="0"/>
              <a:t>10</a:t>
            </a:r>
            <a:r>
              <a:rPr lang="en-US" dirty="0"/>
              <a:t> 4p</a:t>
            </a:r>
            <a:r>
              <a:rPr lang="en-US" baseline="30000" dirty="0"/>
              <a:t>6</a:t>
            </a:r>
          </a:p>
          <a:p>
            <a:r>
              <a:rPr lang="en-US" dirty="0"/>
              <a:t>Ni 28 e-</a:t>
            </a:r>
          </a:p>
          <a:p>
            <a:r>
              <a:rPr lang="en-US" dirty="0"/>
              <a:t>[</a:t>
            </a:r>
            <a:r>
              <a:rPr lang="en-US" dirty="0" err="1"/>
              <a:t>Ar</a:t>
            </a:r>
            <a:r>
              <a:rPr lang="en-US" dirty="0"/>
              <a:t>] 4s</a:t>
            </a:r>
            <a:r>
              <a:rPr lang="en-US" baseline="30000" dirty="0"/>
              <a:t>2</a:t>
            </a:r>
            <a:r>
              <a:rPr lang="en-US" dirty="0"/>
              <a:t> 3d</a:t>
            </a:r>
            <a:r>
              <a:rPr lang="en-US" baseline="30000" dirty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2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the element/ion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1s</a:t>
            </a:r>
            <a:r>
              <a:rPr lang="en-US" baseline="30000" dirty="0"/>
              <a:t>2</a:t>
            </a:r>
            <a:r>
              <a:rPr lang="en-US" dirty="0"/>
              <a:t> 2s</a:t>
            </a:r>
            <a:r>
              <a:rPr lang="en-US" baseline="30000" dirty="0"/>
              <a:t>2</a:t>
            </a:r>
            <a:r>
              <a:rPr lang="en-US" dirty="0"/>
              <a:t> 2p</a:t>
            </a:r>
            <a:r>
              <a:rPr lang="en-US" baseline="30000" dirty="0"/>
              <a:t>6</a:t>
            </a:r>
            <a:r>
              <a:rPr lang="en-US" dirty="0"/>
              <a:t> 3s</a:t>
            </a:r>
            <a:r>
              <a:rPr lang="en-US" baseline="30000" dirty="0"/>
              <a:t>1</a:t>
            </a:r>
          </a:p>
          <a:p>
            <a:r>
              <a:rPr lang="en-US" dirty="0"/>
              <a:t>Na</a:t>
            </a:r>
          </a:p>
          <a:p>
            <a:r>
              <a:rPr lang="en-US" dirty="0"/>
              <a:t>[</a:t>
            </a:r>
            <a:r>
              <a:rPr lang="en-US" dirty="0" err="1"/>
              <a:t>Ar</a:t>
            </a:r>
            <a:r>
              <a:rPr lang="en-US" dirty="0"/>
              <a:t>] 4s</a:t>
            </a:r>
            <a:r>
              <a:rPr lang="en-US" baseline="30000" dirty="0"/>
              <a:t>2</a:t>
            </a:r>
            <a:r>
              <a:rPr lang="en-US" dirty="0"/>
              <a:t>3d</a:t>
            </a:r>
            <a:r>
              <a:rPr lang="en-US" baseline="30000" dirty="0"/>
              <a:t>10</a:t>
            </a:r>
            <a:r>
              <a:rPr lang="en-US" dirty="0"/>
              <a:t> 4p</a:t>
            </a:r>
            <a:r>
              <a:rPr lang="en-US" baseline="30000" dirty="0"/>
              <a:t>6</a:t>
            </a:r>
          </a:p>
          <a:p>
            <a:r>
              <a:rPr lang="en-US" dirty="0"/>
              <a:t>Kr</a:t>
            </a:r>
          </a:p>
          <a:p>
            <a:r>
              <a:rPr lang="en-US" dirty="0"/>
              <a:t>[</a:t>
            </a:r>
            <a:r>
              <a:rPr lang="en-US" dirty="0" err="1"/>
              <a:t>Ar</a:t>
            </a:r>
            <a:r>
              <a:rPr lang="en-US" dirty="0"/>
              <a:t>] 4s</a:t>
            </a:r>
            <a:r>
              <a:rPr lang="en-US" baseline="30000" dirty="0"/>
              <a:t>2</a:t>
            </a:r>
            <a:r>
              <a:rPr lang="en-US" dirty="0"/>
              <a:t>3d</a:t>
            </a:r>
            <a:r>
              <a:rPr lang="en-US" baseline="30000" dirty="0"/>
              <a:t>10</a:t>
            </a:r>
            <a:r>
              <a:rPr lang="en-US" dirty="0"/>
              <a:t> 4p</a:t>
            </a:r>
            <a:r>
              <a:rPr lang="en-US" baseline="30000" dirty="0"/>
              <a:t>6</a:t>
            </a:r>
          </a:p>
          <a:p>
            <a:pPr lvl="1"/>
            <a:r>
              <a:rPr lang="en-US" dirty="0"/>
              <a:t>What ion?</a:t>
            </a:r>
          </a:p>
          <a:p>
            <a:r>
              <a:rPr lang="en-US" dirty="0"/>
              <a:t>Se </a:t>
            </a:r>
            <a:r>
              <a:rPr lang="en-US" baseline="30000" dirty="0"/>
              <a:t>2-</a:t>
            </a:r>
            <a:r>
              <a:rPr lang="en-US" dirty="0"/>
              <a:t> Br</a:t>
            </a:r>
            <a:r>
              <a:rPr lang="en-US" baseline="30000" dirty="0"/>
              <a:t>- </a:t>
            </a:r>
            <a:r>
              <a:rPr lang="en-US" dirty="0" err="1"/>
              <a:t>Rb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 err="1"/>
              <a:t>Sr</a:t>
            </a:r>
            <a:r>
              <a:rPr lang="en-US" dirty="0"/>
              <a:t> </a:t>
            </a:r>
            <a:r>
              <a:rPr lang="en-US" baseline="30000" dirty="0"/>
              <a:t>2+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7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Dimitri Mendeleev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eaLnBrk="1" hangingPunct="1"/>
            <a:r>
              <a:rPr lang="en-US"/>
              <a:t>Russian chemist</a:t>
            </a:r>
          </a:p>
          <a:p>
            <a:pPr eaLnBrk="1" hangingPunct="1"/>
            <a:r>
              <a:rPr lang="en-US"/>
              <a:t>1869 first publish PT</a:t>
            </a:r>
          </a:p>
          <a:p>
            <a:pPr eaLnBrk="1" hangingPunct="1"/>
            <a:r>
              <a:rPr lang="en-US" b="1" u="sng"/>
              <a:t>Organization</a:t>
            </a:r>
          </a:p>
          <a:p>
            <a:pPr eaLnBrk="1" hangingPunct="1"/>
            <a:r>
              <a:rPr lang="en-US"/>
              <a:t>1-Vertical Column in atomic weight order</a:t>
            </a:r>
          </a:p>
          <a:p>
            <a:pPr lvl="1" eaLnBrk="1" hangingPunct="1"/>
            <a:r>
              <a:rPr lang="en-US"/>
              <a:t>Made exceptions to place elements in rows with similar properties</a:t>
            </a:r>
          </a:p>
          <a:p>
            <a:pPr lvl="2" eaLnBrk="1" hangingPunct="1"/>
            <a:r>
              <a:rPr lang="en-US"/>
              <a:t>Tellurium and iodine switched</a:t>
            </a:r>
          </a:p>
          <a:p>
            <a:pPr eaLnBrk="1" hangingPunct="1"/>
            <a:r>
              <a:rPr lang="en-US"/>
              <a:t>2-Horizontal rows have similar chemical properties</a:t>
            </a:r>
          </a:p>
        </p:txBody>
      </p:sp>
    </p:spTree>
    <p:extLst>
      <p:ext uri="{BB962C8B-B14F-4D97-AF65-F5344CB8AC3E}">
        <p14:creationId xmlns:p14="http://schemas.microsoft.com/office/powerpoint/2010/main" val="410712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sigfig00_0.t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2175"/>
            <a:ext cx="91440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1852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Henry Moseley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/>
              <a:t>1911</a:t>
            </a:r>
          </a:p>
          <a:p>
            <a:pPr eaLnBrk="1" hangingPunct="1"/>
            <a:r>
              <a:rPr lang="en-US"/>
              <a:t>English scientist working with Rutherford examined spectra of 38 metals</a:t>
            </a:r>
          </a:p>
          <a:p>
            <a:pPr eaLnBrk="1" hangingPunct="1"/>
            <a:r>
              <a:rPr lang="en-US" b="1"/>
              <a:t>Protons and atomic number</a:t>
            </a:r>
          </a:p>
          <a:p>
            <a:pPr lvl="1" eaLnBrk="1" hangingPunct="1"/>
            <a:r>
              <a:rPr lang="en-US"/>
              <a:t>1-Xray experiments revealed a way to determine the number of protons in nucleus of atom</a:t>
            </a:r>
          </a:p>
          <a:p>
            <a:pPr lvl="1" eaLnBrk="1" hangingPunct="1"/>
            <a:r>
              <a:rPr lang="en-US"/>
              <a:t>2- periodic table in atomic number order, not atomic mass order</a:t>
            </a:r>
          </a:p>
          <a:p>
            <a:pPr lvl="2" eaLnBrk="1" hangingPunct="1"/>
            <a:r>
              <a:rPr lang="en-US"/>
              <a:t>Tellurium-iodine anomaly explained</a:t>
            </a:r>
          </a:p>
        </p:txBody>
      </p:sp>
    </p:spTree>
    <p:extLst>
      <p:ext uri="{BB962C8B-B14F-4D97-AF65-F5344CB8AC3E}">
        <p14:creationId xmlns:p14="http://schemas.microsoft.com/office/powerpoint/2010/main" val="114700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Periodic Law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Physical and chemical properties of the elements are periodic functions of their atomic numbers</a:t>
            </a:r>
          </a:p>
        </p:txBody>
      </p:sp>
    </p:spTree>
    <p:extLst>
      <p:ext uri="{BB962C8B-B14F-4D97-AF65-F5344CB8AC3E}">
        <p14:creationId xmlns:p14="http://schemas.microsoft.com/office/powerpoint/2010/main" val="39903869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[Periodic Table of the Elements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72477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8174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Period</a:t>
            </a:r>
          </a:p>
          <a:p>
            <a:r>
              <a:rPr lang="en-US" dirty="0"/>
              <a:t>Group</a:t>
            </a:r>
          </a:p>
          <a:p>
            <a:r>
              <a:rPr lang="en-US" dirty="0"/>
              <a:t>Blocks</a:t>
            </a:r>
          </a:p>
          <a:p>
            <a:r>
              <a:rPr lang="en-US" dirty="0"/>
              <a:t>Group names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04742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Valence Electrons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atoms want </a:t>
            </a:r>
            <a:r>
              <a:rPr lang="en-US" b="1" u="sng" dirty="0"/>
              <a:t>Octet</a:t>
            </a:r>
            <a:r>
              <a:rPr lang="en-US" dirty="0"/>
              <a:t>- atoms lose, gain, or share electrons to get full valence set </a:t>
            </a:r>
          </a:p>
          <a:p>
            <a:r>
              <a:rPr lang="en-US" dirty="0"/>
              <a:t>Know how to find for group.</a:t>
            </a:r>
          </a:p>
        </p:txBody>
      </p:sp>
    </p:spTree>
    <p:extLst>
      <p:ext uri="{BB962C8B-B14F-4D97-AF65-F5344CB8AC3E}">
        <p14:creationId xmlns:p14="http://schemas.microsoft.com/office/powerpoint/2010/main" val="12081057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the period, block, and group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83125"/>
          </a:xfrm>
        </p:spPr>
        <p:txBody>
          <a:bodyPr>
            <a:normAutofit lnSpcReduction="10000"/>
          </a:bodyPr>
          <a:lstStyle/>
          <a:p>
            <a:r>
              <a:rPr lang="en-US" b="1"/>
              <a:t>[Ne] 3s</a:t>
            </a:r>
            <a:r>
              <a:rPr lang="en-US" b="1" baseline="30000"/>
              <a:t>1</a:t>
            </a:r>
          </a:p>
          <a:p>
            <a:r>
              <a:rPr lang="en-US"/>
              <a:t>Period =  # of s orbital</a:t>
            </a:r>
          </a:p>
          <a:p>
            <a:pPr lvl="1"/>
            <a:r>
              <a:rPr lang="en-US"/>
              <a:t>3</a:t>
            </a:r>
          </a:p>
          <a:p>
            <a:r>
              <a:rPr lang="en-US"/>
              <a:t>Block= what orbital is filling last</a:t>
            </a:r>
          </a:p>
          <a:p>
            <a:pPr lvl="1"/>
            <a:r>
              <a:rPr lang="en-US"/>
              <a:t>s</a:t>
            </a:r>
          </a:p>
          <a:p>
            <a:r>
              <a:rPr lang="en-US"/>
              <a:t>Group= </a:t>
            </a:r>
            <a:r>
              <a:rPr lang="en-US" i="1"/>
              <a:t>s</a:t>
            </a:r>
            <a:r>
              <a:rPr lang="en-US"/>
              <a:t> + </a:t>
            </a:r>
            <a:r>
              <a:rPr lang="en-US" i="1"/>
              <a:t>p</a:t>
            </a:r>
            <a:r>
              <a:rPr lang="en-US"/>
              <a:t> (add d if present)</a:t>
            </a:r>
          </a:p>
          <a:p>
            <a:r>
              <a:rPr lang="en-US"/>
              <a:t>Remember f block elements don’t have group number</a:t>
            </a:r>
          </a:p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56108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period, block, and group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[</a:t>
            </a:r>
            <a:r>
              <a:rPr lang="en-US" dirty="0" err="1"/>
              <a:t>Xe</a:t>
            </a:r>
            <a:r>
              <a:rPr lang="en-US" dirty="0"/>
              <a:t>] 6s</a:t>
            </a:r>
            <a:r>
              <a:rPr lang="en-US" baseline="30000" dirty="0"/>
              <a:t>2</a:t>
            </a:r>
          </a:p>
          <a:p>
            <a:r>
              <a:rPr lang="en-US" dirty="0"/>
              <a:t>6th, s, 2</a:t>
            </a:r>
          </a:p>
          <a:p>
            <a:r>
              <a:rPr lang="en-US" dirty="0"/>
              <a:t>metal</a:t>
            </a:r>
          </a:p>
          <a:p>
            <a:r>
              <a:rPr lang="en-US" dirty="0"/>
              <a:t>[Kr] 5s</a:t>
            </a:r>
            <a:r>
              <a:rPr lang="en-US" baseline="30000" dirty="0"/>
              <a:t>1</a:t>
            </a:r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, s, 1</a:t>
            </a:r>
          </a:p>
          <a:p>
            <a:r>
              <a:rPr lang="en-US" dirty="0"/>
              <a:t>metal</a:t>
            </a:r>
          </a:p>
          <a:p>
            <a:r>
              <a:rPr lang="en-US" dirty="0"/>
              <a:t>[</a:t>
            </a:r>
            <a:r>
              <a:rPr lang="en-US" dirty="0" err="1"/>
              <a:t>Ar</a:t>
            </a:r>
            <a:r>
              <a:rPr lang="en-US" dirty="0"/>
              <a:t>] 4s</a:t>
            </a:r>
            <a:r>
              <a:rPr lang="en-US" baseline="30000" dirty="0"/>
              <a:t>2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, s ,2</a:t>
            </a:r>
          </a:p>
          <a:p>
            <a:r>
              <a:rPr lang="en-US" dirty="0"/>
              <a:t>metal</a:t>
            </a:r>
          </a:p>
          <a:p>
            <a:r>
              <a:rPr lang="en-US" dirty="0"/>
              <a:t>[</a:t>
            </a:r>
            <a:r>
              <a:rPr lang="en-US" dirty="0" err="1"/>
              <a:t>Ar</a:t>
            </a:r>
            <a:r>
              <a:rPr lang="en-US" dirty="0"/>
              <a:t>] 4s</a:t>
            </a:r>
            <a:r>
              <a:rPr lang="en-US" baseline="30000" dirty="0"/>
              <a:t>2</a:t>
            </a:r>
            <a:r>
              <a:rPr lang="en-US" dirty="0"/>
              <a:t> 3d</a:t>
            </a:r>
            <a:r>
              <a:rPr lang="en-US" baseline="30000" dirty="0"/>
              <a:t>8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, d, 10</a:t>
            </a:r>
          </a:p>
          <a:p>
            <a:r>
              <a:rPr lang="en-US" dirty="0"/>
              <a:t>metal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[Kr] 5s</a:t>
            </a:r>
            <a:r>
              <a:rPr lang="en-US" baseline="30000" dirty="0"/>
              <a:t>2</a:t>
            </a:r>
            <a:r>
              <a:rPr lang="en-US" dirty="0"/>
              <a:t> 4d </a:t>
            </a:r>
            <a:r>
              <a:rPr lang="en-US" baseline="30000" dirty="0"/>
              <a:t>10</a:t>
            </a:r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, d, 12</a:t>
            </a:r>
          </a:p>
          <a:p>
            <a:r>
              <a:rPr lang="en-US" dirty="0"/>
              <a:t>metal</a:t>
            </a:r>
          </a:p>
          <a:p>
            <a:r>
              <a:rPr lang="en-US" dirty="0"/>
              <a:t>[</a:t>
            </a:r>
            <a:r>
              <a:rPr lang="en-US" dirty="0" err="1"/>
              <a:t>Ar</a:t>
            </a:r>
            <a:r>
              <a:rPr lang="en-US" dirty="0"/>
              <a:t>] 4s</a:t>
            </a:r>
            <a:r>
              <a:rPr lang="en-US" baseline="30000" dirty="0"/>
              <a:t>2</a:t>
            </a:r>
            <a:r>
              <a:rPr lang="en-US" dirty="0"/>
              <a:t> 3d</a:t>
            </a:r>
            <a:r>
              <a:rPr lang="en-US" baseline="30000" dirty="0"/>
              <a:t>10 </a:t>
            </a:r>
            <a:r>
              <a:rPr lang="en-US" dirty="0"/>
              <a:t>4p</a:t>
            </a:r>
            <a:r>
              <a:rPr lang="en-US" baseline="30000" dirty="0"/>
              <a:t>3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, p, 15</a:t>
            </a:r>
          </a:p>
          <a:p>
            <a:r>
              <a:rPr lang="en-US" dirty="0"/>
              <a:t>metalloid</a:t>
            </a:r>
          </a:p>
          <a:p>
            <a:r>
              <a:rPr lang="en-US" dirty="0"/>
              <a:t>[Ne]3s</a:t>
            </a:r>
            <a:r>
              <a:rPr lang="en-US" baseline="30000" dirty="0"/>
              <a:t>2</a:t>
            </a:r>
            <a:r>
              <a:rPr lang="en-US" dirty="0"/>
              <a:t>3p</a:t>
            </a:r>
            <a:r>
              <a:rPr lang="en-US" baseline="30000" dirty="0"/>
              <a:t>3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, p, 15</a:t>
            </a:r>
          </a:p>
          <a:p>
            <a:r>
              <a:rPr lang="en-US" dirty="0"/>
              <a:t>nonmetal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5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243763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1789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Ionization Energy Trend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300" name="Picture 2" descr="http://www.mikeblaber.org/oldwine/chm1045/notes/Periodic/Ionize/IMG00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7446963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9276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50557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20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 of matter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Solid</a:t>
            </a:r>
          </a:p>
          <a:p>
            <a:r>
              <a:rPr lang="en-US" dirty="0"/>
              <a:t>Liquid</a:t>
            </a:r>
          </a:p>
          <a:p>
            <a:r>
              <a:rPr lang="en-US" dirty="0"/>
              <a:t>Gas</a:t>
            </a:r>
          </a:p>
          <a:p>
            <a:r>
              <a:rPr lang="en-US" dirty="0"/>
              <a:t>Plasma</a:t>
            </a:r>
          </a:p>
        </p:txBody>
      </p:sp>
    </p:spTree>
    <p:extLst>
      <p:ext uri="{BB962C8B-B14F-4D97-AF65-F5344CB8AC3E}">
        <p14:creationId xmlns:p14="http://schemas.microsoft.com/office/powerpoint/2010/main" val="17873142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5006975" cy="565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08248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Largest radius</a:t>
            </a:r>
          </a:p>
          <a:p>
            <a:r>
              <a:rPr lang="en-US" dirty="0"/>
              <a:t>Cu   </a:t>
            </a:r>
            <a:r>
              <a:rPr lang="en-US" dirty="0" err="1"/>
              <a:t>Cu</a:t>
            </a:r>
            <a:r>
              <a:rPr lang="en-US" dirty="0"/>
              <a:t> </a:t>
            </a:r>
            <a:r>
              <a:rPr lang="en-US" baseline="30000" dirty="0"/>
              <a:t>2+</a:t>
            </a:r>
          </a:p>
          <a:p>
            <a:r>
              <a:rPr lang="en-US" dirty="0"/>
              <a:t>At   </a:t>
            </a:r>
            <a:r>
              <a:rPr lang="en-US" dirty="0" err="1"/>
              <a:t>At</a:t>
            </a:r>
            <a:r>
              <a:rPr lang="en-US" dirty="0"/>
              <a:t> </a:t>
            </a:r>
            <a:r>
              <a:rPr lang="en-US" baseline="30000" dirty="0"/>
              <a:t>-1</a:t>
            </a:r>
          </a:p>
          <a:p>
            <a:r>
              <a:rPr lang="en-US" b="1" u="sng" dirty="0"/>
              <a:t>Greatest electronegativity</a:t>
            </a:r>
          </a:p>
          <a:p>
            <a:r>
              <a:rPr lang="en-US" dirty="0"/>
              <a:t>F    Be</a:t>
            </a:r>
          </a:p>
          <a:p>
            <a:r>
              <a:rPr lang="en-US" dirty="0"/>
              <a:t>N	Bi</a:t>
            </a:r>
          </a:p>
          <a:p>
            <a:r>
              <a:rPr lang="en-US" b="1" u="sng" dirty="0"/>
              <a:t>Smallest Atomic radius</a:t>
            </a:r>
          </a:p>
          <a:p>
            <a:r>
              <a:rPr lang="en-US" dirty="0"/>
              <a:t>K	Br</a:t>
            </a:r>
          </a:p>
          <a:p>
            <a:r>
              <a:rPr lang="en-US" dirty="0"/>
              <a:t>Be	Ba</a:t>
            </a:r>
          </a:p>
        </p:txBody>
      </p:sp>
    </p:spTree>
    <p:extLst>
      <p:ext uri="{BB962C8B-B14F-4D97-AF65-F5344CB8AC3E}">
        <p14:creationId xmlns:p14="http://schemas.microsoft.com/office/powerpoint/2010/main" val="150285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Smallest ionization energy</a:t>
            </a:r>
          </a:p>
          <a:p>
            <a:r>
              <a:rPr lang="en-US" dirty="0"/>
              <a:t>I	</a:t>
            </a:r>
            <a:r>
              <a:rPr lang="en-US" dirty="0" err="1"/>
              <a:t>Sr</a:t>
            </a:r>
            <a:endParaRPr lang="en-US" dirty="0"/>
          </a:p>
          <a:p>
            <a:r>
              <a:rPr lang="en-US" dirty="0"/>
              <a:t>Li	</a:t>
            </a:r>
            <a:r>
              <a:rPr lang="en-US" dirty="0" err="1"/>
              <a:t>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8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Charged particle due to losing or gaining electrons</a:t>
            </a:r>
          </a:p>
          <a:p>
            <a:r>
              <a:rPr lang="en-US" b="1" dirty="0"/>
              <a:t>Cation</a:t>
            </a:r>
            <a:r>
              <a:rPr lang="en-US" dirty="0"/>
              <a:t>= lost electrons</a:t>
            </a:r>
          </a:p>
          <a:p>
            <a:r>
              <a:rPr lang="en-US" dirty="0"/>
              <a:t>Metals</a:t>
            </a:r>
          </a:p>
          <a:p>
            <a:r>
              <a:rPr lang="en-US" b="1" dirty="0"/>
              <a:t>Anions</a:t>
            </a:r>
            <a:r>
              <a:rPr lang="en-US" dirty="0"/>
              <a:t>= gained electrons</a:t>
            </a:r>
          </a:p>
          <a:p>
            <a:r>
              <a:rPr lang="en-US" dirty="0"/>
              <a:t>nonmetals</a:t>
            </a:r>
          </a:p>
        </p:txBody>
      </p:sp>
    </p:spTree>
    <p:extLst>
      <p:ext uri="{BB962C8B-B14F-4D97-AF65-F5344CB8AC3E}">
        <p14:creationId xmlns:p14="http://schemas.microsoft.com/office/powerpoint/2010/main" val="15849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has a larger atomic radii?</a:t>
            </a:r>
          </a:p>
          <a:p>
            <a:r>
              <a:rPr lang="en-US" dirty="0" err="1"/>
              <a:t>Cl</a:t>
            </a:r>
            <a:r>
              <a:rPr lang="en-US" baseline="30000" dirty="0"/>
              <a:t>-</a:t>
            </a:r>
            <a:r>
              <a:rPr lang="en-US" dirty="0"/>
              <a:t>    </a:t>
            </a:r>
            <a:r>
              <a:rPr lang="en-US" dirty="0" err="1"/>
              <a:t>Cl</a:t>
            </a:r>
            <a:endParaRPr lang="en-US" dirty="0"/>
          </a:p>
          <a:p>
            <a:r>
              <a:rPr lang="en-US" dirty="0" err="1"/>
              <a:t>Sr</a:t>
            </a:r>
            <a:r>
              <a:rPr lang="en-US" dirty="0"/>
              <a:t> </a:t>
            </a:r>
            <a:r>
              <a:rPr lang="en-US" baseline="30000" dirty="0"/>
              <a:t>+2    </a:t>
            </a:r>
            <a:r>
              <a:rPr lang="en-US" dirty="0" err="1"/>
              <a:t>Sr</a:t>
            </a:r>
            <a:endParaRPr lang="en-US" dirty="0"/>
          </a:p>
          <a:p>
            <a:r>
              <a:rPr lang="en-US" dirty="0"/>
              <a:t>S</a:t>
            </a:r>
            <a:r>
              <a:rPr lang="en-US" baseline="30000" dirty="0"/>
              <a:t>2-</a:t>
            </a:r>
            <a:r>
              <a:rPr lang="en-US" dirty="0"/>
              <a:t>    S</a:t>
            </a:r>
          </a:p>
        </p:txBody>
      </p:sp>
    </p:spTree>
    <p:extLst>
      <p:ext uri="{BB962C8B-B14F-4D97-AF65-F5344CB8AC3E}">
        <p14:creationId xmlns:p14="http://schemas.microsoft.com/office/powerpoint/2010/main" val="323506058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[Periodic Table of the Elements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72477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6724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Types of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u="sng" dirty="0"/>
              <a:t>Ionic Bonding- </a:t>
            </a:r>
            <a:r>
              <a:rPr lang="en-US" altLang="en-US" dirty="0"/>
              <a:t>electrostatic force that holds oppositely charged particles together</a:t>
            </a:r>
          </a:p>
          <a:p>
            <a:pPr lvl="1" eaLnBrk="1" hangingPunct="1"/>
            <a:r>
              <a:rPr lang="en-US" altLang="en-US" dirty="0"/>
              <a:t>Electrons transferred</a:t>
            </a:r>
          </a:p>
          <a:p>
            <a:pPr lvl="1" eaLnBrk="1" hangingPunct="1"/>
            <a:r>
              <a:rPr lang="en-US" altLang="en-US" dirty="0"/>
              <a:t>Between metals and nonmetals</a:t>
            </a:r>
          </a:p>
          <a:p>
            <a:pPr lvl="1" eaLnBrk="1" hangingPunct="1"/>
            <a:r>
              <a:rPr lang="en-US" altLang="en-US" dirty="0"/>
              <a:t>Metal and oxygen= oxide</a:t>
            </a:r>
          </a:p>
          <a:p>
            <a:pPr lvl="1" eaLnBrk="1" hangingPunct="1"/>
            <a:r>
              <a:rPr lang="en-US" altLang="en-US" dirty="0"/>
              <a:t>Metal and halogen= salt</a:t>
            </a:r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082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Covalent Bond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b="1" u="sng"/>
              <a:t>Covalent bonding- </a:t>
            </a:r>
            <a:r>
              <a:rPr lang="en-US" altLang="en-US"/>
              <a:t>sharing of valence electrons between two atoms</a:t>
            </a:r>
          </a:p>
          <a:p>
            <a:pPr lvl="1" eaLnBrk="1" hangingPunct="1"/>
            <a:r>
              <a:rPr lang="en-US" altLang="en-US"/>
              <a:t>Between 2 nonmetals</a:t>
            </a:r>
          </a:p>
          <a:p>
            <a:pPr lvl="1" eaLnBrk="1" hangingPunct="1"/>
            <a:r>
              <a:rPr lang="en-US" altLang="en-US"/>
              <a:t>Sharing electrons to fill valence and be stable</a:t>
            </a:r>
          </a:p>
          <a:p>
            <a:pPr lvl="1" eaLnBrk="1" hangingPunct="1"/>
            <a:r>
              <a:rPr lang="en-US" altLang="en-US"/>
              <a:t>Sometimes called molecular bond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 b="1" u="sng"/>
              <a:t>Molecule</a:t>
            </a:r>
            <a:r>
              <a:rPr lang="en-US" altLang="en-US"/>
              <a:t>-forms when two or more atoms bond covalently</a:t>
            </a:r>
          </a:p>
          <a:p>
            <a:pPr lvl="1" eaLnBrk="1" hangingPunct="1"/>
            <a:r>
              <a:rPr lang="en-US" altLang="en-US"/>
              <a:t>Neutral </a:t>
            </a:r>
          </a:p>
        </p:txBody>
      </p:sp>
    </p:spTree>
    <p:extLst>
      <p:ext uri="{BB962C8B-B14F-4D97-AF65-F5344CB8AC3E}">
        <p14:creationId xmlns:p14="http://schemas.microsoft.com/office/powerpoint/2010/main" val="75681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Lewis dot structure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Draw structure using Octet and Duet rules</a:t>
            </a:r>
          </a:p>
          <a:p>
            <a:r>
              <a:rPr lang="en-US" dirty="0"/>
              <a:t>Polarity</a:t>
            </a:r>
          </a:p>
          <a:p>
            <a:r>
              <a:rPr lang="en-US" dirty="0"/>
              <a:t>Lone pair </a:t>
            </a:r>
            <a:r>
              <a:rPr lang="en-US" dirty="0" err="1"/>
              <a:t>vs</a:t>
            </a:r>
            <a:r>
              <a:rPr lang="en-US" dirty="0"/>
              <a:t> bonding pair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r>
              <a:rPr lang="en-US" dirty="0"/>
              <a:t>N</a:t>
            </a:r>
            <a:r>
              <a:rPr lang="en-US" baseline="-25000" dirty="0"/>
              <a:t>2</a:t>
            </a:r>
          </a:p>
          <a:p>
            <a:r>
              <a:rPr lang="en-US" dirty="0"/>
              <a:t>CCl</a:t>
            </a:r>
            <a:r>
              <a:rPr lang="en-US" baseline="-25000" dirty="0"/>
              <a:t>4</a:t>
            </a:r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116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Electronegativity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Ability of an atom to attract electrons in a chemical bond</a:t>
            </a:r>
          </a:p>
          <a:p>
            <a:pPr eaLnBrk="1" hangingPunct="1"/>
            <a:r>
              <a:rPr lang="en-US" u="sng" dirty="0"/>
              <a:t>Difference between electronegativity between atoms </a:t>
            </a:r>
          </a:p>
          <a:p>
            <a:pPr eaLnBrk="1" hangingPunct="1"/>
            <a:r>
              <a:rPr lang="en-US" b="1" dirty="0"/>
              <a:t>Less than 0.3 </a:t>
            </a:r>
            <a:r>
              <a:rPr lang="en-US" dirty="0"/>
              <a:t>non-polar covalent (less than 5% ionic character)</a:t>
            </a:r>
          </a:p>
          <a:p>
            <a:pPr eaLnBrk="1" hangingPunct="1"/>
            <a:r>
              <a:rPr lang="en-US" b="1" dirty="0"/>
              <a:t>0.4-1.7 polar covalent </a:t>
            </a:r>
            <a:r>
              <a:rPr lang="en-US" dirty="0"/>
              <a:t>(between 5-50% ionic character)</a:t>
            </a:r>
          </a:p>
          <a:p>
            <a:pPr eaLnBrk="1" hangingPunct="1"/>
            <a:r>
              <a:rPr lang="en-US" b="1" dirty="0"/>
              <a:t>1.7&gt; ionic </a:t>
            </a:r>
            <a:r>
              <a:rPr lang="en-US" dirty="0"/>
              <a:t>(greater than 50% ionic character)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7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Properties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Characteristic that can be observed or measured without changing the identity of the substance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Odor, color, volume, state, density, melting and boiling point</a:t>
            </a:r>
          </a:p>
          <a:p>
            <a:pPr eaLnBrk="1" hangingPunct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Chemical Properties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Relates to a substance’s ability to undergo changes that transform it into different substances</a:t>
            </a:r>
          </a:p>
          <a:p>
            <a:r>
              <a:rPr lang="en-US" dirty="0"/>
              <a:t>Reactivity, flammability, oxidation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7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246563" y="6557963"/>
            <a:ext cx="2001837" cy="227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2"/>
                </a:solidFill>
                <a:latin typeface="Arial" charset="0"/>
              </a:rPr>
              <a:t>Copyright © Cengage Learning. All rights reserved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557963"/>
            <a:ext cx="3657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F46BC79-23D6-4EB3-A579-30787C8D1011}" type="slidenum">
              <a:rPr lang="en-US" altLang="en-US" sz="1000" smtClean="0">
                <a:solidFill>
                  <a:schemeClr val="tx2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90</a:t>
            </a:fld>
            <a:endParaRPr lang="en-US" altLang="en-US" sz="1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Electronegativity Values for Selected Elements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38920" name="Picture 8" descr="12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451725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8317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Use electronegativity differences to classify bonding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S and H</a:t>
            </a:r>
          </a:p>
          <a:p>
            <a:r>
              <a:rPr lang="en-US" altLang="en-US" dirty="0"/>
              <a:t>2.5- 2.1= 0.4</a:t>
            </a:r>
          </a:p>
          <a:p>
            <a:r>
              <a:rPr lang="en-US" altLang="en-US"/>
              <a:t>polar </a:t>
            </a:r>
            <a:r>
              <a:rPr lang="en-US" altLang="en-US" dirty="0"/>
              <a:t>covalent</a:t>
            </a:r>
          </a:p>
          <a:p>
            <a:r>
              <a:rPr lang="en-US" altLang="en-US" dirty="0"/>
              <a:t>S and Cs</a:t>
            </a:r>
          </a:p>
          <a:p>
            <a:r>
              <a:rPr lang="en-US" altLang="en-US" dirty="0"/>
              <a:t>2.5 -0.7= 1.8</a:t>
            </a:r>
          </a:p>
          <a:p>
            <a:r>
              <a:rPr lang="en-US" altLang="en-US" dirty="0"/>
              <a:t>Ionic</a:t>
            </a:r>
          </a:p>
          <a:p>
            <a:r>
              <a:rPr lang="en-US" altLang="en-US" dirty="0"/>
              <a:t>S and Cl</a:t>
            </a:r>
          </a:p>
          <a:p>
            <a:r>
              <a:rPr lang="en-US" altLang="en-US" dirty="0"/>
              <a:t>3.0- 2.5 = 0.5</a:t>
            </a:r>
          </a:p>
          <a:p>
            <a:r>
              <a:rPr lang="en-US" altLang="en-US" dirty="0"/>
              <a:t>Polar covalent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Ca and Cl</a:t>
            </a:r>
          </a:p>
          <a:p>
            <a:r>
              <a:rPr lang="en-US" altLang="en-US"/>
              <a:t>3.0 -1.0 =2.0</a:t>
            </a:r>
          </a:p>
          <a:p>
            <a:r>
              <a:rPr lang="en-US" altLang="en-US"/>
              <a:t>Ionic</a:t>
            </a:r>
          </a:p>
          <a:p>
            <a:r>
              <a:rPr lang="en-US" altLang="en-US"/>
              <a:t>Cl and O</a:t>
            </a:r>
          </a:p>
          <a:p>
            <a:r>
              <a:rPr lang="en-US" altLang="en-US"/>
              <a:t>3.5 -3.0 = 0.5</a:t>
            </a:r>
          </a:p>
          <a:p>
            <a:r>
              <a:rPr lang="en-US" altLang="en-US"/>
              <a:t>Polar covalent</a:t>
            </a:r>
          </a:p>
          <a:p>
            <a:r>
              <a:rPr lang="en-US" altLang="en-US"/>
              <a:t>Cl and Br</a:t>
            </a:r>
          </a:p>
          <a:p>
            <a:r>
              <a:rPr lang="en-US" altLang="en-US"/>
              <a:t>3.0-2.8 = 0.2 </a:t>
            </a:r>
          </a:p>
          <a:p>
            <a:r>
              <a:rPr lang="en-US" altLang="en-US"/>
              <a:t>Non polar covalent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53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bond is most polar?</a:t>
            </a:r>
          </a:p>
          <a:p>
            <a:r>
              <a:rPr lang="en-US" dirty="0"/>
              <a:t>C-Br 0.3</a:t>
            </a:r>
          </a:p>
          <a:p>
            <a:r>
              <a:rPr lang="en-US" dirty="0"/>
              <a:t>Si-O 1.7</a:t>
            </a:r>
          </a:p>
          <a:p>
            <a:r>
              <a:rPr lang="en-US" dirty="0"/>
              <a:t>C-O 1.0</a:t>
            </a:r>
          </a:p>
          <a:p>
            <a:r>
              <a:rPr lang="en-US" dirty="0"/>
              <a:t>C-Cl 0.5</a:t>
            </a:r>
          </a:p>
          <a:p>
            <a:r>
              <a:rPr lang="en-US" dirty="0"/>
              <a:t>Si-O most polar</a:t>
            </a:r>
          </a:p>
        </p:txBody>
      </p:sp>
    </p:spTree>
    <p:extLst>
      <p:ext uri="{BB962C8B-B14F-4D97-AF65-F5344CB8AC3E}">
        <p14:creationId xmlns:p14="http://schemas.microsoft.com/office/powerpoint/2010/main" val="230929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2588</Words>
  <Application>Microsoft Office PowerPoint</Application>
  <PresentationFormat>On-screen Show (4:3)</PresentationFormat>
  <Paragraphs>554</Paragraphs>
  <Slides>92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6" baseType="lpstr">
      <vt:lpstr>Arial</vt:lpstr>
      <vt:lpstr>Calibri</vt:lpstr>
      <vt:lpstr>Wingdings</vt:lpstr>
      <vt:lpstr>Office Theme</vt:lpstr>
      <vt:lpstr>Semester 1 Exam Review</vt:lpstr>
      <vt:lpstr>Chemistry</vt:lpstr>
      <vt:lpstr>Basic Research</vt:lpstr>
      <vt:lpstr>Applied Research</vt:lpstr>
      <vt:lpstr>PowerPoint Presentation</vt:lpstr>
      <vt:lpstr>Mixture</vt:lpstr>
      <vt:lpstr>PowerPoint Presentation</vt:lpstr>
      <vt:lpstr>States of matter</vt:lpstr>
      <vt:lpstr>PowerPoint Presentation</vt:lpstr>
      <vt:lpstr>Properties</vt:lpstr>
      <vt:lpstr>PowerPoint Presentation</vt:lpstr>
      <vt:lpstr>Indicators of Chemical change</vt:lpstr>
      <vt:lpstr>Periodic Table</vt:lpstr>
      <vt:lpstr>Periodic Table</vt:lpstr>
      <vt:lpstr>Metals</vt:lpstr>
      <vt:lpstr>Nonmetals</vt:lpstr>
      <vt:lpstr>Metalloids</vt:lpstr>
      <vt:lpstr>Two types of Observations</vt:lpstr>
      <vt:lpstr>Scientific Method</vt:lpstr>
      <vt:lpstr>Independent Variable</vt:lpstr>
      <vt:lpstr>Precision vs. Accuracy</vt:lpstr>
      <vt:lpstr>Density = m/v</vt:lpstr>
      <vt:lpstr>Percent Error (relative error)</vt:lpstr>
      <vt:lpstr>PowerPoint Presentation</vt:lpstr>
      <vt:lpstr>Writing Scientific Notation</vt:lpstr>
      <vt:lpstr>Derived Units</vt:lpstr>
      <vt:lpstr>Metric  Quiz</vt:lpstr>
      <vt:lpstr>Metric Answers</vt:lpstr>
      <vt:lpstr>Sig Fig Quiz</vt:lpstr>
      <vt:lpstr>Sig Fig Quiz</vt:lpstr>
      <vt:lpstr>PowerPoint Presentation</vt:lpstr>
      <vt:lpstr>John Dalton(1766-1844) </vt:lpstr>
      <vt:lpstr>PowerPoint Presentation</vt:lpstr>
      <vt:lpstr>PowerPoint Presentation</vt:lpstr>
      <vt:lpstr>J. J. Thomson (1856-1940)</vt:lpstr>
      <vt:lpstr>Robert A. Millikan (1909)</vt:lpstr>
      <vt:lpstr>Rutherford Experiment (1911)</vt:lpstr>
      <vt:lpstr>PowerPoint Presentation</vt:lpstr>
      <vt:lpstr>PowerPoint Presentation</vt:lpstr>
      <vt:lpstr>Can you find protons, neutrons, electrons for an element from the periodic table? </vt:lpstr>
      <vt:lpstr>Nuclear Symbol</vt:lpstr>
      <vt:lpstr>PowerPoint Presentation</vt:lpstr>
      <vt:lpstr>Isotopes</vt:lpstr>
      <vt:lpstr>Can you do this???</vt:lpstr>
      <vt:lpstr>PowerPoint Presentation</vt:lpstr>
      <vt:lpstr>Atomic Mass of ?????</vt:lpstr>
      <vt:lpstr>PowerPoint Presentation</vt:lpstr>
      <vt:lpstr>PowerPoint Presentation</vt:lpstr>
      <vt:lpstr>Mole to mass (g) conversion</vt:lpstr>
      <vt:lpstr>Mass (g) to Mole</vt:lpstr>
      <vt:lpstr>Mass(g) to Atoms (Particles)</vt:lpstr>
      <vt:lpstr>Atoms (particles) to Mass (g)</vt:lpstr>
      <vt:lpstr>PowerPoint Presentation</vt:lpstr>
      <vt:lpstr>PowerPoint Presentation</vt:lpstr>
      <vt:lpstr>Waves</vt:lpstr>
      <vt:lpstr>What is the wavelength of a microwave having a frequency of 3.44 x 10 9 Hz?</vt:lpstr>
      <vt:lpstr>What is the energy of a wave with a frequency of 9.50 x 10 13 Hz?</vt:lpstr>
      <vt:lpstr>PowerPoint Presentation</vt:lpstr>
      <vt:lpstr>Bohr Model (1913)</vt:lpstr>
      <vt:lpstr>Orbital</vt:lpstr>
      <vt:lpstr>Quantum Numbers</vt:lpstr>
      <vt:lpstr>PowerPoint Presentation</vt:lpstr>
      <vt:lpstr>PowerPoint Presentation</vt:lpstr>
      <vt:lpstr>Rules Governing Electron Configurations</vt:lpstr>
      <vt:lpstr>PowerPoint Presentation</vt:lpstr>
      <vt:lpstr>Orbital Notation</vt:lpstr>
      <vt:lpstr>Noble gas notation (Shorthand)</vt:lpstr>
      <vt:lpstr>Name the element/ion</vt:lpstr>
      <vt:lpstr>Dimitri Mendeleev</vt:lpstr>
      <vt:lpstr>Henry Moseley</vt:lpstr>
      <vt:lpstr>Periodic Law</vt:lpstr>
      <vt:lpstr>PowerPoint Presentation</vt:lpstr>
      <vt:lpstr>PowerPoint Presentation</vt:lpstr>
      <vt:lpstr>Valence Electrons</vt:lpstr>
      <vt:lpstr>Find the period, block, and group</vt:lpstr>
      <vt:lpstr>Find the period, block, and group</vt:lpstr>
      <vt:lpstr>PowerPoint Presentation</vt:lpstr>
      <vt:lpstr>Ionization Energy Trend</vt:lpstr>
      <vt:lpstr>PowerPoint Presentation</vt:lpstr>
      <vt:lpstr>PowerPoint Presentation</vt:lpstr>
      <vt:lpstr>Trends</vt:lpstr>
      <vt:lpstr>PowerPoint Presentation</vt:lpstr>
      <vt:lpstr>Ions</vt:lpstr>
      <vt:lpstr>PowerPoint Presentation</vt:lpstr>
      <vt:lpstr>PowerPoint Presentation</vt:lpstr>
      <vt:lpstr>Types of Bonds</vt:lpstr>
      <vt:lpstr>Covalent Bond</vt:lpstr>
      <vt:lpstr>Lewis dot structure</vt:lpstr>
      <vt:lpstr>Electronegativity</vt:lpstr>
      <vt:lpstr>Electronegativity Values for Selected Elements</vt:lpstr>
      <vt:lpstr>Use electronegativity differences to classify bonding</vt:lpstr>
      <vt:lpstr>PowerPoint Presentation</vt:lpstr>
    </vt:vector>
  </TitlesOfParts>
  <Company>NCS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Semester 1 Exam Review</dc:title>
  <dc:creator>Test Stiudent2</dc:creator>
  <cp:lastModifiedBy>Angela Farmer</cp:lastModifiedBy>
  <cp:revision>33</cp:revision>
  <dcterms:created xsi:type="dcterms:W3CDTF">2016-12-12T19:09:16Z</dcterms:created>
  <dcterms:modified xsi:type="dcterms:W3CDTF">2019-12-03T19:45:39Z</dcterms:modified>
</cp:coreProperties>
</file>