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56" r:id="rId2"/>
    <p:sldId id="318" r:id="rId3"/>
    <p:sldId id="257" r:id="rId4"/>
    <p:sldId id="262" r:id="rId5"/>
    <p:sldId id="355" r:id="rId6"/>
    <p:sldId id="258" r:id="rId7"/>
    <p:sldId id="259" r:id="rId8"/>
    <p:sldId id="260" r:id="rId9"/>
    <p:sldId id="261" r:id="rId10"/>
    <p:sldId id="263" r:id="rId11"/>
    <p:sldId id="264" r:id="rId12"/>
    <p:sldId id="265" r:id="rId13"/>
    <p:sldId id="335" r:id="rId14"/>
    <p:sldId id="336" r:id="rId15"/>
    <p:sldId id="280" r:id="rId16"/>
    <p:sldId id="288" r:id="rId17"/>
    <p:sldId id="289" r:id="rId18"/>
    <p:sldId id="332" r:id="rId19"/>
    <p:sldId id="290" r:id="rId20"/>
    <p:sldId id="291" r:id="rId21"/>
    <p:sldId id="292" r:id="rId22"/>
    <p:sldId id="333" r:id="rId23"/>
    <p:sldId id="334" r:id="rId24"/>
    <p:sldId id="320" r:id="rId25"/>
    <p:sldId id="274" r:id="rId26"/>
    <p:sldId id="275" r:id="rId27"/>
    <p:sldId id="276" r:id="rId28"/>
    <p:sldId id="277" r:id="rId29"/>
    <p:sldId id="279" r:id="rId30"/>
    <p:sldId id="321" r:id="rId31"/>
    <p:sldId id="337" r:id="rId32"/>
    <p:sldId id="285" r:id="rId33"/>
    <p:sldId id="286"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8" r:id="rId47"/>
    <p:sldId id="307" r:id="rId48"/>
    <p:sldId id="309" r:id="rId49"/>
    <p:sldId id="310" r:id="rId50"/>
    <p:sldId id="338" r:id="rId51"/>
    <p:sldId id="341" r:id="rId52"/>
    <p:sldId id="344" r:id="rId53"/>
    <p:sldId id="345" r:id="rId54"/>
    <p:sldId id="343" r:id="rId55"/>
    <p:sldId id="354" r:id="rId56"/>
    <p:sldId id="351" r:id="rId57"/>
    <p:sldId id="311" r:id="rId58"/>
    <p:sldId id="352" r:id="rId59"/>
    <p:sldId id="323" r:id="rId60"/>
    <p:sldId id="324" r:id="rId61"/>
    <p:sldId id="322" r:id="rId62"/>
    <p:sldId id="325" r:id="rId63"/>
    <p:sldId id="353" r:id="rId64"/>
    <p:sldId id="313" r:id="rId65"/>
    <p:sldId id="326" r:id="rId66"/>
    <p:sldId id="315" r:id="rId67"/>
    <p:sldId id="316" r:id="rId68"/>
    <p:sldId id="327" r:id="rId69"/>
    <p:sldId id="330" r:id="rId70"/>
    <p:sldId id="331" r:id="rId71"/>
    <p:sldId id="361" r:id="rId72"/>
    <p:sldId id="362" r:id="rId73"/>
    <p:sldId id="358" r:id="rId74"/>
    <p:sldId id="357" r:id="rId75"/>
    <p:sldId id="356" r:id="rId76"/>
    <p:sldId id="363" r:id="rId77"/>
    <p:sldId id="364" r:id="rId78"/>
    <p:sldId id="365" r:id="rId79"/>
    <p:sldId id="360" r:id="rId80"/>
    <p:sldId id="367" r:id="rId81"/>
    <p:sldId id="368" r:id="rId82"/>
    <p:sldId id="366" r:id="rId83"/>
    <p:sldId id="369" r:id="rId84"/>
    <p:sldId id="370" r:id="rId85"/>
    <p:sldId id="371" r:id="rId86"/>
    <p:sldId id="372" r:id="rId87"/>
    <p:sldId id="373" r:id="rId88"/>
    <p:sldId id="374"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6" autoAdjust="0"/>
    <p:restoredTop sz="94660"/>
  </p:normalViewPr>
  <p:slideViewPr>
    <p:cSldViewPr>
      <p:cViewPr varScale="1">
        <p:scale>
          <a:sx n="70" d="100"/>
          <a:sy n="70" d="100"/>
        </p:scale>
        <p:origin x="-136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72ECDA-BF7D-402A-A182-894C3167446A}" type="datetimeFigureOut">
              <a:rPr lang="en-US" smtClean="0"/>
              <a:t>5/22/2019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9DDD5D-979C-4491-A7D0-10F4864E757C}" type="slidenum">
              <a:rPr lang="en-US" smtClean="0"/>
              <a:t>‹#›</a:t>
            </a:fld>
            <a:endParaRPr lang="en-US"/>
          </a:p>
        </p:txBody>
      </p:sp>
    </p:spTree>
    <p:extLst>
      <p:ext uri="{BB962C8B-B14F-4D97-AF65-F5344CB8AC3E}">
        <p14:creationId xmlns:p14="http://schemas.microsoft.com/office/powerpoint/2010/main" val="1809903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C5CA09-21DB-458A-83DE-57AD208EFA46}" type="datetimeFigureOut">
              <a:rPr lang="en-US" smtClean="0"/>
              <a:t>5/22/2019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4737A-707A-429D-94AF-50CBF6C5C5D0}" type="slidenum">
              <a:rPr lang="en-US" smtClean="0"/>
              <a:t>‹#›</a:t>
            </a:fld>
            <a:endParaRPr lang="en-US"/>
          </a:p>
        </p:txBody>
      </p:sp>
    </p:spTree>
    <p:extLst>
      <p:ext uri="{BB962C8B-B14F-4D97-AF65-F5344CB8AC3E}">
        <p14:creationId xmlns:p14="http://schemas.microsoft.com/office/powerpoint/2010/main" val="340221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A6CD8B6-25A2-4A1B-AB61-7BD4727B776E}" type="slidenum">
              <a:rPr lang="en-US" altLang="en-US" smtClean="0">
                <a:latin typeface="Arial" charset="0"/>
              </a:rPr>
              <a:pPr eaLnBrk="1" hangingPunct="1">
                <a:spcBef>
                  <a:spcPct val="0"/>
                </a:spcBef>
              </a:pPr>
              <a:t>12</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2A408-ED2C-48AC-82D2-DB41974A089B}"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25647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2A408-ED2C-48AC-82D2-DB41974A089B}"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274077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2A408-ED2C-48AC-82D2-DB41974A089B}"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286991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2A408-ED2C-48AC-82D2-DB41974A089B}"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226196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2A408-ED2C-48AC-82D2-DB41974A089B}"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97281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2A408-ED2C-48AC-82D2-DB41974A089B}"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92445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2A408-ED2C-48AC-82D2-DB41974A089B}"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40028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2A408-ED2C-48AC-82D2-DB41974A089B}"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417093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2A408-ED2C-48AC-82D2-DB41974A089B}"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216664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2A408-ED2C-48AC-82D2-DB41974A089B}"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4261811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2A408-ED2C-48AC-82D2-DB41974A089B}"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A6B82-8A38-4978-AF66-C4DA2E4A00C0}" type="slidenum">
              <a:rPr lang="en-US" smtClean="0"/>
              <a:t>‹#›</a:t>
            </a:fld>
            <a:endParaRPr lang="en-US"/>
          </a:p>
        </p:txBody>
      </p:sp>
    </p:spTree>
    <p:extLst>
      <p:ext uri="{BB962C8B-B14F-4D97-AF65-F5344CB8AC3E}">
        <p14:creationId xmlns:p14="http://schemas.microsoft.com/office/powerpoint/2010/main" val="327320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2A408-ED2C-48AC-82D2-DB41974A089B}" type="datetimeFigureOut">
              <a:rPr lang="en-US" smtClean="0"/>
              <a:t>5/22/2019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A6B82-8A38-4978-AF66-C4DA2E4A00C0}" type="slidenum">
              <a:rPr lang="en-US" smtClean="0"/>
              <a:t>‹#›</a:t>
            </a:fld>
            <a:endParaRPr lang="en-US"/>
          </a:p>
        </p:txBody>
      </p:sp>
    </p:spTree>
    <p:extLst>
      <p:ext uri="{BB962C8B-B14F-4D97-AF65-F5344CB8AC3E}">
        <p14:creationId xmlns:p14="http://schemas.microsoft.com/office/powerpoint/2010/main" val="468233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Semester 2 Exam Review</a:t>
            </a:r>
            <a:endParaRPr lang="en-US" dirty="0"/>
          </a:p>
        </p:txBody>
      </p:sp>
      <p:sp>
        <p:nvSpPr>
          <p:cNvPr id="3" name="Subtitle 2"/>
          <p:cNvSpPr>
            <a:spLocks noGrp="1"/>
          </p:cNvSpPr>
          <p:nvPr>
            <p:ph type="subTitle" idx="1"/>
          </p:nvPr>
        </p:nvSpPr>
        <p:spPr/>
        <p:txBody>
          <a:bodyPr/>
          <a:lstStyle/>
          <a:p>
            <a:r>
              <a:rPr lang="en-US" dirty="0" smtClean="0"/>
              <a:t>Chemistry</a:t>
            </a:r>
            <a:endParaRPr lang="en-US" dirty="0"/>
          </a:p>
        </p:txBody>
      </p:sp>
    </p:spTree>
    <p:extLst>
      <p:ext uri="{BB962C8B-B14F-4D97-AF65-F5344CB8AC3E}">
        <p14:creationId xmlns:p14="http://schemas.microsoft.com/office/powerpoint/2010/main" val="3685523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dirty="0"/>
          </a:p>
        </p:txBody>
      </p:sp>
      <p:sp>
        <p:nvSpPr>
          <p:cNvPr id="3" name="Content Placeholder 2"/>
          <p:cNvSpPr>
            <a:spLocks noGrp="1"/>
          </p:cNvSpPr>
          <p:nvPr>
            <p:ph idx="1"/>
          </p:nvPr>
        </p:nvSpPr>
        <p:spPr>
          <a:xfrm>
            <a:off x="381000" y="304800"/>
            <a:ext cx="7239000" cy="6151563"/>
          </a:xfrm>
        </p:spPr>
        <p:txBody>
          <a:bodyPr>
            <a:normAutofit/>
          </a:bodyPr>
          <a:lstStyle/>
          <a:p>
            <a:pPr eaLnBrk="1" hangingPunct="1"/>
            <a:r>
              <a:rPr lang="en-US" altLang="en-US" b="1" u="sng" dirty="0" smtClean="0"/>
              <a:t>Diatomic molecule- </a:t>
            </a:r>
            <a:r>
              <a:rPr lang="en-US" altLang="en-US" dirty="0" smtClean="0"/>
              <a:t>a molecule containing two atoms (always nonpolar)</a:t>
            </a:r>
          </a:p>
          <a:p>
            <a:pPr eaLnBrk="1" hangingPunct="1"/>
            <a:r>
              <a:rPr lang="en-US" altLang="en-US" dirty="0" smtClean="0"/>
              <a:t>Occur in nature as diatomic molecules:</a:t>
            </a:r>
          </a:p>
          <a:p>
            <a:pPr eaLnBrk="1" hangingPunct="1"/>
            <a:r>
              <a:rPr lang="en-US" altLang="en-US" dirty="0" smtClean="0"/>
              <a:t>H     H</a:t>
            </a:r>
            <a:r>
              <a:rPr lang="en-US" altLang="en-US" baseline="-25000" dirty="0" smtClean="0"/>
              <a:t>2</a:t>
            </a:r>
          </a:p>
          <a:p>
            <a:pPr eaLnBrk="1" hangingPunct="1"/>
            <a:r>
              <a:rPr lang="en-US" altLang="en-US" dirty="0" smtClean="0"/>
              <a:t>N	 N</a:t>
            </a:r>
            <a:r>
              <a:rPr lang="en-US" altLang="en-US" baseline="-25000" dirty="0" smtClean="0"/>
              <a:t>2</a:t>
            </a:r>
            <a:endParaRPr lang="en-US" altLang="en-US" dirty="0" smtClean="0"/>
          </a:p>
          <a:p>
            <a:pPr eaLnBrk="1" hangingPunct="1"/>
            <a:r>
              <a:rPr lang="en-US" altLang="en-US" dirty="0" smtClean="0"/>
              <a:t>O	 O</a:t>
            </a:r>
            <a:r>
              <a:rPr lang="en-US" altLang="en-US" baseline="-25000" dirty="0" smtClean="0"/>
              <a:t>2</a:t>
            </a:r>
            <a:endParaRPr lang="en-US" altLang="en-US" dirty="0" smtClean="0"/>
          </a:p>
          <a:p>
            <a:pPr eaLnBrk="1" hangingPunct="1"/>
            <a:r>
              <a:rPr lang="en-US" altLang="en-US" dirty="0" smtClean="0"/>
              <a:t>F	 F</a:t>
            </a:r>
            <a:r>
              <a:rPr lang="en-US" altLang="en-US" baseline="-25000" dirty="0" smtClean="0"/>
              <a:t>2</a:t>
            </a:r>
            <a:endParaRPr lang="en-US" altLang="en-US" dirty="0" smtClean="0"/>
          </a:p>
          <a:p>
            <a:pPr eaLnBrk="1" hangingPunct="1"/>
            <a:r>
              <a:rPr lang="en-US" altLang="en-US" dirty="0" smtClean="0"/>
              <a:t>Cl	 Cl</a:t>
            </a:r>
            <a:r>
              <a:rPr lang="en-US" altLang="en-US" baseline="-25000" dirty="0" smtClean="0"/>
              <a:t>2</a:t>
            </a:r>
            <a:endParaRPr lang="en-US" altLang="en-US" dirty="0" smtClean="0"/>
          </a:p>
          <a:p>
            <a:pPr eaLnBrk="1" hangingPunct="1"/>
            <a:r>
              <a:rPr lang="en-US" altLang="en-US" dirty="0" smtClean="0"/>
              <a:t>Br	 Br</a:t>
            </a:r>
            <a:r>
              <a:rPr lang="en-US" altLang="en-US" baseline="-25000" dirty="0" smtClean="0"/>
              <a:t>2</a:t>
            </a:r>
            <a:endParaRPr lang="en-US" altLang="en-US" dirty="0" smtClean="0"/>
          </a:p>
          <a:p>
            <a:pPr eaLnBrk="1" hangingPunct="1"/>
            <a:r>
              <a:rPr lang="en-US" altLang="en-US" dirty="0" smtClean="0"/>
              <a:t>I	 I</a:t>
            </a:r>
            <a:r>
              <a:rPr lang="en-US" altLang="en-US" baseline="-25000" dirty="0" smtClean="0"/>
              <a:t>2</a:t>
            </a:r>
          </a:p>
        </p:txBody>
      </p:sp>
    </p:spTree>
    <p:extLst>
      <p:ext uri="{BB962C8B-B14F-4D97-AF65-F5344CB8AC3E}">
        <p14:creationId xmlns:p14="http://schemas.microsoft.com/office/powerpoint/2010/main" val="14470895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2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2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edge">
                                      <p:cBhvr>
                                        <p:cTn id="42" dur="2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edg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normAutofit/>
          </a:bodyPr>
          <a:lstStyle/>
          <a:p>
            <a:pPr eaLnBrk="1" hangingPunct="1">
              <a:defRPr/>
            </a:pPr>
            <a:r>
              <a:rPr lang="en-US" altLang="en-US" dirty="0" smtClean="0"/>
              <a:t>Naming Covalent Compounds</a:t>
            </a:r>
          </a:p>
        </p:txBody>
      </p:sp>
      <p:sp>
        <p:nvSpPr>
          <p:cNvPr id="65539" name="Rectangle 3"/>
          <p:cNvSpPr>
            <a:spLocks noGrp="1" noChangeArrowheads="1"/>
          </p:cNvSpPr>
          <p:nvPr>
            <p:ph type="body" sz="half" idx="1"/>
          </p:nvPr>
        </p:nvSpPr>
        <p:spPr>
          <a:xfrm>
            <a:off x="457200" y="1600200"/>
            <a:ext cx="3521075" cy="4525963"/>
          </a:xfrm>
        </p:spPr>
        <p:txBody>
          <a:bodyPr/>
          <a:lstStyle/>
          <a:p>
            <a:pPr eaLnBrk="1" hangingPunct="1"/>
            <a:r>
              <a:rPr lang="en-US" altLang="en-US" sz="2400" dirty="0" smtClean="0"/>
              <a:t>PCl</a:t>
            </a:r>
            <a:r>
              <a:rPr lang="en-US" altLang="en-US" sz="2400" baseline="-25000" dirty="0" smtClean="0"/>
              <a:t>5</a:t>
            </a:r>
          </a:p>
          <a:p>
            <a:pPr eaLnBrk="1" hangingPunct="1"/>
            <a:r>
              <a:rPr lang="en-US" altLang="en-US" sz="2400" dirty="0" smtClean="0"/>
              <a:t>Phosphorus </a:t>
            </a:r>
            <a:r>
              <a:rPr lang="en-US" altLang="en-US" sz="2400" dirty="0" err="1" smtClean="0"/>
              <a:t>pentachloride</a:t>
            </a:r>
            <a:endParaRPr lang="en-US" altLang="en-US" sz="2400" dirty="0" smtClean="0"/>
          </a:p>
          <a:p>
            <a:pPr eaLnBrk="1" hangingPunct="1"/>
            <a:r>
              <a:rPr lang="en-US" altLang="en-US" sz="2400" dirty="0" smtClean="0"/>
              <a:t>SF</a:t>
            </a:r>
            <a:r>
              <a:rPr lang="en-US" altLang="en-US" sz="2400" baseline="-25000" dirty="0" smtClean="0"/>
              <a:t>6</a:t>
            </a:r>
          </a:p>
          <a:p>
            <a:pPr eaLnBrk="1" hangingPunct="1"/>
            <a:r>
              <a:rPr lang="en-US" altLang="en-US" sz="2400" dirty="0" smtClean="0"/>
              <a:t>Sulfur hexafluoride</a:t>
            </a:r>
          </a:p>
          <a:p>
            <a:pPr eaLnBrk="1" hangingPunct="1"/>
            <a:r>
              <a:rPr lang="en-US" altLang="en-US" sz="2400" dirty="0" smtClean="0"/>
              <a:t>SiO</a:t>
            </a:r>
            <a:r>
              <a:rPr lang="en-US" altLang="en-US" sz="2400" baseline="-25000" dirty="0" smtClean="0"/>
              <a:t>2</a:t>
            </a:r>
          </a:p>
          <a:p>
            <a:pPr eaLnBrk="1" hangingPunct="1"/>
            <a:r>
              <a:rPr lang="en-US" altLang="en-US" sz="2400" dirty="0" smtClean="0"/>
              <a:t>Silicon dioxide</a:t>
            </a:r>
          </a:p>
          <a:p>
            <a:pPr eaLnBrk="1" hangingPunct="1"/>
            <a:endParaRPr lang="en-US" altLang="en-US" sz="2400" dirty="0" smtClean="0"/>
          </a:p>
        </p:txBody>
      </p:sp>
      <p:sp>
        <p:nvSpPr>
          <p:cNvPr id="65540" name="Rectangle 4"/>
          <p:cNvSpPr>
            <a:spLocks noGrp="1" noChangeArrowheads="1"/>
          </p:cNvSpPr>
          <p:nvPr>
            <p:ph type="body" sz="half" idx="2"/>
          </p:nvPr>
        </p:nvSpPr>
        <p:spPr>
          <a:xfrm>
            <a:off x="4178300" y="1600200"/>
            <a:ext cx="3521075" cy="4525963"/>
          </a:xfrm>
        </p:spPr>
        <p:txBody>
          <a:bodyPr/>
          <a:lstStyle/>
          <a:p>
            <a:pPr eaLnBrk="1" hangingPunct="1"/>
            <a:r>
              <a:rPr lang="en-US" altLang="en-US" sz="2400" smtClean="0"/>
              <a:t>O</a:t>
            </a:r>
            <a:r>
              <a:rPr lang="en-US" altLang="en-US" sz="2400" baseline="-25000" smtClean="0"/>
              <a:t>2</a:t>
            </a:r>
            <a:r>
              <a:rPr lang="en-US" altLang="en-US" sz="2400" smtClean="0"/>
              <a:t>F</a:t>
            </a:r>
            <a:r>
              <a:rPr lang="en-US" altLang="en-US" sz="2400" baseline="-25000" smtClean="0"/>
              <a:t>2</a:t>
            </a:r>
          </a:p>
          <a:p>
            <a:pPr eaLnBrk="1" hangingPunct="1"/>
            <a:r>
              <a:rPr lang="en-US" altLang="en-US" sz="2400" smtClean="0"/>
              <a:t>Dioxygen difluoride</a:t>
            </a:r>
          </a:p>
          <a:p>
            <a:pPr eaLnBrk="1" hangingPunct="1"/>
            <a:r>
              <a:rPr lang="en-US" altLang="en-US" sz="2400" smtClean="0"/>
              <a:t>N</a:t>
            </a:r>
            <a:r>
              <a:rPr lang="en-US" altLang="en-US" sz="2400" baseline="-25000" smtClean="0"/>
              <a:t>2</a:t>
            </a:r>
            <a:r>
              <a:rPr lang="en-US" altLang="en-US" sz="2400" smtClean="0"/>
              <a:t>O</a:t>
            </a:r>
            <a:r>
              <a:rPr lang="en-US" altLang="en-US" sz="2400" baseline="-25000" smtClean="0"/>
              <a:t>3</a:t>
            </a:r>
          </a:p>
          <a:p>
            <a:pPr eaLnBrk="1" hangingPunct="1"/>
            <a:r>
              <a:rPr lang="en-US" altLang="en-US" sz="2400" smtClean="0"/>
              <a:t>Dinitrogen trioxide</a:t>
            </a:r>
          </a:p>
          <a:p>
            <a:pPr eaLnBrk="1" hangingPunct="1"/>
            <a:r>
              <a:rPr lang="en-US" altLang="en-US" sz="2400" smtClean="0"/>
              <a:t>P</a:t>
            </a:r>
            <a:r>
              <a:rPr lang="en-US" altLang="en-US" sz="2400" baseline="-25000" smtClean="0"/>
              <a:t>4</a:t>
            </a:r>
            <a:r>
              <a:rPr lang="en-US" altLang="en-US" sz="2400" smtClean="0"/>
              <a:t>O</a:t>
            </a:r>
            <a:r>
              <a:rPr lang="en-US" altLang="en-US" sz="2400" baseline="-25000" smtClean="0"/>
              <a:t>6</a:t>
            </a:r>
          </a:p>
          <a:p>
            <a:pPr eaLnBrk="1" hangingPunct="1"/>
            <a:r>
              <a:rPr lang="en-US" altLang="en-US" sz="2400" smtClean="0"/>
              <a:t>Tetraphosphrous hexoxide</a:t>
            </a:r>
          </a:p>
        </p:txBody>
      </p:sp>
    </p:spTree>
    <p:extLst>
      <p:ext uri="{BB962C8B-B14F-4D97-AF65-F5344CB8AC3E}">
        <p14:creationId xmlns:p14="http://schemas.microsoft.com/office/powerpoint/2010/main" val="1958653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Effect transition="in" filter="dissolve">
                                      <p:cBhvr>
                                        <p:cTn id="7" dur="500"/>
                                        <p:tgtEl>
                                          <p:spTgt spid="655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5539">
                                            <p:txEl>
                                              <p:pRg st="3" end="3"/>
                                            </p:txEl>
                                          </p:spTgt>
                                        </p:tgtEl>
                                        <p:attrNameLst>
                                          <p:attrName>style.visibility</p:attrName>
                                        </p:attrNameLst>
                                      </p:cBhvr>
                                      <p:to>
                                        <p:strVal val="visible"/>
                                      </p:to>
                                    </p:set>
                                    <p:animEffect transition="in" filter="dissolve">
                                      <p:cBhvr>
                                        <p:cTn id="12" dur="500"/>
                                        <p:tgtEl>
                                          <p:spTgt spid="6553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5539">
                                            <p:txEl>
                                              <p:pRg st="5" end="5"/>
                                            </p:txEl>
                                          </p:spTgt>
                                        </p:tgtEl>
                                        <p:attrNameLst>
                                          <p:attrName>style.visibility</p:attrName>
                                        </p:attrNameLst>
                                      </p:cBhvr>
                                      <p:to>
                                        <p:strVal val="visible"/>
                                      </p:to>
                                    </p:set>
                                    <p:animEffect transition="in" filter="dissolve">
                                      <p:cBhvr>
                                        <p:cTn id="17" dur="500"/>
                                        <p:tgtEl>
                                          <p:spTgt spid="65539">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5540">
                                            <p:txEl>
                                              <p:pRg st="1" end="1"/>
                                            </p:txEl>
                                          </p:spTgt>
                                        </p:tgtEl>
                                        <p:attrNameLst>
                                          <p:attrName>style.visibility</p:attrName>
                                        </p:attrNameLst>
                                      </p:cBhvr>
                                      <p:to>
                                        <p:strVal val="visible"/>
                                      </p:to>
                                    </p:set>
                                    <p:animEffect transition="in" filter="wipe(down)">
                                      <p:cBhvr>
                                        <p:cTn id="22" dur="500"/>
                                        <p:tgtEl>
                                          <p:spTgt spid="65540">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65540">
                                            <p:txEl>
                                              <p:pRg st="3" end="3"/>
                                            </p:txEl>
                                          </p:spTgt>
                                        </p:tgtEl>
                                        <p:attrNameLst>
                                          <p:attrName>style.visibility</p:attrName>
                                        </p:attrNameLst>
                                      </p:cBhvr>
                                      <p:to>
                                        <p:strVal val="visible"/>
                                      </p:to>
                                    </p:set>
                                    <p:animEffect transition="in" filter="wipe(down)">
                                      <p:cBhvr>
                                        <p:cTn id="27" dur="500"/>
                                        <p:tgtEl>
                                          <p:spTgt spid="6554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5540">
                                            <p:txEl>
                                              <p:pRg st="5" end="5"/>
                                            </p:txEl>
                                          </p:spTgt>
                                        </p:tgtEl>
                                        <p:attrNameLst>
                                          <p:attrName>style.visibility</p:attrName>
                                        </p:attrNameLst>
                                      </p:cBhvr>
                                      <p:to>
                                        <p:strVal val="visible"/>
                                      </p:to>
                                    </p:set>
                                    <p:animEffect transition="in" filter="wipe(down)">
                                      <p:cBhvr>
                                        <p:cTn id="32" dur="500"/>
                                        <p:tgtEl>
                                          <p:spTgt spid="655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normAutofit/>
          </a:bodyPr>
          <a:lstStyle/>
          <a:p>
            <a:pPr eaLnBrk="1" hangingPunct="1">
              <a:defRPr/>
            </a:pPr>
            <a:r>
              <a:rPr lang="en-US" altLang="en-US" smtClean="0"/>
              <a:t>Writing Formulas from Names</a:t>
            </a:r>
          </a:p>
        </p:txBody>
      </p:sp>
      <p:sp>
        <p:nvSpPr>
          <p:cNvPr id="69635" name="Rectangle 3"/>
          <p:cNvSpPr>
            <a:spLocks noGrp="1" noChangeArrowheads="1"/>
          </p:cNvSpPr>
          <p:nvPr>
            <p:ph type="body" sz="half" idx="1"/>
          </p:nvPr>
        </p:nvSpPr>
        <p:spPr>
          <a:xfrm>
            <a:off x="457200" y="1600200"/>
            <a:ext cx="3521075" cy="4525963"/>
          </a:xfrm>
        </p:spPr>
        <p:txBody>
          <a:bodyPr/>
          <a:lstStyle/>
          <a:p>
            <a:pPr eaLnBrk="1" hangingPunct="1"/>
            <a:r>
              <a:rPr lang="en-US" altLang="en-US" sz="2400" smtClean="0"/>
              <a:t>Nitrogen trichloride</a:t>
            </a:r>
          </a:p>
          <a:p>
            <a:pPr eaLnBrk="1" hangingPunct="1"/>
            <a:r>
              <a:rPr lang="en-US" altLang="en-US" sz="2400" smtClean="0"/>
              <a:t>NCl</a:t>
            </a:r>
            <a:r>
              <a:rPr lang="en-US" altLang="en-US" sz="2400" baseline="-25000" smtClean="0"/>
              <a:t>3</a:t>
            </a:r>
          </a:p>
          <a:p>
            <a:pPr eaLnBrk="1" hangingPunct="1"/>
            <a:r>
              <a:rPr lang="en-US" altLang="en-US" sz="2400" smtClean="0"/>
              <a:t>Difluorine monoxide</a:t>
            </a:r>
          </a:p>
          <a:p>
            <a:pPr eaLnBrk="1" hangingPunct="1"/>
            <a:r>
              <a:rPr lang="en-US" altLang="en-US" sz="2400" smtClean="0"/>
              <a:t>F</a:t>
            </a:r>
            <a:r>
              <a:rPr lang="en-US" altLang="en-US" sz="2400" baseline="-25000" smtClean="0"/>
              <a:t>2</a:t>
            </a:r>
            <a:r>
              <a:rPr lang="en-US" altLang="en-US" sz="2400" smtClean="0"/>
              <a:t>O</a:t>
            </a:r>
          </a:p>
          <a:p>
            <a:pPr eaLnBrk="1" hangingPunct="1"/>
            <a:endParaRPr lang="en-US" altLang="en-US" sz="2400" smtClean="0"/>
          </a:p>
        </p:txBody>
      </p:sp>
      <p:sp>
        <p:nvSpPr>
          <p:cNvPr id="69636" name="Rectangle 4"/>
          <p:cNvSpPr>
            <a:spLocks noGrp="1" noChangeArrowheads="1"/>
          </p:cNvSpPr>
          <p:nvPr>
            <p:ph type="body" sz="half" idx="2"/>
          </p:nvPr>
        </p:nvSpPr>
        <p:spPr>
          <a:xfrm>
            <a:off x="4178300" y="1600200"/>
            <a:ext cx="3521075" cy="4525963"/>
          </a:xfrm>
        </p:spPr>
        <p:txBody>
          <a:bodyPr/>
          <a:lstStyle/>
          <a:p>
            <a:pPr eaLnBrk="1" hangingPunct="1"/>
            <a:r>
              <a:rPr lang="en-US" altLang="en-US" sz="2400" dirty="0" smtClean="0"/>
              <a:t>Sulfur dichloride</a:t>
            </a:r>
          </a:p>
          <a:p>
            <a:pPr eaLnBrk="1" hangingPunct="1"/>
            <a:r>
              <a:rPr lang="en-US" altLang="en-US" sz="2400" dirty="0" smtClean="0"/>
              <a:t>SCl</a:t>
            </a:r>
            <a:r>
              <a:rPr lang="en-US" altLang="en-US" sz="2400" baseline="-25000" dirty="0" smtClean="0"/>
              <a:t>2</a:t>
            </a:r>
          </a:p>
          <a:p>
            <a:pPr eaLnBrk="1" hangingPunct="1"/>
            <a:r>
              <a:rPr lang="en-US" altLang="en-US" sz="2400" dirty="0" smtClean="0"/>
              <a:t>nitrogen dioxide</a:t>
            </a:r>
          </a:p>
          <a:p>
            <a:pPr eaLnBrk="1" hangingPunct="1"/>
            <a:r>
              <a:rPr lang="en-US" altLang="en-US" sz="2400" dirty="0" smtClean="0"/>
              <a:t>NO</a:t>
            </a:r>
            <a:r>
              <a:rPr lang="en-US" altLang="en-US" sz="2400" baseline="-25000" dirty="0" smtClean="0"/>
              <a:t>2</a:t>
            </a:r>
          </a:p>
          <a:p>
            <a:pPr eaLnBrk="1" hangingPunct="1"/>
            <a:r>
              <a:rPr lang="en-US" altLang="en-US" sz="2400" dirty="0" err="1" smtClean="0"/>
              <a:t>Diphosphorus</a:t>
            </a:r>
            <a:r>
              <a:rPr lang="en-US" altLang="en-US" sz="2400" dirty="0" smtClean="0"/>
              <a:t> trioxide</a:t>
            </a:r>
          </a:p>
          <a:p>
            <a:pPr eaLnBrk="1" hangingPunct="1"/>
            <a:r>
              <a:rPr lang="en-US" altLang="en-US" sz="2400" dirty="0" smtClean="0"/>
              <a:t>P</a:t>
            </a:r>
            <a:r>
              <a:rPr lang="en-US" altLang="en-US" sz="2400" baseline="-25000" dirty="0" smtClean="0"/>
              <a:t>2</a:t>
            </a:r>
            <a:r>
              <a:rPr lang="en-US" altLang="en-US" sz="2400" dirty="0" smtClean="0"/>
              <a:t>O</a:t>
            </a:r>
            <a:r>
              <a:rPr lang="en-US" altLang="en-US" sz="2400" baseline="-25000" dirty="0" smtClean="0"/>
              <a:t>3</a:t>
            </a:r>
          </a:p>
          <a:p>
            <a:pPr eaLnBrk="1" hangingPunct="1"/>
            <a:r>
              <a:rPr lang="en-US" altLang="en-US" sz="2400" dirty="0" smtClean="0"/>
              <a:t>Carbon tetrachloride</a:t>
            </a:r>
          </a:p>
          <a:p>
            <a:pPr eaLnBrk="1" hangingPunct="1"/>
            <a:r>
              <a:rPr lang="en-US" altLang="en-US" sz="2400" dirty="0" smtClean="0"/>
              <a:t>CCl</a:t>
            </a:r>
            <a:r>
              <a:rPr lang="en-US" altLang="en-US" sz="2400" baseline="-25000" dirty="0" smtClean="0"/>
              <a:t>4</a:t>
            </a:r>
          </a:p>
        </p:txBody>
      </p:sp>
    </p:spTree>
    <p:extLst>
      <p:ext uri="{BB962C8B-B14F-4D97-AF65-F5344CB8AC3E}">
        <p14:creationId xmlns:p14="http://schemas.microsoft.com/office/powerpoint/2010/main" val="536883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anim calcmode="lin" valueType="num">
                                      <p:cBhvr>
                                        <p:cTn id="7" dur="1000" fill="hold"/>
                                        <p:tgtEl>
                                          <p:spTgt spid="69635">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6963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9635">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69635">
                                            <p:txEl>
                                              <p:pRg st="3" end="3"/>
                                            </p:txEl>
                                          </p:spTgt>
                                        </p:tgtEl>
                                        <p:attrNameLst>
                                          <p:attrName>style.visibility</p:attrName>
                                        </p:attrNameLst>
                                      </p:cBhvr>
                                      <p:to>
                                        <p:strVal val="visible"/>
                                      </p:to>
                                    </p:set>
                                    <p:anim calcmode="lin" valueType="num">
                                      <p:cBhvr additive="base">
                                        <p:cTn id="14"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69636">
                                            <p:txEl>
                                              <p:pRg st="1" end="1"/>
                                            </p:txEl>
                                          </p:spTgt>
                                        </p:tgtEl>
                                        <p:attrNameLst>
                                          <p:attrName>style.visibility</p:attrName>
                                        </p:attrNameLst>
                                      </p:cBhvr>
                                      <p:to>
                                        <p:strVal val="visible"/>
                                      </p:to>
                                    </p:set>
                                    <p:anim calcmode="lin" valueType="num">
                                      <p:cBhvr additive="base">
                                        <p:cTn id="20" dur="500" fill="hold"/>
                                        <p:tgtEl>
                                          <p:spTgt spid="69636">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96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69636">
                                            <p:txEl>
                                              <p:pRg st="3" end="3"/>
                                            </p:txEl>
                                          </p:spTgt>
                                        </p:tgtEl>
                                        <p:attrNameLst>
                                          <p:attrName>style.visibility</p:attrName>
                                        </p:attrNameLst>
                                      </p:cBhvr>
                                      <p:to>
                                        <p:strVal val="visible"/>
                                      </p:to>
                                    </p:set>
                                    <p:anim calcmode="lin" valueType="num">
                                      <p:cBhvr additive="base">
                                        <p:cTn id="26" dur="500" fill="hold"/>
                                        <p:tgtEl>
                                          <p:spTgt spid="69636">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963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69636">
                                            <p:txEl>
                                              <p:pRg st="5" end="5"/>
                                            </p:txEl>
                                          </p:spTgt>
                                        </p:tgtEl>
                                        <p:attrNameLst>
                                          <p:attrName>style.visibility</p:attrName>
                                        </p:attrNameLst>
                                      </p:cBhvr>
                                      <p:to>
                                        <p:strVal val="visible"/>
                                      </p:to>
                                    </p:set>
                                    <p:anim calcmode="lin" valueType="num">
                                      <p:cBhvr additive="base">
                                        <p:cTn id="32" dur="500" fill="hold"/>
                                        <p:tgtEl>
                                          <p:spTgt spid="69636">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963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69636">
                                            <p:txEl>
                                              <p:pRg st="6" end="6"/>
                                            </p:txEl>
                                          </p:spTgt>
                                        </p:tgtEl>
                                        <p:attrNameLst>
                                          <p:attrName>style.visibility</p:attrName>
                                        </p:attrNameLst>
                                      </p:cBhvr>
                                      <p:to>
                                        <p:strVal val="visible"/>
                                      </p:to>
                                    </p:set>
                                    <p:anim calcmode="lin" valueType="num">
                                      <p:cBhvr additive="base">
                                        <p:cTn id="38" dur="500" fill="hold"/>
                                        <p:tgtEl>
                                          <p:spTgt spid="69636">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963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69636">
                                            <p:txEl>
                                              <p:pRg st="7" end="7"/>
                                            </p:txEl>
                                          </p:spTgt>
                                        </p:tgtEl>
                                        <p:attrNameLst>
                                          <p:attrName>style.visibility</p:attrName>
                                        </p:attrNameLst>
                                      </p:cBhvr>
                                      <p:to>
                                        <p:strVal val="visible"/>
                                      </p:to>
                                    </p:set>
                                    <p:anim calcmode="lin" valueType="num">
                                      <p:cBhvr additive="base">
                                        <p:cTn id="44" dur="500" fill="hold"/>
                                        <p:tgtEl>
                                          <p:spTgt spid="69636">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963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4"/>
          <p:cNvSpPr>
            <a:spLocks noGrp="1"/>
          </p:cNvSpPr>
          <p:nvPr>
            <p:ph type="title"/>
          </p:nvPr>
        </p:nvSpPr>
        <p:spPr/>
        <p:txBody>
          <a:bodyPr/>
          <a:lstStyle/>
          <a:p>
            <a:pPr eaLnBrk="1" hangingPunct="1"/>
            <a:r>
              <a:rPr lang="en-US" smtClean="0"/>
              <a:t>Oxidation numbers</a:t>
            </a:r>
          </a:p>
        </p:txBody>
      </p:sp>
      <p:sp>
        <p:nvSpPr>
          <p:cNvPr id="53251" name="Content Placeholder 5"/>
          <p:cNvSpPr>
            <a:spLocks noGrp="1"/>
          </p:cNvSpPr>
          <p:nvPr>
            <p:ph idx="1"/>
          </p:nvPr>
        </p:nvSpPr>
        <p:spPr/>
        <p:txBody>
          <a:bodyPr/>
          <a:lstStyle/>
          <a:p>
            <a:pPr eaLnBrk="1" hangingPunct="1"/>
            <a:r>
              <a:rPr lang="en-US" dirty="0" smtClean="0"/>
              <a:t>Numbers assigned to atoms composing a compound or ion that indicates the general distribution of electrons among bonded atoms</a:t>
            </a:r>
          </a:p>
          <a:p>
            <a:pPr eaLnBrk="1" hangingPunct="1"/>
            <a:r>
              <a:rPr lang="en-US" dirty="0" smtClean="0"/>
              <a:t>Total Oxidation number of compound =0</a:t>
            </a:r>
          </a:p>
          <a:p>
            <a:pPr lvl="1"/>
            <a:r>
              <a:rPr lang="en-US" dirty="0" smtClean="0"/>
              <a:t>Pure compound=0</a:t>
            </a:r>
          </a:p>
          <a:p>
            <a:pPr lvl="1"/>
            <a:r>
              <a:rPr lang="en-US" dirty="0" smtClean="0"/>
              <a:t>Fluorine = -1</a:t>
            </a:r>
          </a:p>
          <a:p>
            <a:pPr lvl="1"/>
            <a:r>
              <a:rPr lang="en-US" dirty="0" smtClean="0"/>
              <a:t>Oxygen =-2 (unless </a:t>
            </a:r>
            <a:r>
              <a:rPr lang="en-US" dirty="0"/>
              <a:t>with </a:t>
            </a:r>
            <a:r>
              <a:rPr lang="en-US" dirty="0" smtClean="0"/>
              <a:t>F, then +2)</a:t>
            </a:r>
          </a:p>
          <a:p>
            <a:pPr lvl="1"/>
            <a:r>
              <a:rPr lang="en-US" dirty="0" smtClean="0"/>
              <a:t>H= -1 or +1 </a:t>
            </a:r>
          </a:p>
        </p:txBody>
      </p:sp>
    </p:spTree>
    <p:extLst>
      <p:ext uri="{BB962C8B-B14F-4D97-AF65-F5344CB8AC3E}">
        <p14:creationId xmlns:p14="http://schemas.microsoft.com/office/powerpoint/2010/main" val="1938492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Oxidation numbers</a:t>
            </a:r>
          </a:p>
        </p:txBody>
      </p:sp>
      <p:sp>
        <p:nvSpPr>
          <p:cNvPr id="59395" name="Text Placeholder 3"/>
          <p:cNvSpPr>
            <a:spLocks noGrp="1"/>
          </p:cNvSpPr>
          <p:nvPr>
            <p:ph type="body" idx="1"/>
          </p:nvPr>
        </p:nvSpPr>
        <p:spPr/>
        <p:txBody>
          <a:bodyPr/>
          <a:lstStyle/>
          <a:p>
            <a:r>
              <a:rPr lang="en-US" smtClean="0"/>
              <a:t>What are the ox numbers?</a:t>
            </a:r>
          </a:p>
        </p:txBody>
      </p:sp>
      <p:sp>
        <p:nvSpPr>
          <p:cNvPr id="3" name="Content Placeholder 2"/>
          <p:cNvSpPr>
            <a:spLocks noGrp="1"/>
          </p:cNvSpPr>
          <p:nvPr>
            <p:ph sz="half" idx="2"/>
          </p:nvPr>
        </p:nvSpPr>
        <p:spPr>
          <a:xfrm>
            <a:off x="457200" y="2286000"/>
            <a:ext cx="4040188" cy="3951288"/>
          </a:xfrm>
        </p:spPr>
        <p:txBody>
          <a:bodyPr/>
          <a:lstStyle/>
          <a:p>
            <a:r>
              <a:rPr lang="en-US" dirty="0" smtClean="0"/>
              <a:t>HNO</a:t>
            </a:r>
            <a:r>
              <a:rPr lang="en-US" baseline="-25000" dirty="0" smtClean="0"/>
              <a:t>3</a:t>
            </a:r>
          </a:p>
          <a:p>
            <a:r>
              <a:rPr lang="en-US" dirty="0" smtClean="0"/>
              <a:t>+1 +5 -2</a:t>
            </a:r>
          </a:p>
          <a:p>
            <a:r>
              <a:rPr lang="en-US" dirty="0" smtClean="0"/>
              <a:t>CaN</a:t>
            </a:r>
            <a:r>
              <a:rPr lang="en-US" baseline="-25000" dirty="0" smtClean="0"/>
              <a:t>2</a:t>
            </a:r>
          </a:p>
          <a:p>
            <a:r>
              <a:rPr lang="en-US" dirty="0" smtClean="0"/>
              <a:t>+6 -3</a:t>
            </a:r>
          </a:p>
          <a:p>
            <a:r>
              <a:rPr lang="en-US" dirty="0" smtClean="0"/>
              <a:t>Sb</a:t>
            </a:r>
            <a:r>
              <a:rPr lang="en-US" baseline="-25000" dirty="0" smtClean="0"/>
              <a:t>2</a:t>
            </a:r>
            <a:r>
              <a:rPr lang="en-US" dirty="0" smtClean="0"/>
              <a:t>O</a:t>
            </a:r>
            <a:r>
              <a:rPr lang="en-US" baseline="-25000" dirty="0" smtClean="0"/>
              <a:t>5</a:t>
            </a:r>
          </a:p>
          <a:p>
            <a:r>
              <a:rPr lang="en-US" dirty="0" smtClean="0"/>
              <a:t>+5-2</a:t>
            </a:r>
          </a:p>
        </p:txBody>
      </p:sp>
      <p:sp>
        <p:nvSpPr>
          <p:cNvPr id="59397" name="Text Placeholder 4"/>
          <p:cNvSpPr>
            <a:spLocks noGrp="1"/>
          </p:cNvSpPr>
          <p:nvPr>
            <p:ph type="body" sz="quarter" idx="3"/>
          </p:nvPr>
        </p:nvSpPr>
        <p:spPr/>
        <p:txBody>
          <a:bodyPr/>
          <a:lstStyle/>
          <a:p>
            <a:endParaRPr lang="en-US" smtClean="0"/>
          </a:p>
        </p:txBody>
      </p:sp>
      <p:sp>
        <p:nvSpPr>
          <p:cNvPr id="6" name="Content Placeholder 5"/>
          <p:cNvSpPr>
            <a:spLocks noGrp="1"/>
          </p:cNvSpPr>
          <p:nvPr>
            <p:ph sz="quarter" idx="4"/>
          </p:nvPr>
        </p:nvSpPr>
        <p:spPr/>
        <p:txBody>
          <a:bodyPr/>
          <a:lstStyle/>
          <a:p>
            <a:r>
              <a:rPr lang="en-US" smtClean="0"/>
              <a:t>IO</a:t>
            </a:r>
            <a:r>
              <a:rPr lang="en-US" baseline="-25000" smtClean="0"/>
              <a:t>4 </a:t>
            </a:r>
            <a:r>
              <a:rPr lang="en-US" smtClean="0"/>
              <a:t> </a:t>
            </a:r>
            <a:r>
              <a:rPr lang="en-US" baseline="30000" smtClean="0"/>
              <a:t>–</a:t>
            </a:r>
          </a:p>
          <a:p>
            <a:r>
              <a:rPr lang="en-US" smtClean="0"/>
              <a:t>+7 -2</a:t>
            </a:r>
          </a:p>
          <a:p>
            <a:r>
              <a:rPr lang="en-US" smtClean="0"/>
              <a:t>MnO</a:t>
            </a:r>
            <a:r>
              <a:rPr lang="en-US" baseline="-25000" smtClean="0"/>
              <a:t>4 </a:t>
            </a:r>
            <a:r>
              <a:rPr lang="en-US" baseline="30000" smtClean="0"/>
              <a:t>-</a:t>
            </a:r>
          </a:p>
          <a:p>
            <a:r>
              <a:rPr lang="en-US" smtClean="0"/>
              <a:t> +7 -2</a:t>
            </a:r>
          </a:p>
          <a:p>
            <a:r>
              <a:rPr lang="en-US" smtClean="0"/>
              <a:t>B</a:t>
            </a:r>
            <a:r>
              <a:rPr lang="en-US" baseline="-25000" smtClean="0"/>
              <a:t>4</a:t>
            </a:r>
            <a:r>
              <a:rPr lang="en-US" smtClean="0"/>
              <a:t>O</a:t>
            </a:r>
            <a:r>
              <a:rPr lang="en-US" baseline="-25000" smtClean="0"/>
              <a:t>7 </a:t>
            </a:r>
            <a:r>
              <a:rPr lang="en-US" baseline="30000" smtClean="0"/>
              <a:t>2-</a:t>
            </a:r>
          </a:p>
          <a:p>
            <a:r>
              <a:rPr lang="en-US" smtClean="0"/>
              <a:t>+3 -2</a:t>
            </a:r>
          </a:p>
          <a:p>
            <a:r>
              <a:rPr lang="en-US" smtClean="0"/>
              <a:t>NH</a:t>
            </a:r>
            <a:r>
              <a:rPr lang="en-US" baseline="-25000" smtClean="0"/>
              <a:t>2</a:t>
            </a:r>
            <a:r>
              <a:rPr lang="en-US" smtClean="0"/>
              <a:t> </a:t>
            </a:r>
            <a:r>
              <a:rPr lang="en-US" baseline="30000" smtClean="0"/>
              <a:t>–</a:t>
            </a:r>
          </a:p>
          <a:p>
            <a:r>
              <a:rPr lang="en-US" smtClean="0"/>
              <a:t>-3 +1</a:t>
            </a:r>
          </a:p>
        </p:txBody>
      </p:sp>
    </p:spTree>
    <p:extLst>
      <p:ext uri="{BB962C8B-B14F-4D97-AF65-F5344CB8AC3E}">
        <p14:creationId xmlns:p14="http://schemas.microsoft.com/office/powerpoint/2010/main" val="940642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dissolve">
                                      <p:cBhvr>
                                        <p:cTn id="24" dur="500"/>
                                        <p:tgtEl>
                                          <p:spTgt spid="6">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dissolve">
                                      <p:cBhvr>
                                        <p:cTn id="29" dur="500"/>
                                        <p:tgtEl>
                                          <p:spTgt spid="6">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 calcmode="lin" valueType="num">
                                      <p:cBhvr additive="base">
                                        <p:cTn id="3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 calcmode="lin" valueType="num">
                                      <p:cBhvr additive="base">
                                        <p:cTn id="40"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Molar Mass</a:t>
            </a:r>
          </a:p>
        </p:txBody>
      </p:sp>
      <p:sp>
        <p:nvSpPr>
          <p:cNvPr id="10243" name="Rectangle 3"/>
          <p:cNvSpPr>
            <a:spLocks noGrp="1" noChangeArrowheads="1"/>
          </p:cNvSpPr>
          <p:nvPr>
            <p:ph type="body" idx="1"/>
          </p:nvPr>
        </p:nvSpPr>
        <p:spPr/>
        <p:txBody>
          <a:bodyPr/>
          <a:lstStyle/>
          <a:p>
            <a:pPr eaLnBrk="1" hangingPunct="1"/>
            <a:r>
              <a:rPr lang="en-US" altLang="en-US" sz="2400" b="1" dirty="0" smtClean="0"/>
              <a:t>Mass in grams in 1 </a:t>
            </a:r>
            <a:r>
              <a:rPr lang="en-US" altLang="en-US" sz="2400" b="1" dirty="0" err="1" smtClean="0"/>
              <a:t>mol</a:t>
            </a:r>
            <a:r>
              <a:rPr lang="en-US" altLang="en-US" sz="2400" b="1" dirty="0" smtClean="0"/>
              <a:t> of a pure substance</a:t>
            </a:r>
          </a:p>
          <a:p>
            <a:pPr eaLnBrk="1" hangingPunct="1"/>
            <a:r>
              <a:rPr lang="en-US" altLang="en-US" sz="2400" b="1" dirty="0" smtClean="0"/>
              <a:t>Molar mass of any element is equal to its atomic mass </a:t>
            </a:r>
          </a:p>
          <a:p>
            <a:pPr eaLnBrk="1" hangingPunct="1"/>
            <a:r>
              <a:rPr lang="en-US" altLang="en-US" sz="2400" b="1" dirty="0" smtClean="0"/>
              <a:t>Units= g/</a:t>
            </a:r>
            <a:r>
              <a:rPr lang="en-US" altLang="en-US" sz="2400" b="1" dirty="0" err="1" smtClean="0"/>
              <a:t>mol</a:t>
            </a:r>
            <a:endParaRPr lang="en-US" altLang="en-US" sz="2400" b="1" dirty="0" smtClean="0"/>
          </a:p>
          <a:p>
            <a:pPr eaLnBrk="1" hangingPunct="1"/>
            <a:endParaRPr lang="en-US" altLang="en-US" sz="2400" b="1" dirty="0" smtClean="0"/>
          </a:p>
          <a:p>
            <a:pPr eaLnBrk="1" hangingPunct="1"/>
            <a:r>
              <a:rPr lang="en-US" altLang="en-US" sz="2400" b="1" dirty="0" smtClean="0"/>
              <a:t>Periodic table</a:t>
            </a:r>
          </a:p>
          <a:p>
            <a:r>
              <a:rPr lang="en-US" altLang="en-US" sz="2400" dirty="0" smtClean="0"/>
              <a:t>1 </a:t>
            </a:r>
            <a:r>
              <a:rPr lang="en-US" altLang="en-US" sz="2400" dirty="0" err="1" smtClean="0"/>
              <a:t>mol</a:t>
            </a:r>
            <a:r>
              <a:rPr lang="en-US" altLang="en-US" sz="2400" dirty="0" smtClean="0"/>
              <a:t> of Al = 26.98 g/</a:t>
            </a:r>
            <a:r>
              <a:rPr lang="en-US" altLang="en-US" sz="2400" dirty="0" err="1" smtClean="0"/>
              <a:t>mol</a:t>
            </a:r>
            <a:endParaRPr lang="en-US" altLang="en-US" sz="2400" dirty="0" smtClean="0"/>
          </a:p>
          <a:p>
            <a:r>
              <a:rPr lang="en-US" altLang="en-US" sz="2400" dirty="0" smtClean="0"/>
              <a:t>1 </a:t>
            </a:r>
            <a:r>
              <a:rPr lang="en-US" altLang="en-US" sz="2400" dirty="0" err="1" smtClean="0"/>
              <a:t>mol</a:t>
            </a:r>
            <a:r>
              <a:rPr lang="en-US" altLang="en-US" sz="2400" dirty="0" smtClean="0"/>
              <a:t> H = 1.01 g/</a:t>
            </a:r>
            <a:r>
              <a:rPr lang="en-US" altLang="en-US" sz="2400" dirty="0" err="1" smtClean="0"/>
              <a:t>mol</a:t>
            </a:r>
            <a:endParaRPr lang="en-US" altLang="en-US" sz="2400" dirty="0" smtClean="0"/>
          </a:p>
          <a:p>
            <a:r>
              <a:rPr lang="en-US" altLang="en-US" sz="2400" dirty="0" smtClean="0"/>
              <a:t>1 </a:t>
            </a:r>
            <a:r>
              <a:rPr lang="en-US" altLang="en-US" sz="2400" dirty="0" err="1" smtClean="0"/>
              <a:t>mol</a:t>
            </a:r>
            <a:r>
              <a:rPr lang="en-US" altLang="en-US" sz="2400" dirty="0" smtClean="0"/>
              <a:t> H</a:t>
            </a:r>
            <a:r>
              <a:rPr lang="en-US" altLang="en-US" sz="2400" baseline="-25000" dirty="0" smtClean="0"/>
              <a:t>2</a:t>
            </a:r>
            <a:r>
              <a:rPr lang="en-US" altLang="en-US" sz="2400" dirty="0" smtClean="0"/>
              <a:t>O = 18.02g g/</a:t>
            </a:r>
            <a:r>
              <a:rPr lang="en-US" altLang="en-US" sz="2400" dirty="0" err="1" smtClean="0"/>
              <a:t>mol</a:t>
            </a:r>
            <a:endParaRPr lang="en-US" altLang="en-US" sz="2400" dirty="0" smtClean="0"/>
          </a:p>
          <a:p>
            <a:endParaRPr lang="en-US" altLang="en-US" sz="2400" dirty="0" smtClean="0"/>
          </a:p>
          <a:p>
            <a:pPr eaLnBrk="1" hangingPunct="1"/>
            <a:endParaRPr lang="en-US" altLang="en-US" sz="2400" b="1" dirty="0" smtClean="0"/>
          </a:p>
        </p:txBody>
      </p:sp>
    </p:spTree>
    <p:extLst>
      <p:ext uri="{BB962C8B-B14F-4D97-AF65-F5344CB8AC3E}">
        <p14:creationId xmlns:p14="http://schemas.microsoft.com/office/powerpoint/2010/main" val="3197982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anim calcmode="lin" valueType="num">
                                      <p:cBhvr additive="base">
                                        <p:cTn id="1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 calcmode="lin" valueType="num">
                                      <p:cBhvr additive="base">
                                        <p:cTn id="1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anim calcmode="lin" valueType="num">
                                      <p:cBhvr additive="base">
                                        <p:cTn id="21"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4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anim calcmode="lin" valueType="num">
                                      <p:cBhvr additive="base">
                                        <p:cTn id="25"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Percentage composition</a:t>
            </a:r>
          </a:p>
        </p:txBody>
      </p:sp>
      <p:sp>
        <p:nvSpPr>
          <p:cNvPr id="49155" name="Content Placeholder 2"/>
          <p:cNvSpPr>
            <a:spLocks noGrp="1"/>
          </p:cNvSpPr>
          <p:nvPr>
            <p:ph idx="1"/>
          </p:nvPr>
        </p:nvSpPr>
        <p:spPr/>
        <p:txBody>
          <a:bodyPr/>
          <a:lstStyle/>
          <a:p>
            <a:pPr eaLnBrk="1" hangingPunct="1"/>
            <a:r>
              <a:rPr lang="en-US" altLang="en-US" smtClean="0"/>
              <a:t>Percentage by mass of each element in a compound</a:t>
            </a:r>
          </a:p>
          <a:p>
            <a:pPr eaLnBrk="1" hangingPunct="1"/>
            <a:r>
              <a:rPr lang="en-US" altLang="en-US" sz="1600" u="sng" smtClean="0"/>
              <a:t>Mass of element in 1 mol of compound  </a:t>
            </a:r>
            <a:r>
              <a:rPr lang="en-US" altLang="en-US" sz="1600" smtClean="0"/>
              <a:t>x 100%= % element in compound</a:t>
            </a:r>
          </a:p>
          <a:p>
            <a:pPr eaLnBrk="1" hangingPunct="1"/>
            <a:r>
              <a:rPr lang="en-US" altLang="en-US" sz="1600" smtClean="0"/>
              <a:t>     molar mass of compound</a:t>
            </a:r>
          </a:p>
          <a:p>
            <a:pPr eaLnBrk="1" hangingPunct="1"/>
            <a:endParaRPr lang="en-US" altLang="en-US" sz="1600" smtClean="0"/>
          </a:p>
          <a:p>
            <a:pPr eaLnBrk="1" hangingPunct="1"/>
            <a:r>
              <a:rPr lang="en-US" altLang="en-US" smtClean="0"/>
              <a:t>Results of all elements in compound should be 100%  (may be slightly different due to rounding)</a:t>
            </a:r>
          </a:p>
        </p:txBody>
      </p:sp>
    </p:spTree>
    <p:extLst>
      <p:ext uri="{BB962C8B-B14F-4D97-AF65-F5344CB8AC3E}">
        <p14:creationId xmlns:p14="http://schemas.microsoft.com/office/powerpoint/2010/main" val="4043172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9155">
                                            <p:txEl>
                                              <p:pRg st="4" end="4"/>
                                            </p:txEl>
                                          </p:spTgt>
                                        </p:tgtEl>
                                        <p:attrNameLst>
                                          <p:attrName>style.visibility</p:attrName>
                                        </p:attrNameLst>
                                      </p:cBhvr>
                                      <p:to>
                                        <p:strVal val="visible"/>
                                      </p:to>
                                    </p:set>
                                    <p:animEffect transition="in" filter="wipe(down)">
                                      <p:cBhvr>
                                        <p:cTn id="7"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pPr eaLnBrk="1" hangingPunct="1"/>
            <a:r>
              <a:rPr lang="en-US" altLang="en-US" dirty="0" smtClean="0"/>
              <a:t>Find the percent composition of Cu</a:t>
            </a:r>
            <a:r>
              <a:rPr lang="en-US" altLang="en-US" baseline="-25000" dirty="0" smtClean="0"/>
              <a:t>2</a:t>
            </a:r>
            <a:r>
              <a:rPr lang="en-US" altLang="en-US" dirty="0" smtClean="0"/>
              <a:t>S</a:t>
            </a:r>
          </a:p>
        </p:txBody>
      </p:sp>
      <p:sp>
        <p:nvSpPr>
          <p:cNvPr id="50179" name="Content Placeholder 2"/>
          <p:cNvSpPr>
            <a:spLocks noGrp="1"/>
          </p:cNvSpPr>
          <p:nvPr>
            <p:ph idx="1"/>
          </p:nvPr>
        </p:nvSpPr>
        <p:spPr>
          <a:xfrm>
            <a:off x="457200" y="1295400"/>
            <a:ext cx="8229600" cy="4835525"/>
          </a:xfrm>
        </p:spPr>
        <p:txBody>
          <a:bodyPr/>
          <a:lstStyle/>
          <a:p>
            <a:pPr eaLnBrk="1" hangingPunct="1"/>
            <a:r>
              <a:rPr lang="en-US" altLang="en-US" smtClean="0"/>
              <a:t>2 mol Cu x 63.55g Cu/mol= 127.10 g Cu</a:t>
            </a:r>
          </a:p>
          <a:p>
            <a:pPr eaLnBrk="1" hangingPunct="1"/>
            <a:r>
              <a:rPr lang="en-US" altLang="en-US" smtClean="0"/>
              <a:t>1 mol S x 32.07 g S/ mol = 32.07 g S</a:t>
            </a:r>
          </a:p>
          <a:p>
            <a:pPr eaLnBrk="1" hangingPunct="1"/>
            <a:endParaRPr lang="en-US" altLang="en-US" smtClean="0"/>
          </a:p>
          <a:p>
            <a:pPr eaLnBrk="1" hangingPunct="1"/>
            <a:r>
              <a:rPr lang="en-US" altLang="en-US" smtClean="0"/>
              <a:t>Molar mass of Cu</a:t>
            </a:r>
            <a:r>
              <a:rPr lang="en-US" altLang="en-US" baseline="-25000" smtClean="0"/>
              <a:t>2</a:t>
            </a:r>
            <a:r>
              <a:rPr lang="en-US" altLang="en-US" smtClean="0"/>
              <a:t>S = 159.17 g</a:t>
            </a:r>
          </a:p>
          <a:p>
            <a:pPr eaLnBrk="1" hangingPunct="1"/>
            <a:endParaRPr lang="en-US" altLang="en-US" smtClean="0"/>
          </a:p>
          <a:p>
            <a:pPr eaLnBrk="1" hangingPunct="1"/>
            <a:r>
              <a:rPr lang="en-US" altLang="en-US" sz="2400" smtClean="0"/>
              <a:t>127.10 g Cu/159.17 g Cu</a:t>
            </a:r>
            <a:r>
              <a:rPr lang="en-US" altLang="en-US" sz="2400" baseline="-25000" smtClean="0"/>
              <a:t>2</a:t>
            </a:r>
            <a:r>
              <a:rPr lang="en-US" altLang="en-US" sz="2400" smtClean="0"/>
              <a:t>S x 100% = 79.85 % Cu</a:t>
            </a:r>
          </a:p>
          <a:p>
            <a:pPr eaLnBrk="1" hangingPunct="1"/>
            <a:endParaRPr lang="en-US" altLang="en-US" sz="2400" smtClean="0"/>
          </a:p>
          <a:p>
            <a:pPr eaLnBrk="1" hangingPunct="1"/>
            <a:r>
              <a:rPr lang="en-US" altLang="en-US" sz="2400" smtClean="0"/>
              <a:t> 32.07 g S/ 159.17 g Cu</a:t>
            </a:r>
            <a:r>
              <a:rPr lang="en-US" altLang="en-US" sz="2400" baseline="-25000" smtClean="0"/>
              <a:t>2</a:t>
            </a:r>
            <a:r>
              <a:rPr lang="en-US" altLang="en-US" sz="2400" smtClean="0"/>
              <a:t>S x 100 % = 20.15 % S</a:t>
            </a:r>
          </a:p>
        </p:txBody>
      </p:sp>
    </p:spTree>
    <p:extLst>
      <p:ext uri="{BB962C8B-B14F-4D97-AF65-F5344CB8AC3E}">
        <p14:creationId xmlns:p14="http://schemas.microsoft.com/office/powerpoint/2010/main" val="1244390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dissolve">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diamond(in)">
                                      <p:cBhvr>
                                        <p:cTn id="12" dur="20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Effect transition="in" filter="wedge">
                                      <p:cBhvr>
                                        <p:cTn id="17" dur="2000"/>
                                        <p:tgtEl>
                                          <p:spTgt spid="5017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50179">
                                            <p:txEl>
                                              <p:pRg st="5" end="5"/>
                                            </p:txEl>
                                          </p:spTgt>
                                        </p:tgtEl>
                                        <p:attrNameLst>
                                          <p:attrName>style.visibility</p:attrName>
                                        </p:attrNameLst>
                                      </p:cBhvr>
                                      <p:to>
                                        <p:strVal val="visible"/>
                                      </p:to>
                                    </p:set>
                                    <p:anim calcmode="lin" valueType="num">
                                      <p:cBhvr additive="base">
                                        <p:cTn id="22"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0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50179">
                                            <p:txEl>
                                              <p:pRg st="7" end="7"/>
                                            </p:txEl>
                                          </p:spTgt>
                                        </p:tgtEl>
                                        <p:attrNameLst>
                                          <p:attrName>style.visibility</p:attrName>
                                        </p:attrNameLst>
                                      </p:cBhvr>
                                      <p:to>
                                        <p:strVal val="visible"/>
                                      </p:to>
                                    </p:set>
                                    <p:anim calcmode="lin" valueType="num">
                                      <p:cBhvr additive="base">
                                        <p:cTn id="28" dur="500" fill="hold"/>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01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a:t>
            </a:r>
            <a:r>
              <a:rPr lang="en-US" dirty="0" err="1" smtClean="0"/>
              <a:t>vs</a:t>
            </a:r>
            <a:r>
              <a:rPr lang="en-US" dirty="0" smtClean="0"/>
              <a:t> Molecular</a:t>
            </a:r>
            <a:endParaRPr lang="en-US" dirty="0"/>
          </a:p>
        </p:txBody>
      </p:sp>
      <p:sp>
        <p:nvSpPr>
          <p:cNvPr id="3" name="Content Placeholder 2"/>
          <p:cNvSpPr>
            <a:spLocks noGrp="1"/>
          </p:cNvSpPr>
          <p:nvPr>
            <p:ph idx="1"/>
          </p:nvPr>
        </p:nvSpPr>
        <p:spPr/>
        <p:txBody>
          <a:bodyPr>
            <a:normAutofit lnSpcReduction="10000"/>
          </a:bodyPr>
          <a:lstStyle/>
          <a:p>
            <a:r>
              <a:rPr lang="en-US" dirty="0" smtClean="0"/>
              <a:t>Empirical= The </a:t>
            </a:r>
            <a:r>
              <a:rPr lang="en-US" dirty="0"/>
              <a:t>symbols for the elements combined in a compound, with subscripts showing the smallest whole number ratio of the different atoms in the compound</a:t>
            </a:r>
          </a:p>
          <a:p>
            <a:r>
              <a:rPr lang="en-US" altLang="en-US" dirty="0" smtClean="0"/>
              <a:t>Molecular= Specifies </a:t>
            </a:r>
            <a:r>
              <a:rPr lang="en-US" altLang="en-US" dirty="0"/>
              <a:t>the actual number of atoms of each element in one molecule or formula unit of the substance</a:t>
            </a:r>
          </a:p>
          <a:p>
            <a:pPr lvl="1"/>
            <a:r>
              <a:rPr lang="en-US" altLang="en-US" dirty="0"/>
              <a:t>Empirical formula may or may not be correct molecular formula</a:t>
            </a:r>
          </a:p>
          <a:p>
            <a:endParaRPr lang="en-US" dirty="0"/>
          </a:p>
        </p:txBody>
      </p:sp>
    </p:spTree>
    <p:extLst>
      <p:ext uri="{BB962C8B-B14F-4D97-AF65-F5344CB8AC3E}">
        <p14:creationId xmlns:p14="http://schemas.microsoft.com/office/powerpoint/2010/main" val="4101489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62000" y="914400"/>
            <a:ext cx="7924800" cy="381000"/>
          </a:xfrm>
        </p:spPr>
        <p:txBody>
          <a:bodyPr>
            <a:normAutofit fontScale="90000"/>
          </a:bodyPr>
          <a:lstStyle/>
          <a:p>
            <a:pPr eaLnBrk="1" hangingPunct="1"/>
            <a:r>
              <a:rPr lang="en-US" altLang="en-US" smtClean="0"/>
              <a:t>Calculation of Empirical Formula</a:t>
            </a:r>
          </a:p>
        </p:txBody>
      </p:sp>
      <p:sp>
        <p:nvSpPr>
          <p:cNvPr id="3" name="Content Placeholder 2"/>
          <p:cNvSpPr>
            <a:spLocks noGrp="1"/>
          </p:cNvSpPr>
          <p:nvPr>
            <p:ph idx="1"/>
          </p:nvPr>
        </p:nvSpPr>
        <p:spPr/>
        <p:txBody>
          <a:bodyPr/>
          <a:lstStyle/>
          <a:p>
            <a:pPr eaLnBrk="1" hangingPunct="1"/>
            <a:r>
              <a:rPr lang="en-US" altLang="en-US" smtClean="0"/>
              <a:t>1- assume a 100 g sample</a:t>
            </a:r>
          </a:p>
          <a:p>
            <a:pPr lvl="1" eaLnBrk="1" hangingPunct="1"/>
            <a:r>
              <a:rPr lang="en-US" altLang="en-US" smtClean="0"/>
              <a:t>Treat % as grams</a:t>
            </a:r>
          </a:p>
          <a:p>
            <a:pPr eaLnBrk="1" hangingPunct="1"/>
            <a:r>
              <a:rPr lang="en-US" altLang="en-US" smtClean="0"/>
              <a:t>2- convert grams to moles using molar mass of each element</a:t>
            </a:r>
          </a:p>
          <a:p>
            <a:pPr eaLnBrk="1" hangingPunct="1"/>
            <a:r>
              <a:rPr lang="en-US" altLang="en-US" smtClean="0"/>
              <a:t>3- place each mole quantity in ratio to the smallest number of moles</a:t>
            </a:r>
          </a:p>
          <a:p>
            <a:pPr lvl="1" eaLnBrk="1" hangingPunct="1"/>
            <a:r>
              <a:rPr lang="en-US" altLang="en-US" smtClean="0"/>
              <a:t>Construct element ratios from the nearest resulting whole numbers.</a:t>
            </a:r>
          </a:p>
        </p:txBody>
      </p:sp>
    </p:spTree>
    <p:extLst>
      <p:ext uri="{BB962C8B-B14F-4D97-AF65-F5344CB8AC3E}">
        <p14:creationId xmlns:p14="http://schemas.microsoft.com/office/powerpoint/2010/main" val="3062358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Periodic Table</a:t>
            </a:r>
          </a:p>
        </p:txBody>
      </p:sp>
      <p:pic>
        <p:nvPicPr>
          <p:cNvPr id="12291" name="Picture 3" descr="ptab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52613" y="2205038"/>
            <a:ext cx="5362575" cy="2905125"/>
          </a:xfrm>
        </p:spPr>
      </p:pic>
    </p:spTree>
    <p:extLst>
      <p:ext uri="{BB962C8B-B14F-4D97-AF65-F5344CB8AC3E}">
        <p14:creationId xmlns:p14="http://schemas.microsoft.com/office/powerpoint/2010/main" val="3252873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z="2000" dirty="0" smtClean="0"/>
              <a:t>Quantitative analysis shows that a compound contains 32.38% Na, 22.65% S, and 44.99% O.  Find the empirical formula</a:t>
            </a:r>
            <a:r>
              <a:rPr lang="en-US" altLang="en-US" sz="2800" dirty="0" smtClean="0"/>
              <a:t>.</a:t>
            </a:r>
          </a:p>
        </p:txBody>
      </p:sp>
      <p:sp>
        <p:nvSpPr>
          <p:cNvPr id="3" name="Content Placeholder 2"/>
          <p:cNvSpPr>
            <a:spLocks noGrp="1"/>
          </p:cNvSpPr>
          <p:nvPr>
            <p:ph idx="1"/>
          </p:nvPr>
        </p:nvSpPr>
        <p:spPr>
          <a:xfrm>
            <a:off x="838200" y="1295400"/>
            <a:ext cx="7693025" cy="5257800"/>
          </a:xfrm>
        </p:spPr>
        <p:txBody>
          <a:bodyPr/>
          <a:lstStyle/>
          <a:p>
            <a:pPr eaLnBrk="1" hangingPunct="1"/>
            <a:r>
              <a:rPr lang="en-US" altLang="en-US" sz="2800" smtClean="0"/>
              <a:t>32.38 g Na x 1mol Na/ 22.99g = 1.408mol Na</a:t>
            </a:r>
          </a:p>
          <a:p>
            <a:pPr eaLnBrk="1" hangingPunct="1"/>
            <a:r>
              <a:rPr lang="en-US" altLang="en-US" sz="2800" smtClean="0"/>
              <a:t>22.65 g S x 1mol S/ 32.07g = 0.7063 mol S</a:t>
            </a:r>
          </a:p>
          <a:p>
            <a:pPr eaLnBrk="1" hangingPunct="1"/>
            <a:r>
              <a:rPr lang="en-US" altLang="en-US" sz="2800" smtClean="0"/>
              <a:t>44.99 g O x 1mol/ 16.00 g O= 2.812 mol O</a:t>
            </a:r>
          </a:p>
          <a:p>
            <a:pPr eaLnBrk="1" hangingPunct="1"/>
            <a:endParaRPr lang="en-US" altLang="en-US" sz="2800" smtClean="0"/>
          </a:p>
          <a:p>
            <a:pPr eaLnBrk="1" hangingPunct="1"/>
            <a:r>
              <a:rPr lang="en-US" altLang="en-US" sz="2800" u="sng" smtClean="0"/>
              <a:t>1.408 mol Na </a:t>
            </a:r>
            <a:r>
              <a:rPr lang="en-US" altLang="en-US" sz="2800" smtClean="0"/>
              <a:t>: </a:t>
            </a:r>
            <a:r>
              <a:rPr lang="en-US" altLang="en-US" sz="2800" u="sng" smtClean="0"/>
              <a:t>0.7063 mol S </a:t>
            </a:r>
            <a:r>
              <a:rPr lang="en-US" altLang="en-US" sz="2800" smtClean="0"/>
              <a:t>: </a:t>
            </a:r>
            <a:r>
              <a:rPr lang="en-US" altLang="en-US" sz="2800" u="sng" smtClean="0"/>
              <a:t>2.812 mol O</a:t>
            </a:r>
          </a:p>
          <a:p>
            <a:pPr eaLnBrk="1" hangingPunct="1">
              <a:buFont typeface="Wingdings" pitchFamily="2" charset="2"/>
              <a:buNone/>
            </a:pPr>
            <a:r>
              <a:rPr lang="en-US" altLang="en-US" sz="2800" smtClean="0"/>
              <a:t>    0.7063		   0.7063		 0.7063</a:t>
            </a:r>
          </a:p>
          <a:p>
            <a:pPr eaLnBrk="1" hangingPunct="1">
              <a:buFont typeface="Wingdings" pitchFamily="2" charset="2"/>
              <a:buNone/>
            </a:pPr>
            <a:r>
              <a:rPr lang="en-US" altLang="en-US" sz="2800" smtClean="0"/>
              <a:t> = 1.993 mol Na: 1.000 mol S: 3.981 mol O</a:t>
            </a:r>
          </a:p>
          <a:p>
            <a:pPr eaLnBrk="1" hangingPunct="1">
              <a:buFont typeface="Wingdings" pitchFamily="2" charset="2"/>
              <a:buNone/>
            </a:pPr>
            <a:r>
              <a:rPr lang="en-US" altLang="en-US" sz="2800" smtClean="0"/>
              <a:t>2:1:4</a:t>
            </a:r>
          </a:p>
          <a:p>
            <a:pPr eaLnBrk="1" hangingPunct="1">
              <a:buFont typeface="Wingdings" pitchFamily="2" charset="2"/>
              <a:buNone/>
            </a:pPr>
            <a:r>
              <a:rPr lang="en-US" altLang="en-US" sz="2800" smtClean="0"/>
              <a:t>Na</a:t>
            </a:r>
            <a:r>
              <a:rPr lang="en-US" altLang="en-US" sz="2800" baseline="-25000" smtClean="0"/>
              <a:t>2</a:t>
            </a:r>
            <a:r>
              <a:rPr lang="en-US" altLang="en-US" sz="2800" smtClean="0"/>
              <a:t>SO</a:t>
            </a:r>
            <a:r>
              <a:rPr lang="en-US" altLang="en-US" sz="2800" baseline="-25000" smtClean="0"/>
              <a:t>4</a:t>
            </a:r>
          </a:p>
        </p:txBody>
      </p:sp>
    </p:spTree>
    <p:extLst>
      <p:ext uri="{BB962C8B-B14F-4D97-AF65-F5344CB8AC3E}">
        <p14:creationId xmlns:p14="http://schemas.microsoft.com/office/powerpoint/2010/main" val="4077954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down)">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t>Calculation of Molecular Formula</a:t>
            </a:r>
          </a:p>
        </p:txBody>
      </p:sp>
      <p:sp>
        <p:nvSpPr>
          <p:cNvPr id="3" name="Content Placeholder 2"/>
          <p:cNvSpPr>
            <a:spLocks noGrp="1"/>
          </p:cNvSpPr>
          <p:nvPr>
            <p:ph idx="1"/>
          </p:nvPr>
        </p:nvSpPr>
        <p:spPr>
          <a:xfrm>
            <a:off x="457200" y="1447800"/>
            <a:ext cx="8229600" cy="4683125"/>
          </a:xfrm>
        </p:spPr>
        <p:txBody>
          <a:bodyPr/>
          <a:lstStyle/>
          <a:p>
            <a:pPr eaLnBrk="1" hangingPunct="1"/>
            <a:r>
              <a:rPr lang="en-US" altLang="en-US" smtClean="0"/>
              <a:t>To calculate need: empirical formula and molecular weight</a:t>
            </a:r>
          </a:p>
          <a:p>
            <a:pPr eaLnBrk="1" hangingPunct="1"/>
            <a:r>
              <a:rPr lang="en-US" altLang="en-US" smtClean="0"/>
              <a:t>(Molecular formula)= (empirical formula) n</a:t>
            </a:r>
          </a:p>
          <a:p>
            <a:pPr eaLnBrk="1" hangingPunct="1"/>
            <a:r>
              <a:rPr lang="en-US" altLang="en-US" b="1" smtClean="0"/>
              <a:t>n = </a:t>
            </a:r>
            <a:r>
              <a:rPr lang="en-US" altLang="en-US" b="1" u="sng" smtClean="0"/>
              <a:t>molecular formula mass</a:t>
            </a:r>
          </a:p>
          <a:p>
            <a:pPr eaLnBrk="1" hangingPunct="1"/>
            <a:r>
              <a:rPr lang="en-US" altLang="en-US" b="1" smtClean="0"/>
              <a:t>      empirical formula mass</a:t>
            </a:r>
          </a:p>
          <a:p>
            <a:pPr eaLnBrk="1" hangingPunct="1"/>
            <a:endParaRPr lang="en-US" altLang="en-US" smtClean="0"/>
          </a:p>
        </p:txBody>
      </p:sp>
    </p:spTree>
    <p:extLst>
      <p:ext uri="{BB962C8B-B14F-4D97-AF65-F5344CB8AC3E}">
        <p14:creationId xmlns:p14="http://schemas.microsoft.com/office/powerpoint/2010/main" val="2662457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pPr eaLnBrk="1" hangingPunct="1"/>
            <a:r>
              <a:rPr lang="en-US" altLang="en-US" sz="2400" dirty="0" smtClean="0"/>
              <a:t>The empirical formula of a compound of phosphorus and oxygen was found to be P</a:t>
            </a:r>
            <a:r>
              <a:rPr lang="en-US" altLang="en-US" sz="2400" baseline="-25000" dirty="0" smtClean="0"/>
              <a:t>2</a:t>
            </a:r>
            <a:r>
              <a:rPr lang="en-US" altLang="en-US" sz="2400" dirty="0" smtClean="0"/>
              <a:t>O</a:t>
            </a:r>
            <a:r>
              <a:rPr lang="en-US" altLang="en-US" sz="2400" baseline="-25000" dirty="0" smtClean="0"/>
              <a:t>5</a:t>
            </a:r>
            <a:r>
              <a:rPr lang="en-US" altLang="en-US" sz="2400" dirty="0" smtClean="0"/>
              <a:t>.  Experiments show the molar mass is 283.89 g/mol.  What is the compound’s molecular formula?</a:t>
            </a:r>
          </a:p>
        </p:txBody>
      </p:sp>
      <p:sp>
        <p:nvSpPr>
          <p:cNvPr id="3" name="Content Placeholder 2"/>
          <p:cNvSpPr>
            <a:spLocks noGrp="1"/>
          </p:cNvSpPr>
          <p:nvPr>
            <p:ph idx="1"/>
          </p:nvPr>
        </p:nvSpPr>
        <p:spPr/>
        <p:txBody>
          <a:bodyPr/>
          <a:lstStyle/>
          <a:p>
            <a:pPr eaLnBrk="1" hangingPunct="1"/>
            <a:r>
              <a:rPr lang="en-US" altLang="en-US" b="1" smtClean="0"/>
              <a:t>n= </a:t>
            </a:r>
            <a:r>
              <a:rPr lang="en-US" altLang="en-US" b="1" u="sng" smtClean="0"/>
              <a:t>molecular formula mass </a:t>
            </a:r>
          </a:p>
          <a:p>
            <a:pPr eaLnBrk="1" hangingPunct="1">
              <a:buFont typeface="Wingdings" pitchFamily="2" charset="2"/>
              <a:buNone/>
            </a:pPr>
            <a:r>
              <a:rPr lang="en-US" altLang="en-US" b="1" smtClean="0"/>
              <a:t>         empirical formula mass</a:t>
            </a:r>
          </a:p>
          <a:p>
            <a:pPr eaLnBrk="1" hangingPunct="1">
              <a:buFont typeface="Wingdings" pitchFamily="2" charset="2"/>
              <a:buNone/>
            </a:pPr>
            <a:r>
              <a:rPr lang="en-US" altLang="en-US" smtClean="0"/>
              <a:t>n= </a:t>
            </a:r>
            <a:r>
              <a:rPr lang="en-US" altLang="en-US" u="sng" smtClean="0"/>
              <a:t>283.89 g/mol</a:t>
            </a:r>
          </a:p>
          <a:p>
            <a:pPr eaLnBrk="1" hangingPunct="1">
              <a:buFont typeface="Wingdings" pitchFamily="2" charset="2"/>
              <a:buNone/>
            </a:pPr>
            <a:r>
              <a:rPr lang="en-US" altLang="en-US" smtClean="0"/>
              <a:t>     141.94 g/mol  = 2.0001</a:t>
            </a:r>
          </a:p>
          <a:p>
            <a:pPr eaLnBrk="1" hangingPunct="1">
              <a:buFont typeface="Wingdings" pitchFamily="2" charset="2"/>
              <a:buNone/>
            </a:pPr>
            <a:r>
              <a:rPr lang="en-US" altLang="en-US" smtClean="0"/>
              <a:t>(P</a:t>
            </a:r>
            <a:r>
              <a:rPr lang="en-US" altLang="en-US" baseline="-25000" smtClean="0"/>
              <a:t>2</a:t>
            </a:r>
            <a:r>
              <a:rPr lang="en-US" altLang="en-US" smtClean="0"/>
              <a:t>O</a:t>
            </a:r>
            <a:r>
              <a:rPr lang="en-US" altLang="en-US" baseline="-25000" smtClean="0"/>
              <a:t>5</a:t>
            </a:r>
            <a:r>
              <a:rPr lang="en-US" altLang="en-US" smtClean="0"/>
              <a:t>)</a:t>
            </a:r>
            <a:r>
              <a:rPr lang="en-US" altLang="en-US" baseline="-25000" smtClean="0"/>
              <a:t>2</a:t>
            </a:r>
            <a:r>
              <a:rPr lang="en-US" altLang="en-US" smtClean="0"/>
              <a:t>= P</a:t>
            </a:r>
            <a:r>
              <a:rPr lang="en-US" altLang="en-US" baseline="-25000" smtClean="0"/>
              <a:t>4</a:t>
            </a:r>
            <a:r>
              <a:rPr lang="en-US" altLang="en-US" smtClean="0"/>
              <a:t>O</a:t>
            </a:r>
            <a:r>
              <a:rPr lang="en-US" altLang="en-US" baseline="-25000" smtClean="0"/>
              <a:t>10</a:t>
            </a:r>
            <a:endParaRPr lang="en-US" altLang="en-US" smtClean="0"/>
          </a:p>
          <a:p>
            <a:pPr eaLnBrk="1" hangingPunct="1"/>
            <a:endParaRPr lang="en-US" altLang="en-US" smtClean="0"/>
          </a:p>
        </p:txBody>
      </p:sp>
    </p:spTree>
    <p:extLst>
      <p:ext uri="{BB962C8B-B14F-4D97-AF65-F5344CB8AC3E}">
        <p14:creationId xmlns:p14="http://schemas.microsoft.com/office/powerpoint/2010/main" val="3920113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Naming Hydrates</a:t>
            </a:r>
          </a:p>
        </p:txBody>
      </p:sp>
      <p:sp>
        <p:nvSpPr>
          <p:cNvPr id="3" name="Content Placeholder 2"/>
          <p:cNvSpPr>
            <a:spLocks noGrp="1"/>
          </p:cNvSpPr>
          <p:nvPr>
            <p:ph idx="1"/>
          </p:nvPr>
        </p:nvSpPr>
        <p:spPr/>
        <p:txBody>
          <a:bodyPr/>
          <a:lstStyle/>
          <a:p>
            <a:r>
              <a:rPr lang="en-US" altLang="en-US" b="1" smtClean="0"/>
              <a:t>Na</a:t>
            </a:r>
            <a:r>
              <a:rPr lang="en-US" altLang="en-US" b="1" baseline="-25000" smtClean="0"/>
              <a:t>2</a:t>
            </a:r>
            <a:r>
              <a:rPr lang="en-US" altLang="en-US" b="1" smtClean="0"/>
              <a:t>CO</a:t>
            </a:r>
            <a:r>
              <a:rPr lang="en-US" altLang="en-US" b="1" baseline="-25000" smtClean="0"/>
              <a:t>3 </a:t>
            </a:r>
            <a:r>
              <a:rPr lang="en-US" altLang="en-US" b="1" smtClean="0"/>
              <a:t>· 10 H</a:t>
            </a:r>
            <a:r>
              <a:rPr lang="en-US" altLang="en-US" b="1" baseline="-25000" smtClean="0"/>
              <a:t>2</a:t>
            </a:r>
            <a:r>
              <a:rPr lang="en-US" altLang="en-US" b="1" smtClean="0"/>
              <a:t>O</a:t>
            </a:r>
          </a:p>
          <a:p>
            <a:r>
              <a:rPr lang="en-US" altLang="en-US" smtClean="0"/>
              <a:t>Sodium carbonate decahydrate</a:t>
            </a:r>
          </a:p>
          <a:p>
            <a:r>
              <a:rPr lang="en-US" altLang="en-US" smtClean="0"/>
              <a:t>Prefix used to tell how many water molecules attached</a:t>
            </a:r>
          </a:p>
          <a:p>
            <a:r>
              <a:rPr lang="en-US" altLang="en-US" smtClean="0"/>
              <a:t>Same prefixes as covalent compounds </a:t>
            </a:r>
          </a:p>
        </p:txBody>
      </p:sp>
    </p:spTree>
    <p:extLst>
      <p:ext uri="{BB962C8B-B14F-4D97-AF65-F5344CB8AC3E}">
        <p14:creationId xmlns:p14="http://schemas.microsoft.com/office/powerpoint/2010/main" val="3799002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Chemical reaction</a:t>
            </a:r>
          </a:p>
        </p:txBody>
      </p:sp>
      <p:sp>
        <p:nvSpPr>
          <p:cNvPr id="41987" name="Rectangle 3"/>
          <p:cNvSpPr>
            <a:spLocks noGrp="1" noChangeArrowheads="1"/>
          </p:cNvSpPr>
          <p:nvPr>
            <p:ph type="body" idx="1"/>
          </p:nvPr>
        </p:nvSpPr>
        <p:spPr/>
        <p:txBody>
          <a:bodyPr>
            <a:normAutofit fontScale="92500"/>
          </a:bodyPr>
          <a:lstStyle/>
          <a:p>
            <a:pPr eaLnBrk="1" hangingPunct="1"/>
            <a:r>
              <a:rPr lang="en-US" altLang="en-US" sz="4000" b="1" smtClean="0"/>
              <a:t>Reactants  </a:t>
            </a:r>
            <a:r>
              <a:rPr lang="en-US" altLang="en-US" sz="4000" b="1" smtClean="0">
                <a:cs typeface="Arial" charset="0"/>
              </a:rPr>
              <a:t>→</a:t>
            </a:r>
            <a:r>
              <a:rPr lang="en-US" altLang="en-US" sz="4000" b="1" smtClean="0"/>
              <a:t> Products</a:t>
            </a:r>
          </a:p>
          <a:p>
            <a:pPr eaLnBrk="1" hangingPunct="1"/>
            <a:r>
              <a:rPr lang="en-US" altLang="en-US" b="1" smtClean="0"/>
              <a:t>Reactant</a:t>
            </a:r>
            <a:r>
              <a:rPr lang="en-US" altLang="en-US" smtClean="0"/>
              <a:t>- substance or molecule that participates in the reaction</a:t>
            </a:r>
          </a:p>
          <a:p>
            <a:pPr eaLnBrk="1" hangingPunct="1"/>
            <a:r>
              <a:rPr lang="en-US" altLang="en-US" b="1" smtClean="0"/>
              <a:t>Product</a:t>
            </a:r>
            <a:r>
              <a:rPr lang="en-US" altLang="en-US" smtClean="0"/>
              <a:t>- substance that forms in a chemical reaction</a:t>
            </a:r>
          </a:p>
          <a:p>
            <a:pPr eaLnBrk="1" hangingPunct="1"/>
            <a:r>
              <a:rPr lang="en-US" altLang="en-US" b="1" smtClean="0"/>
              <a:t>Arrow means Yields</a:t>
            </a:r>
            <a:r>
              <a:rPr lang="en-US" altLang="en-US" smtClean="0"/>
              <a:t>, shows direction of reaction</a:t>
            </a:r>
          </a:p>
          <a:p>
            <a:pPr eaLnBrk="1" hangingPunct="1"/>
            <a:r>
              <a:rPr lang="en-US" altLang="en-US" smtClean="0"/>
              <a:t>Represent reactants and products  with symbols and formulas</a:t>
            </a:r>
          </a:p>
          <a:p>
            <a:pPr eaLnBrk="1" hangingPunct="1"/>
            <a:endParaRPr lang="en-US" altLang="en-US" smtClean="0"/>
          </a:p>
        </p:txBody>
      </p:sp>
    </p:spTree>
    <p:extLst>
      <p:ext uri="{BB962C8B-B14F-4D97-AF65-F5344CB8AC3E}">
        <p14:creationId xmlns:p14="http://schemas.microsoft.com/office/powerpoint/2010/main" val="229264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dissolve">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dissolve">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dissolve">
                                      <p:cBhvr>
                                        <p:cTn id="22" dur="500"/>
                                        <p:tgtEl>
                                          <p:spTgt spid="41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dissolve">
                                      <p:cBhvr>
                                        <p:cTn id="27"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Indications of Chemical Reactions</a:t>
            </a:r>
          </a:p>
        </p:txBody>
      </p:sp>
      <p:sp>
        <p:nvSpPr>
          <p:cNvPr id="3" name="Content Placeholder 2"/>
          <p:cNvSpPr>
            <a:spLocks noGrp="1"/>
          </p:cNvSpPr>
          <p:nvPr>
            <p:ph idx="1"/>
          </p:nvPr>
        </p:nvSpPr>
        <p:spPr/>
        <p:txBody>
          <a:bodyPr/>
          <a:lstStyle/>
          <a:p>
            <a:pPr eaLnBrk="1" hangingPunct="1"/>
            <a:r>
              <a:rPr lang="en-US" altLang="en-US" dirty="0" smtClean="0"/>
              <a:t>1- production of heat and light</a:t>
            </a:r>
          </a:p>
          <a:p>
            <a:pPr lvl="1" eaLnBrk="1" hangingPunct="1"/>
            <a:r>
              <a:rPr lang="en-US" altLang="en-US" dirty="0" smtClean="0"/>
              <a:t>Evidence of energy being released (</a:t>
            </a:r>
            <a:r>
              <a:rPr lang="en-US" altLang="en-US" dirty="0" err="1" smtClean="0"/>
              <a:t>exo</a:t>
            </a:r>
            <a:r>
              <a:rPr lang="en-US" altLang="en-US" dirty="0" smtClean="0"/>
              <a:t> </a:t>
            </a:r>
            <a:r>
              <a:rPr lang="en-US" altLang="en-US" dirty="0" err="1" smtClean="0"/>
              <a:t>rxn</a:t>
            </a:r>
            <a:r>
              <a:rPr lang="en-US" altLang="en-US" dirty="0" smtClean="0"/>
              <a:t>)</a:t>
            </a:r>
          </a:p>
          <a:p>
            <a:pPr eaLnBrk="1" hangingPunct="1"/>
            <a:r>
              <a:rPr lang="en-US" altLang="en-US" dirty="0" smtClean="0"/>
              <a:t>2- production of gas</a:t>
            </a:r>
          </a:p>
          <a:p>
            <a:pPr lvl="1" eaLnBrk="1" hangingPunct="1"/>
            <a:r>
              <a:rPr lang="en-US" altLang="en-US" dirty="0" smtClean="0"/>
              <a:t>CO</a:t>
            </a:r>
            <a:r>
              <a:rPr lang="en-US" altLang="en-US" baseline="-25000" dirty="0" smtClean="0"/>
              <a:t>2</a:t>
            </a:r>
            <a:r>
              <a:rPr lang="en-US" altLang="en-US" dirty="0" smtClean="0"/>
              <a:t>, H</a:t>
            </a:r>
            <a:r>
              <a:rPr lang="en-US" altLang="en-US" baseline="-25000" dirty="0" smtClean="0"/>
              <a:t>2</a:t>
            </a:r>
            <a:r>
              <a:rPr lang="en-US" altLang="en-US" dirty="0" smtClean="0"/>
              <a:t>, H</a:t>
            </a:r>
            <a:r>
              <a:rPr lang="en-US" altLang="en-US" baseline="-25000" dirty="0" smtClean="0"/>
              <a:t>2</a:t>
            </a:r>
            <a:r>
              <a:rPr lang="en-US" altLang="en-US" dirty="0" smtClean="0"/>
              <a:t>S are common</a:t>
            </a:r>
          </a:p>
          <a:p>
            <a:pPr eaLnBrk="1" hangingPunct="1"/>
            <a:r>
              <a:rPr lang="en-US" altLang="en-US" dirty="0" smtClean="0"/>
              <a:t>3- formation of precipitates</a:t>
            </a:r>
          </a:p>
          <a:p>
            <a:pPr lvl="1" eaLnBrk="1" hangingPunct="1"/>
            <a:r>
              <a:rPr lang="en-US" altLang="en-US" dirty="0" smtClean="0"/>
              <a:t>Solid that is produced by </a:t>
            </a:r>
            <a:r>
              <a:rPr lang="en-US" altLang="en-US" dirty="0" err="1" smtClean="0"/>
              <a:t>rxn</a:t>
            </a:r>
            <a:endParaRPr lang="en-US" altLang="en-US" dirty="0" smtClean="0"/>
          </a:p>
          <a:p>
            <a:pPr lvl="1" eaLnBrk="1" hangingPunct="1"/>
            <a:r>
              <a:rPr lang="en-US" altLang="en-US" dirty="0" smtClean="0"/>
              <a:t>Color change may occur</a:t>
            </a:r>
          </a:p>
          <a:p>
            <a:pPr marL="457200" lvl="1" indent="0" eaLnBrk="1" hangingPunct="1">
              <a:buNone/>
            </a:pPr>
            <a:r>
              <a:rPr lang="en-US" altLang="en-US" dirty="0" smtClean="0"/>
              <a:t>4- Odor</a:t>
            </a:r>
          </a:p>
          <a:p>
            <a:pPr lvl="1" eaLnBrk="1" hangingPunct="1"/>
            <a:endParaRPr lang="en-US" altLang="en-US" dirty="0" smtClean="0"/>
          </a:p>
        </p:txBody>
      </p:sp>
      <p:pic>
        <p:nvPicPr>
          <p:cNvPr id="8196" name="Picture 6" descr="j00787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048000"/>
            <a:ext cx="2514600"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6433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Balancing Chemical Equations</a:t>
            </a:r>
          </a:p>
        </p:txBody>
      </p:sp>
      <p:sp>
        <p:nvSpPr>
          <p:cNvPr id="22531" name="Rectangle 3"/>
          <p:cNvSpPr>
            <a:spLocks noGrp="1" noChangeArrowheads="1"/>
          </p:cNvSpPr>
          <p:nvPr>
            <p:ph type="body" idx="1"/>
          </p:nvPr>
        </p:nvSpPr>
        <p:spPr/>
        <p:txBody>
          <a:bodyPr>
            <a:normAutofit lnSpcReduction="10000"/>
          </a:bodyPr>
          <a:lstStyle/>
          <a:p>
            <a:pPr>
              <a:lnSpc>
                <a:spcPct val="90000"/>
              </a:lnSpc>
            </a:pPr>
            <a:r>
              <a:rPr lang="en-US" altLang="en-US" dirty="0" smtClean="0"/>
              <a:t>Mg (s) + O</a:t>
            </a:r>
            <a:r>
              <a:rPr lang="en-US" altLang="en-US" baseline="-25000" dirty="0" smtClean="0"/>
              <a:t>2 </a:t>
            </a:r>
            <a:r>
              <a:rPr lang="en-US" altLang="en-US" dirty="0" smtClean="0"/>
              <a:t>(g) </a:t>
            </a:r>
            <a:r>
              <a:rPr lang="en-US" altLang="en-US" dirty="0" smtClean="0">
                <a:cs typeface="Arial" charset="0"/>
              </a:rPr>
              <a:t>→ </a:t>
            </a:r>
            <a:r>
              <a:rPr lang="en-US" altLang="en-US" dirty="0" err="1" smtClean="0"/>
              <a:t>MgO</a:t>
            </a:r>
            <a:r>
              <a:rPr lang="en-US" altLang="en-US" dirty="0" smtClean="0"/>
              <a:t> (s)</a:t>
            </a:r>
          </a:p>
          <a:p>
            <a:pPr>
              <a:lnSpc>
                <a:spcPct val="90000"/>
              </a:lnSpc>
            </a:pPr>
            <a:r>
              <a:rPr lang="en-US" altLang="en-US" dirty="0" smtClean="0"/>
              <a:t>2Mg(s) + O</a:t>
            </a:r>
            <a:r>
              <a:rPr lang="en-US" altLang="en-US" baseline="-25000" dirty="0" smtClean="0"/>
              <a:t>2</a:t>
            </a:r>
            <a:r>
              <a:rPr lang="en-US" altLang="en-US" dirty="0" smtClean="0"/>
              <a:t> (g)</a:t>
            </a:r>
            <a:r>
              <a:rPr lang="en-US" altLang="en-US" dirty="0" smtClean="0">
                <a:cs typeface="Arial" charset="0"/>
              </a:rPr>
              <a:t>→</a:t>
            </a:r>
            <a:r>
              <a:rPr lang="en-US" altLang="en-US" dirty="0" smtClean="0"/>
              <a:t> 2MgO (s)</a:t>
            </a:r>
          </a:p>
          <a:p>
            <a:pPr>
              <a:lnSpc>
                <a:spcPct val="90000"/>
              </a:lnSpc>
            </a:pPr>
            <a:r>
              <a:rPr lang="en-US" altLang="en-US" dirty="0" smtClean="0"/>
              <a:t>CH</a:t>
            </a:r>
            <a:r>
              <a:rPr lang="en-US" altLang="en-US" baseline="-25000" dirty="0" smtClean="0"/>
              <a:t>4</a:t>
            </a:r>
            <a:r>
              <a:rPr lang="en-US" altLang="en-US" dirty="0" smtClean="0"/>
              <a:t> (g)+ O</a:t>
            </a:r>
            <a:r>
              <a:rPr lang="en-US" altLang="en-US" baseline="-25000" dirty="0" smtClean="0"/>
              <a:t>2 </a:t>
            </a:r>
            <a:r>
              <a:rPr lang="en-US" altLang="en-US" dirty="0" smtClean="0"/>
              <a:t>(g)</a:t>
            </a:r>
            <a:r>
              <a:rPr lang="en-US" altLang="en-US" baseline="-25000" dirty="0" smtClean="0"/>
              <a:t> </a:t>
            </a:r>
            <a:r>
              <a:rPr lang="en-US" altLang="en-US" dirty="0" smtClean="0">
                <a:cs typeface="Arial" charset="0"/>
              </a:rPr>
              <a:t>→</a:t>
            </a:r>
            <a:r>
              <a:rPr lang="en-US" altLang="en-US" dirty="0" smtClean="0"/>
              <a:t> CO</a:t>
            </a:r>
            <a:r>
              <a:rPr lang="en-US" altLang="en-US" baseline="-25000" dirty="0" smtClean="0"/>
              <a:t>2</a:t>
            </a:r>
            <a:r>
              <a:rPr lang="en-US" altLang="en-US" dirty="0" smtClean="0"/>
              <a:t> (g)+ H</a:t>
            </a:r>
            <a:r>
              <a:rPr lang="en-US" altLang="en-US" baseline="-25000" dirty="0" smtClean="0"/>
              <a:t>2</a:t>
            </a:r>
            <a:r>
              <a:rPr lang="en-US" altLang="en-US" dirty="0" smtClean="0"/>
              <a:t>O (l)</a:t>
            </a:r>
          </a:p>
          <a:p>
            <a:pPr>
              <a:lnSpc>
                <a:spcPct val="90000"/>
              </a:lnSpc>
            </a:pPr>
            <a:r>
              <a:rPr lang="en-US" altLang="en-US" dirty="0" smtClean="0"/>
              <a:t>CH</a:t>
            </a:r>
            <a:r>
              <a:rPr lang="en-US" altLang="en-US" baseline="-25000" dirty="0" smtClean="0"/>
              <a:t>4</a:t>
            </a:r>
            <a:r>
              <a:rPr lang="en-US" altLang="en-US" dirty="0" smtClean="0"/>
              <a:t> (g)+ 2O</a:t>
            </a:r>
            <a:r>
              <a:rPr lang="en-US" altLang="en-US" baseline="-25000" dirty="0" smtClean="0"/>
              <a:t>2 </a:t>
            </a:r>
            <a:r>
              <a:rPr lang="en-US" altLang="en-US" dirty="0" smtClean="0"/>
              <a:t>(g)</a:t>
            </a:r>
            <a:r>
              <a:rPr lang="en-US" altLang="en-US" baseline="-25000" dirty="0" smtClean="0"/>
              <a:t> </a:t>
            </a:r>
            <a:r>
              <a:rPr lang="en-US" altLang="en-US" dirty="0" smtClean="0">
                <a:cs typeface="Arial" charset="0"/>
              </a:rPr>
              <a:t>→</a:t>
            </a:r>
            <a:r>
              <a:rPr lang="en-US" altLang="en-US" dirty="0" smtClean="0"/>
              <a:t> CO</a:t>
            </a:r>
            <a:r>
              <a:rPr lang="en-US" altLang="en-US" baseline="-25000" dirty="0" smtClean="0"/>
              <a:t>2</a:t>
            </a:r>
            <a:r>
              <a:rPr lang="en-US" altLang="en-US" dirty="0" smtClean="0"/>
              <a:t> (g)+ 2H</a:t>
            </a:r>
            <a:r>
              <a:rPr lang="en-US" altLang="en-US" baseline="-25000" dirty="0" smtClean="0"/>
              <a:t>2</a:t>
            </a:r>
            <a:r>
              <a:rPr lang="en-US" altLang="en-US" dirty="0" smtClean="0"/>
              <a:t>O (l)</a:t>
            </a:r>
          </a:p>
          <a:p>
            <a:pPr>
              <a:lnSpc>
                <a:spcPct val="90000"/>
              </a:lnSpc>
            </a:pPr>
            <a:r>
              <a:rPr lang="en-US" altLang="en-US" dirty="0" smtClean="0"/>
              <a:t>N</a:t>
            </a:r>
            <a:r>
              <a:rPr lang="en-US" altLang="en-US" baseline="-25000" dirty="0" smtClean="0"/>
              <a:t>2</a:t>
            </a:r>
            <a:r>
              <a:rPr lang="en-US" altLang="en-US" dirty="0" smtClean="0"/>
              <a:t> (g)+ H</a:t>
            </a:r>
            <a:r>
              <a:rPr lang="en-US" altLang="en-US" baseline="-25000" dirty="0" smtClean="0"/>
              <a:t>2 </a:t>
            </a:r>
            <a:r>
              <a:rPr lang="en-US" altLang="en-US" dirty="0" smtClean="0"/>
              <a:t>(g) </a:t>
            </a:r>
            <a:r>
              <a:rPr lang="en-US" altLang="en-US" dirty="0" smtClean="0">
                <a:cs typeface="Arial" charset="0"/>
              </a:rPr>
              <a:t>→</a:t>
            </a:r>
            <a:r>
              <a:rPr lang="en-US" altLang="en-US" dirty="0" smtClean="0"/>
              <a:t> NH</a:t>
            </a:r>
            <a:r>
              <a:rPr lang="en-US" altLang="en-US" baseline="-25000" dirty="0" smtClean="0"/>
              <a:t>3 </a:t>
            </a:r>
            <a:r>
              <a:rPr lang="en-US" altLang="en-US" dirty="0" smtClean="0"/>
              <a:t>(g)</a:t>
            </a:r>
          </a:p>
          <a:p>
            <a:pPr>
              <a:lnSpc>
                <a:spcPct val="90000"/>
              </a:lnSpc>
            </a:pPr>
            <a:r>
              <a:rPr lang="en-US" altLang="en-US" dirty="0" smtClean="0"/>
              <a:t>N</a:t>
            </a:r>
            <a:r>
              <a:rPr lang="en-US" altLang="en-US" baseline="-25000" dirty="0" smtClean="0"/>
              <a:t>2</a:t>
            </a:r>
            <a:r>
              <a:rPr lang="en-US" altLang="en-US" dirty="0" smtClean="0"/>
              <a:t> (g)+3H</a:t>
            </a:r>
            <a:r>
              <a:rPr lang="en-US" altLang="en-US" baseline="-25000" dirty="0" smtClean="0"/>
              <a:t>2</a:t>
            </a:r>
            <a:r>
              <a:rPr lang="en-US" altLang="en-US" dirty="0" smtClean="0"/>
              <a:t> (g) </a:t>
            </a:r>
            <a:r>
              <a:rPr lang="en-US" altLang="en-US" dirty="0" smtClean="0">
                <a:cs typeface="Arial" charset="0"/>
              </a:rPr>
              <a:t>→2</a:t>
            </a:r>
            <a:r>
              <a:rPr lang="en-US" altLang="en-US" dirty="0" smtClean="0"/>
              <a:t>NH</a:t>
            </a:r>
            <a:r>
              <a:rPr lang="en-US" altLang="en-US" baseline="-25000" dirty="0" smtClean="0"/>
              <a:t>3 </a:t>
            </a:r>
            <a:r>
              <a:rPr lang="en-US" altLang="en-US" dirty="0" smtClean="0"/>
              <a:t>(g)</a:t>
            </a:r>
          </a:p>
          <a:p>
            <a:pPr>
              <a:lnSpc>
                <a:spcPct val="90000"/>
              </a:lnSpc>
            </a:pPr>
            <a:endParaRPr lang="en-US" altLang="en-US" dirty="0" smtClean="0"/>
          </a:p>
          <a:p>
            <a:pPr>
              <a:lnSpc>
                <a:spcPct val="90000"/>
              </a:lnSpc>
            </a:pPr>
            <a:r>
              <a:rPr lang="en-US" altLang="en-US" sz="2400" dirty="0" err="1" smtClean="0"/>
              <a:t>NaCl</a:t>
            </a:r>
            <a:r>
              <a:rPr lang="en-US" altLang="en-US" sz="2400" dirty="0" smtClean="0"/>
              <a:t> (s) + H</a:t>
            </a:r>
            <a:r>
              <a:rPr lang="en-US" altLang="en-US" sz="2400" baseline="-25000" dirty="0" smtClean="0"/>
              <a:t>2</a:t>
            </a:r>
            <a:r>
              <a:rPr lang="en-US" altLang="en-US" sz="2400" dirty="0" smtClean="0"/>
              <a:t>SO</a:t>
            </a:r>
            <a:r>
              <a:rPr lang="en-US" altLang="en-US" sz="2400" baseline="-25000" dirty="0" smtClean="0"/>
              <a:t>4</a:t>
            </a:r>
            <a:r>
              <a:rPr lang="en-US" altLang="en-US" sz="2400" dirty="0" smtClean="0"/>
              <a:t> (</a:t>
            </a:r>
            <a:r>
              <a:rPr lang="en-US" altLang="en-US" sz="2400" dirty="0" err="1" smtClean="0"/>
              <a:t>aq</a:t>
            </a:r>
            <a:r>
              <a:rPr lang="en-US" altLang="en-US" sz="2400" dirty="0" smtClean="0"/>
              <a:t>) </a:t>
            </a:r>
            <a:r>
              <a:rPr lang="en-US" altLang="en-US" sz="2400" dirty="0" smtClean="0">
                <a:cs typeface="Arial" charset="0"/>
              </a:rPr>
              <a:t>→ </a:t>
            </a:r>
            <a:r>
              <a:rPr lang="en-US" altLang="en-US" sz="2400" dirty="0" smtClean="0"/>
              <a:t>Na</a:t>
            </a:r>
            <a:r>
              <a:rPr lang="en-US" altLang="en-US" sz="2400" baseline="-25000" dirty="0" smtClean="0"/>
              <a:t>2</a:t>
            </a:r>
            <a:r>
              <a:rPr lang="en-US" altLang="en-US" sz="2400" dirty="0" smtClean="0"/>
              <a:t>SO</a:t>
            </a:r>
            <a:r>
              <a:rPr lang="en-US" altLang="en-US" sz="2400" baseline="-25000" dirty="0" smtClean="0"/>
              <a:t>4</a:t>
            </a:r>
            <a:r>
              <a:rPr lang="en-US" altLang="en-US" sz="2400" dirty="0" smtClean="0"/>
              <a:t> (</a:t>
            </a:r>
            <a:r>
              <a:rPr lang="en-US" altLang="en-US" sz="2400" dirty="0" err="1" smtClean="0"/>
              <a:t>aq</a:t>
            </a:r>
            <a:r>
              <a:rPr lang="en-US" altLang="en-US" sz="2400" dirty="0" smtClean="0"/>
              <a:t>)+ </a:t>
            </a:r>
            <a:r>
              <a:rPr lang="en-US" altLang="en-US" sz="2400" dirty="0" err="1" smtClean="0"/>
              <a:t>HCl</a:t>
            </a:r>
            <a:r>
              <a:rPr lang="en-US" altLang="en-US" sz="2400" dirty="0" smtClean="0"/>
              <a:t> (</a:t>
            </a:r>
            <a:r>
              <a:rPr lang="en-US" altLang="en-US" sz="2400" dirty="0" err="1" smtClean="0"/>
              <a:t>aq</a:t>
            </a:r>
            <a:r>
              <a:rPr lang="en-US" altLang="en-US" sz="2400" dirty="0" smtClean="0"/>
              <a:t>)</a:t>
            </a:r>
          </a:p>
          <a:p>
            <a:pPr>
              <a:lnSpc>
                <a:spcPct val="90000"/>
              </a:lnSpc>
            </a:pPr>
            <a:r>
              <a:rPr lang="en-US" altLang="en-US" sz="2400" dirty="0" smtClean="0"/>
              <a:t>2NaCl (s) + H</a:t>
            </a:r>
            <a:r>
              <a:rPr lang="en-US" altLang="en-US" sz="2400" baseline="-25000" dirty="0" smtClean="0"/>
              <a:t>2</a:t>
            </a:r>
            <a:r>
              <a:rPr lang="en-US" altLang="en-US" sz="2400" dirty="0" smtClean="0"/>
              <a:t>SO</a:t>
            </a:r>
            <a:r>
              <a:rPr lang="en-US" altLang="en-US" sz="2400" baseline="-25000" dirty="0" smtClean="0"/>
              <a:t>4</a:t>
            </a:r>
            <a:r>
              <a:rPr lang="en-US" altLang="en-US" sz="2400" dirty="0" smtClean="0"/>
              <a:t> (</a:t>
            </a:r>
            <a:r>
              <a:rPr lang="en-US" altLang="en-US" sz="2400" dirty="0" err="1" smtClean="0"/>
              <a:t>aq</a:t>
            </a:r>
            <a:r>
              <a:rPr lang="en-US" altLang="en-US" sz="2400" dirty="0" smtClean="0"/>
              <a:t>) </a:t>
            </a:r>
            <a:r>
              <a:rPr lang="en-US" altLang="en-US" sz="2400" dirty="0" smtClean="0">
                <a:cs typeface="Arial" charset="0"/>
              </a:rPr>
              <a:t>→ </a:t>
            </a:r>
            <a:r>
              <a:rPr lang="en-US" altLang="en-US" sz="2400" dirty="0" smtClean="0"/>
              <a:t>Na</a:t>
            </a:r>
            <a:r>
              <a:rPr lang="en-US" altLang="en-US" sz="2400" baseline="-25000" dirty="0" smtClean="0"/>
              <a:t>2</a:t>
            </a:r>
            <a:r>
              <a:rPr lang="en-US" altLang="en-US" sz="2400" dirty="0" smtClean="0"/>
              <a:t>SO</a:t>
            </a:r>
            <a:r>
              <a:rPr lang="en-US" altLang="en-US" sz="2400" baseline="-25000" dirty="0" smtClean="0"/>
              <a:t>4</a:t>
            </a:r>
            <a:r>
              <a:rPr lang="en-US" altLang="en-US" sz="2400" dirty="0" smtClean="0"/>
              <a:t>(</a:t>
            </a:r>
            <a:r>
              <a:rPr lang="en-US" altLang="en-US" sz="2400" dirty="0" err="1" smtClean="0"/>
              <a:t>aq</a:t>
            </a:r>
            <a:r>
              <a:rPr lang="en-US" altLang="en-US" sz="2400" dirty="0" smtClean="0"/>
              <a:t>)+ 2HCl(</a:t>
            </a:r>
            <a:r>
              <a:rPr lang="en-US" altLang="en-US" sz="2400" dirty="0" err="1" smtClean="0"/>
              <a:t>aq</a:t>
            </a:r>
            <a:r>
              <a:rPr lang="en-US" altLang="en-US" sz="2400" dirty="0" smtClean="0"/>
              <a:t>)</a:t>
            </a:r>
          </a:p>
          <a:p>
            <a:pPr>
              <a:lnSpc>
                <a:spcPct val="90000"/>
              </a:lnSpc>
            </a:pPr>
            <a:endParaRPr lang="en-US" altLang="en-US" dirty="0" smtClean="0"/>
          </a:p>
          <a:p>
            <a:pPr>
              <a:lnSpc>
                <a:spcPct val="90000"/>
              </a:lnSpc>
            </a:pPr>
            <a:endParaRPr lang="en-US" altLang="en-US" baseline="-25000" dirty="0" smtClean="0"/>
          </a:p>
          <a:p>
            <a:pPr>
              <a:lnSpc>
                <a:spcPct val="90000"/>
              </a:lnSpc>
            </a:pPr>
            <a:endParaRPr lang="en-US" altLang="en-US" dirty="0" smtClean="0"/>
          </a:p>
        </p:txBody>
      </p:sp>
    </p:spTree>
    <p:extLst>
      <p:ext uri="{BB962C8B-B14F-4D97-AF65-F5344CB8AC3E}">
        <p14:creationId xmlns:p14="http://schemas.microsoft.com/office/powerpoint/2010/main" val="2356955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Effect transition="in" filter="wipe(down)">
                                      <p:cBhvr>
                                        <p:cTn id="13" dur="500"/>
                                        <p:tgtEl>
                                          <p:spTgt spid="2253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animEffect transition="in" filter="wipe(down)">
                                      <p:cBhvr>
                                        <p:cTn id="18" dur="500"/>
                                        <p:tgtEl>
                                          <p:spTgt spid="22531">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anim calcmode="lin" valueType="num">
                                      <p:cBhvr additive="base">
                                        <p:cTn id="23"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2531">
                                            <p:txEl>
                                              <p:pRg st="5" end="5"/>
                                            </p:txEl>
                                          </p:spTgt>
                                        </p:tgtEl>
                                        <p:attrNameLst>
                                          <p:attrName>style.visibility</p:attrName>
                                        </p:attrNameLst>
                                      </p:cBhvr>
                                      <p:to>
                                        <p:strVal val="visible"/>
                                      </p:to>
                                    </p:set>
                                    <p:anim calcmode="lin" valueType="num">
                                      <p:cBhvr additive="base">
                                        <p:cTn id="29"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animEffect transition="in" filter="dissolve">
                                      <p:cBhvr>
                                        <p:cTn id="35" dur="500"/>
                                        <p:tgtEl>
                                          <p:spTgt spid="22531">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22531">
                                            <p:txEl>
                                              <p:pRg st="8" end="8"/>
                                            </p:txEl>
                                          </p:spTgt>
                                        </p:tgtEl>
                                        <p:attrNameLst>
                                          <p:attrName>style.visibility</p:attrName>
                                        </p:attrNameLst>
                                      </p:cBhvr>
                                      <p:to>
                                        <p:strVal val="visible"/>
                                      </p:to>
                                    </p:set>
                                    <p:animEffect transition="in" filter="dissolve">
                                      <p:cBhvr>
                                        <p:cTn id="40" dur="5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n-US" altLang="en-US" sz="4000" smtClean="0"/>
              <a:t>Classify each of the following reactions</a:t>
            </a:r>
          </a:p>
        </p:txBody>
      </p:sp>
      <p:sp>
        <p:nvSpPr>
          <p:cNvPr id="19459" name="Rectangle 3"/>
          <p:cNvSpPr>
            <a:spLocks noGrp="1" noChangeArrowheads="1"/>
          </p:cNvSpPr>
          <p:nvPr>
            <p:ph type="body" idx="1"/>
          </p:nvPr>
        </p:nvSpPr>
        <p:spPr/>
        <p:txBody>
          <a:bodyPr>
            <a:normAutofit lnSpcReduction="10000"/>
          </a:bodyPr>
          <a:lstStyle/>
          <a:p>
            <a:r>
              <a:rPr lang="en-US" altLang="en-US" dirty="0"/>
              <a:t>3CuCl</a:t>
            </a:r>
            <a:r>
              <a:rPr lang="en-US" altLang="en-US" baseline="-25000" dirty="0"/>
              <a:t>2</a:t>
            </a:r>
            <a:r>
              <a:rPr lang="en-US" altLang="en-US" dirty="0"/>
              <a:t> + 2Al </a:t>
            </a:r>
            <a:r>
              <a:rPr lang="en-US" altLang="en-US" dirty="0">
                <a:cs typeface="Arial" charset="0"/>
              </a:rPr>
              <a:t>→</a:t>
            </a:r>
            <a:r>
              <a:rPr lang="en-US" altLang="en-US" dirty="0"/>
              <a:t> 2AlCl</a:t>
            </a:r>
            <a:r>
              <a:rPr lang="en-US" altLang="en-US" baseline="-25000" dirty="0"/>
              <a:t>3</a:t>
            </a:r>
            <a:r>
              <a:rPr lang="en-US" altLang="en-US" dirty="0"/>
              <a:t>  + 3Cu</a:t>
            </a:r>
          </a:p>
          <a:p>
            <a:pPr eaLnBrk="1" hangingPunct="1"/>
            <a:r>
              <a:rPr lang="en-US" altLang="en-US" dirty="0" smtClean="0"/>
              <a:t>single</a:t>
            </a:r>
          </a:p>
          <a:p>
            <a:pPr eaLnBrk="1" hangingPunct="1"/>
            <a:r>
              <a:rPr lang="en-US" altLang="en-US" dirty="0" smtClean="0"/>
              <a:t>S</a:t>
            </a:r>
            <a:r>
              <a:rPr lang="en-US" altLang="en-US" baseline="-25000" dirty="0" smtClean="0"/>
              <a:t>8</a:t>
            </a:r>
            <a:r>
              <a:rPr lang="en-US" altLang="en-US" dirty="0" smtClean="0"/>
              <a:t> (s) + 8O</a:t>
            </a:r>
            <a:r>
              <a:rPr lang="en-US" altLang="en-US" baseline="-25000" dirty="0" smtClean="0"/>
              <a:t>2</a:t>
            </a:r>
            <a:r>
              <a:rPr lang="en-US" altLang="en-US" dirty="0" smtClean="0"/>
              <a:t> (g) </a:t>
            </a:r>
            <a:r>
              <a:rPr lang="en-US" altLang="en-US" dirty="0" smtClean="0">
                <a:latin typeface="Arial" charset="0"/>
                <a:cs typeface="Arial" charset="0"/>
              </a:rPr>
              <a:t>→ </a:t>
            </a:r>
            <a:r>
              <a:rPr lang="en-US" altLang="en-US" dirty="0" smtClean="0"/>
              <a:t>8SO</a:t>
            </a:r>
            <a:r>
              <a:rPr lang="en-US" altLang="en-US" baseline="-25000" dirty="0" smtClean="0"/>
              <a:t>2</a:t>
            </a:r>
            <a:r>
              <a:rPr lang="en-US" altLang="en-US" dirty="0" smtClean="0"/>
              <a:t> (g)</a:t>
            </a:r>
          </a:p>
          <a:p>
            <a:pPr eaLnBrk="1" hangingPunct="1"/>
            <a:r>
              <a:rPr lang="en-US" altLang="en-US" dirty="0" smtClean="0"/>
              <a:t>synthesis</a:t>
            </a:r>
          </a:p>
          <a:p>
            <a:pPr eaLnBrk="1" hangingPunct="1"/>
            <a:r>
              <a:rPr lang="en-US" altLang="en-US" dirty="0" smtClean="0"/>
              <a:t>2Al(s) + 3Cl</a:t>
            </a:r>
            <a:r>
              <a:rPr lang="en-US" altLang="en-US" baseline="-25000" dirty="0" smtClean="0"/>
              <a:t>2</a:t>
            </a:r>
            <a:r>
              <a:rPr lang="en-US" altLang="en-US" dirty="0" smtClean="0"/>
              <a:t> (g) </a:t>
            </a:r>
            <a:r>
              <a:rPr lang="en-US" altLang="en-US" dirty="0" smtClean="0">
                <a:latin typeface="Arial" charset="0"/>
                <a:cs typeface="Arial" charset="0"/>
              </a:rPr>
              <a:t>→</a:t>
            </a:r>
            <a:r>
              <a:rPr lang="en-US" altLang="en-US" dirty="0" smtClean="0"/>
              <a:t>2AlCl</a:t>
            </a:r>
            <a:r>
              <a:rPr lang="en-US" altLang="en-US" baseline="-25000" dirty="0" smtClean="0"/>
              <a:t>3</a:t>
            </a:r>
            <a:r>
              <a:rPr lang="en-US" altLang="en-US" dirty="0" smtClean="0"/>
              <a:t> (s)</a:t>
            </a:r>
          </a:p>
          <a:p>
            <a:pPr eaLnBrk="1" hangingPunct="1"/>
            <a:r>
              <a:rPr lang="en-US" altLang="en-US" dirty="0" smtClean="0"/>
              <a:t>synthesis</a:t>
            </a:r>
          </a:p>
          <a:p>
            <a:pPr eaLnBrk="1" hangingPunct="1"/>
            <a:r>
              <a:rPr lang="en-US" altLang="en-US" dirty="0" smtClean="0"/>
              <a:t>2AlN (s) </a:t>
            </a:r>
            <a:r>
              <a:rPr lang="en-US" altLang="en-US" dirty="0" smtClean="0">
                <a:latin typeface="Arial" charset="0"/>
                <a:cs typeface="Arial" charset="0"/>
              </a:rPr>
              <a:t>→</a:t>
            </a:r>
            <a:r>
              <a:rPr lang="en-US" altLang="en-US" dirty="0" smtClean="0"/>
              <a:t>2Al (s) + N</a:t>
            </a:r>
            <a:r>
              <a:rPr lang="en-US" altLang="en-US" baseline="-25000" dirty="0" smtClean="0"/>
              <a:t>2</a:t>
            </a:r>
            <a:r>
              <a:rPr lang="en-US" altLang="en-US" dirty="0" smtClean="0"/>
              <a:t> (g)</a:t>
            </a:r>
          </a:p>
          <a:p>
            <a:pPr eaLnBrk="1" hangingPunct="1"/>
            <a:r>
              <a:rPr lang="en-US" altLang="en-US" dirty="0" smtClean="0"/>
              <a:t>decomposition</a:t>
            </a:r>
          </a:p>
          <a:p>
            <a:pPr eaLnBrk="1" hangingPunct="1"/>
            <a:endParaRPr lang="en-US" altLang="en-US" dirty="0" smtClean="0"/>
          </a:p>
        </p:txBody>
      </p:sp>
    </p:spTree>
    <p:extLst>
      <p:ext uri="{BB962C8B-B14F-4D97-AF65-F5344CB8AC3E}">
        <p14:creationId xmlns:p14="http://schemas.microsoft.com/office/powerpoint/2010/main" val="140791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p:cTn id="7"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945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anim calcmode="lin" valueType="num">
                                      <p:cBhvr>
                                        <p:cTn id="13"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1945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anim calcmode="lin" valueType="num">
                                      <p:cBhvr>
                                        <p:cTn id="19" dur="500" fill="hold"/>
                                        <p:tgtEl>
                                          <p:spTgt spid="19459">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1945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19459">
                                            <p:txEl>
                                              <p:pRg st="7" end="7"/>
                                            </p:txEl>
                                          </p:spTgt>
                                        </p:tgtEl>
                                        <p:attrNameLst>
                                          <p:attrName>style.visibility</p:attrName>
                                        </p:attrNameLst>
                                      </p:cBhvr>
                                      <p:to>
                                        <p:strVal val="visible"/>
                                      </p:to>
                                    </p:set>
                                    <p:anim calcmode="lin" valueType="num">
                                      <p:cBhvr>
                                        <p:cTn id="25" dur="500" fill="hold"/>
                                        <p:tgtEl>
                                          <p:spTgt spid="19459">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19459">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n-US" altLang="en-US" sz="4000" smtClean="0"/>
              <a:t>Classify each of the following reactions</a:t>
            </a:r>
          </a:p>
        </p:txBody>
      </p:sp>
      <p:sp>
        <p:nvSpPr>
          <p:cNvPr id="21507" name="Rectangle 3"/>
          <p:cNvSpPr>
            <a:spLocks noGrp="1" noChangeArrowheads="1"/>
          </p:cNvSpPr>
          <p:nvPr>
            <p:ph type="body" idx="1"/>
          </p:nvPr>
        </p:nvSpPr>
        <p:spPr>
          <a:xfrm>
            <a:off x="457200" y="1143000"/>
            <a:ext cx="8229600" cy="4983163"/>
          </a:xfrm>
        </p:spPr>
        <p:txBody>
          <a:bodyPr>
            <a:normAutofit lnSpcReduction="10000"/>
          </a:bodyPr>
          <a:lstStyle/>
          <a:p>
            <a:pPr eaLnBrk="1" hangingPunct="1"/>
            <a:r>
              <a:rPr lang="en-US" altLang="en-US" dirty="0" smtClean="0"/>
              <a:t>BaCl</a:t>
            </a:r>
            <a:r>
              <a:rPr lang="en-US" altLang="en-US" baseline="-25000" dirty="0" smtClean="0"/>
              <a:t>2</a:t>
            </a:r>
            <a:r>
              <a:rPr lang="en-US" altLang="en-US" dirty="0" smtClean="0"/>
              <a:t> (</a:t>
            </a:r>
            <a:r>
              <a:rPr lang="en-US" altLang="en-US" dirty="0" err="1" smtClean="0"/>
              <a:t>aq</a:t>
            </a:r>
            <a:r>
              <a:rPr lang="en-US" altLang="en-US" dirty="0" smtClean="0"/>
              <a:t>) + Na</a:t>
            </a:r>
            <a:r>
              <a:rPr lang="en-US" altLang="en-US" baseline="-25000" dirty="0" smtClean="0"/>
              <a:t>2</a:t>
            </a:r>
            <a:r>
              <a:rPr lang="en-US" altLang="en-US" dirty="0" smtClean="0"/>
              <a:t>SO</a:t>
            </a:r>
            <a:r>
              <a:rPr lang="en-US" altLang="en-US" baseline="-25000" dirty="0" smtClean="0"/>
              <a:t>4</a:t>
            </a:r>
            <a:r>
              <a:rPr lang="en-US" altLang="en-US" dirty="0" smtClean="0"/>
              <a:t> (</a:t>
            </a:r>
            <a:r>
              <a:rPr lang="en-US" altLang="en-US" dirty="0" err="1" smtClean="0"/>
              <a:t>aq</a:t>
            </a:r>
            <a:r>
              <a:rPr lang="en-US" altLang="en-US" dirty="0" smtClean="0"/>
              <a:t>) </a:t>
            </a:r>
            <a:r>
              <a:rPr lang="en-US" altLang="en-US" dirty="0" smtClean="0">
                <a:latin typeface="Arial" charset="0"/>
                <a:cs typeface="Arial" charset="0"/>
              </a:rPr>
              <a:t>→ </a:t>
            </a:r>
            <a:r>
              <a:rPr lang="en-US" altLang="en-US" dirty="0" smtClean="0"/>
              <a:t>BaSO</a:t>
            </a:r>
            <a:r>
              <a:rPr lang="en-US" altLang="en-US" baseline="-25000" dirty="0" smtClean="0"/>
              <a:t>4</a:t>
            </a:r>
            <a:r>
              <a:rPr lang="en-US" altLang="en-US" dirty="0" smtClean="0"/>
              <a:t> (s) + 2NaCl (</a:t>
            </a:r>
            <a:r>
              <a:rPr lang="en-US" altLang="en-US" dirty="0" err="1" smtClean="0"/>
              <a:t>aq</a:t>
            </a:r>
            <a:r>
              <a:rPr lang="en-US" altLang="en-US" dirty="0" smtClean="0"/>
              <a:t>)</a:t>
            </a:r>
          </a:p>
          <a:p>
            <a:pPr eaLnBrk="1" hangingPunct="1"/>
            <a:r>
              <a:rPr lang="en-US" altLang="en-US" dirty="0" smtClean="0"/>
              <a:t> double, Precipitation</a:t>
            </a:r>
          </a:p>
          <a:p>
            <a:pPr eaLnBrk="1" hangingPunct="1"/>
            <a:r>
              <a:rPr lang="en-US" altLang="en-US" dirty="0" smtClean="0"/>
              <a:t>KOH (</a:t>
            </a:r>
            <a:r>
              <a:rPr lang="en-US" altLang="en-US" dirty="0" err="1" smtClean="0"/>
              <a:t>aq</a:t>
            </a:r>
            <a:r>
              <a:rPr lang="en-US" altLang="en-US" dirty="0" smtClean="0"/>
              <a:t>) + </a:t>
            </a:r>
            <a:r>
              <a:rPr lang="en-US" altLang="en-US" dirty="0" err="1" smtClean="0"/>
              <a:t>HCl</a:t>
            </a:r>
            <a:r>
              <a:rPr lang="en-US" altLang="en-US" dirty="0" smtClean="0"/>
              <a:t> (</a:t>
            </a:r>
            <a:r>
              <a:rPr lang="en-US" altLang="en-US" dirty="0" err="1" smtClean="0"/>
              <a:t>aq</a:t>
            </a:r>
            <a:r>
              <a:rPr lang="en-US" altLang="en-US" dirty="0" smtClean="0"/>
              <a:t>) </a:t>
            </a:r>
            <a:r>
              <a:rPr lang="en-US" altLang="en-US" dirty="0" smtClean="0">
                <a:latin typeface="Arial" charset="0"/>
                <a:cs typeface="Arial" charset="0"/>
              </a:rPr>
              <a:t>→ </a:t>
            </a:r>
            <a:r>
              <a:rPr lang="en-US" altLang="en-US" dirty="0" smtClean="0"/>
              <a:t>H</a:t>
            </a:r>
            <a:r>
              <a:rPr lang="en-US" altLang="en-US" baseline="-25000" dirty="0" smtClean="0"/>
              <a:t>2</a:t>
            </a:r>
            <a:r>
              <a:rPr lang="en-US" altLang="en-US" dirty="0" smtClean="0"/>
              <a:t>O (l) + </a:t>
            </a:r>
            <a:r>
              <a:rPr lang="en-US" altLang="en-US" dirty="0" err="1" smtClean="0"/>
              <a:t>KCl</a:t>
            </a:r>
            <a:r>
              <a:rPr lang="en-US" altLang="en-US" dirty="0" smtClean="0"/>
              <a:t> (</a:t>
            </a:r>
            <a:r>
              <a:rPr lang="en-US" altLang="en-US" dirty="0" err="1" smtClean="0"/>
              <a:t>aq</a:t>
            </a:r>
            <a:r>
              <a:rPr lang="en-US" altLang="en-US" dirty="0" smtClean="0"/>
              <a:t>)</a:t>
            </a:r>
          </a:p>
          <a:p>
            <a:pPr eaLnBrk="1" hangingPunct="1"/>
            <a:r>
              <a:rPr lang="en-US" altLang="en-US" dirty="0" smtClean="0"/>
              <a:t>double</a:t>
            </a:r>
          </a:p>
          <a:p>
            <a:pPr eaLnBrk="1" hangingPunct="1"/>
            <a:r>
              <a:rPr lang="en-US" altLang="en-US" dirty="0" smtClean="0"/>
              <a:t>2H</a:t>
            </a:r>
            <a:r>
              <a:rPr lang="en-US" altLang="en-US" baseline="-25000" dirty="0" smtClean="0"/>
              <a:t>2</a:t>
            </a:r>
            <a:r>
              <a:rPr lang="en-US" altLang="en-US" dirty="0" smtClean="0"/>
              <a:t>O (l) </a:t>
            </a:r>
            <a:r>
              <a:rPr lang="en-US" altLang="en-US" dirty="0" smtClean="0">
                <a:latin typeface="Arial" charset="0"/>
                <a:cs typeface="Arial" charset="0"/>
              </a:rPr>
              <a:t>→</a:t>
            </a:r>
            <a:r>
              <a:rPr lang="en-US" altLang="en-US" dirty="0" smtClean="0"/>
              <a:t>2H</a:t>
            </a:r>
            <a:r>
              <a:rPr lang="en-US" altLang="en-US" baseline="-25000" dirty="0" smtClean="0"/>
              <a:t>2</a:t>
            </a:r>
            <a:r>
              <a:rPr lang="en-US" altLang="en-US" dirty="0" smtClean="0"/>
              <a:t> (g) + O</a:t>
            </a:r>
            <a:r>
              <a:rPr lang="en-US" altLang="en-US" baseline="-25000" dirty="0" smtClean="0"/>
              <a:t>2</a:t>
            </a:r>
            <a:r>
              <a:rPr lang="en-US" altLang="en-US" dirty="0" smtClean="0"/>
              <a:t> (g)</a:t>
            </a:r>
          </a:p>
          <a:p>
            <a:pPr eaLnBrk="1" hangingPunct="1"/>
            <a:r>
              <a:rPr lang="en-US" altLang="en-US" dirty="0" smtClean="0"/>
              <a:t>Decomposition</a:t>
            </a:r>
          </a:p>
          <a:p>
            <a:r>
              <a:rPr lang="en-US" altLang="en-US" dirty="0"/>
              <a:t>C</a:t>
            </a:r>
            <a:r>
              <a:rPr lang="en-US" altLang="en-US" baseline="-25000" dirty="0"/>
              <a:t>3</a:t>
            </a:r>
            <a:r>
              <a:rPr lang="en-US" altLang="en-US" dirty="0"/>
              <a:t>H</a:t>
            </a:r>
            <a:r>
              <a:rPr lang="en-US" altLang="en-US" baseline="-25000" dirty="0"/>
              <a:t>8</a:t>
            </a:r>
            <a:r>
              <a:rPr lang="en-US" altLang="en-US" dirty="0"/>
              <a:t> (g) + 5O</a:t>
            </a:r>
            <a:r>
              <a:rPr lang="en-US" altLang="en-US" baseline="-25000" dirty="0"/>
              <a:t>2</a:t>
            </a:r>
            <a:r>
              <a:rPr lang="en-US" altLang="en-US" dirty="0"/>
              <a:t> (g) </a:t>
            </a:r>
            <a:r>
              <a:rPr lang="en-US" altLang="en-US" dirty="0">
                <a:latin typeface="Arial" charset="0"/>
                <a:cs typeface="Arial" charset="0"/>
              </a:rPr>
              <a:t>→</a:t>
            </a:r>
            <a:r>
              <a:rPr lang="en-US" altLang="en-US" dirty="0"/>
              <a:t>3CO</a:t>
            </a:r>
            <a:r>
              <a:rPr lang="en-US" altLang="en-US" baseline="-25000" dirty="0"/>
              <a:t>2</a:t>
            </a:r>
            <a:r>
              <a:rPr lang="en-US" altLang="en-US" dirty="0"/>
              <a:t> (g) +4H</a:t>
            </a:r>
            <a:r>
              <a:rPr lang="en-US" altLang="en-US" baseline="-25000" dirty="0"/>
              <a:t>2</a:t>
            </a:r>
            <a:r>
              <a:rPr lang="en-US" altLang="en-US" dirty="0"/>
              <a:t>O (g</a:t>
            </a:r>
            <a:r>
              <a:rPr lang="en-US" altLang="en-US" dirty="0" smtClean="0"/>
              <a:t>)</a:t>
            </a:r>
          </a:p>
          <a:p>
            <a:r>
              <a:rPr lang="en-US" altLang="en-US" dirty="0" smtClean="0"/>
              <a:t>Combustion</a:t>
            </a:r>
          </a:p>
        </p:txBody>
      </p:sp>
    </p:spTree>
    <p:extLst>
      <p:ext uri="{BB962C8B-B14F-4D97-AF65-F5344CB8AC3E}">
        <p14:creationId xmlns:p14="http://schemas.microsoft.com/office/powerpoint/2010/main" val="2978578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anim calcmode="lin" valueType="num">
                                      <p:cBhvr additive="base">
                                        <p:cTn id="13"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anim calcmode="lin" valueType="num">
                                      <p:cBhvr additive="base">
                                        <p:cTn id="19"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anim calcmode="lin" valueType="num">
                                      <p:cBhvr additive="base">
                                        <p:cTn id="25"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endParaRPr lang="en-US" altLang="en-US" smtClean="0"/>
          </a:p>
        </p:txBody>
      </p:sp>
      <p:sp>
        <p:nvSpPr>
          <p:cNvPr id="34819" name="Content Placeholder 4"/>
          <p:cNvSpPr>
            <a:spLocks noGrp="1"/>
          </p:cNvSpPr>
          <p:nvPr>
            <p:ph idx="1"/>
          </p:nvPr>
        </p:nvSpPr>
        <p:spPr>
          <a:xfrm>
            <a:off x="457200" y="457200"/>
            <a:ext cx="8229600" cy="5673725"/>
          </a:xfrm>
        </p:spPr>
        <p:txBody>
          <a:bodyPr/>
          <a:lstStyle/>
          <a:p>
            <a:r>
              <a:rPr lang="en-US" altLang="en-US" dirty="0" smtClean="0"/>
              <a:t>Metal may replace other metals</a:t>
            </a:r>
          </a:p>
          <a:p>
            <a:r>
              <a:rPr lang="en-US" altLang="en-US" dirty="0" smtClean="0"/>
              <a:t>Halogens may replace other halogens</a:t>
            </a:r>
          </a:p>
        </p:txBody>
      </p:sp>
      <p:pic>
        <p:nvPicPr>
          <p:cNvPr id="34820" name="Picture 5" descr="http://www.oocities.org/perry_science/acadchem/ch8/predictingreplacementreactions_files/image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03106"/>
            <a:ext cx="5638800" cy="524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14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algn="ctr" eaLnBrk="1" fontAlgn="auto" hangingPunct="1">
              <a:spcAft>
                <a:spcPts val="0"/>
              </a:spcAft>
              <a:defRPr/>
            </a:pPr>
            <a:r>
              <a:rPr lang="en-US" dirty="0" smtClean="0"/>
              <a:t>Types of Bonds</a:t>
            </a:r>
            <a:endParaRPr lang="en-US" dirty="0"/>
          </a:p>
        </p:txBody>
      </p:sp>
      <p:sp>
        <p:nvSpPr>
          <p:cNvPr id="3" name="Content Placeholder 2"/>
          <p:cNvSpPr>
            <a:spLocks noGrp="1"/>
          </p:cNvSpPr>
          <p:nvPr>
            <p:ph idx="1"/>
          </p:nvPr>
        </p:nvSpPr>
        <p:spPr/>
        <p:txBody>
          <a:bodyPr>
            <a:normAutofit/>
          </a:bodyPr>
          <a:lstStyle/>
          <a:p>
            <a:pPr eaLnBrk="1" hangingPunct="1"/>
            <a:r>
              <a:rPr lang="en-US" altLang="en-US" b="1" u="sng" dirty="0" smtClean="0"/>
              <a:t>Ionic Bonding- </a:t>
            </a:r>
            <a:r>
              <a:rPr lang="en-US" altLang="en-US" dirty="0" smtClean="0"/>
              <a:t>electrostatic force that holds oppositely charged particles together</a:t>
            </a:r>
          </a:p>
          <a:p>
            <a:pPr lvl="1" eaLnBrk="1" hangingPunct="1"/>
            <a:r>
              <a:rPr lang="en-US" altLang="en-US" dirty="0" smtClean="0"/>
              <a:t>Electrons transferred</a:t>
            </a:r>
          </a:p>
          <a:p>
            <a:pPr lvl="1" eaLnBrk="1" hangingPunct="1"/>
            <a:r>
              <a:rPr lang="en-US" altLang="en-US" dirty="0" smtClean="0"/>
              <a:t>Between metals and nonmetals</a:t>
            </a:r>
          </a:p>
          <a:p>
            <a:pPr lvl="1" eaLnBrk="1" hangingPunct="1"/>
            <a:r>
              <a:rPr lang="en-US" altLang="en-US" dirty="0" smtClean="0"/>
              <a:t>Metal and oxygen= oxide</a:t>
            </a:r>
          </a:p>
          <a:p>
            <a:pPr lvl="1" eaLnBrk="1" hangingPunct="1"/>
            <a:r>
              <a:rPr lang="en-US" altLang="en-US" dirty="0" smtClean="0"/>
              <a:t>Metal and halogen= salt</a:t>
            </a:r>
          </a:p>
          <a:p>
            <a:pPr lvl="1" eaLnBrk="1" hangingPunct="1"/>
            <a:endParaRPr lang="en-US" altLang="en-US" dirty="0" smtClean="0"/>
          </a:p>
        </p:txBody>
      </p:sp>
    </p:spTree>
    <p:extLst>
      <p:ext uri="{BB962C8B-B14F-4D97-AF65-F5344CB8AC3E}">
        <p14:creationId xmlns:p14="http://schemas.microsoft.com/office/powerpoint/2010/main" val="2805360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reaction occur?</a:t>
            </a:r>
            <a:endParaRPr lang="en-US" dirty="0"/>
          </a:p>
        </p:txBody>
      </p:sp>
      <p:sp>
        <p:nvSpPr>
          <p:cNvPr id="3" name="Content Placeholder 2"/>
          <p:cNvSpPr>
            <a:spLocks noGrp="1"/>
          </p:cNvSpPr>
          <p:nvPr>
            <p:ph idx="1"/>
          </p:nvPr>
        </p:nvSpPr>
        <p:spPr/>
        <p:txBody>
          <a:bodyPr/>
          <a:lstStyle/>
          <a:p>
            <a:r>
              <a:rPr lang="en-US" altLang="en-US" dirty="0"/>
              <a:t>Zn(s) + CuSO</a:t>
            </a:r>
            <a:r>
              <a:rPr lang="en-US" altLang="en-US" baseline="-25000" dirty="0"/>
              <a:t>4</a:t>
            </a:r>
            <a:r>
              <a:rPr lang="en-US" altLang="en-US" dirty="0"/>
              <a:t> (</a:t>
            </a:r>
            <a:r>
              <a:rPr lang="en-US" altLang="en-US" dirty="0" err="1"/>
              <a:t>aq</a:t>
            </a:r>
            <a:r>
              <a:rPr lang="en-US" altLang="en-US" dirty="0"/>
              <a:t>) </a:t>
            </a:r>
            <a:r>
              <a:rPr lang="en-US" altLang="en-US" dirty="0">
                <a:latin typeface="Arial" charset="0"/>
                <a:cs typeface="Arial" charset="0"/>
              </a:rPr>
              <a:t>→</a:t>
            </a:r>
            <a:r>
              <a:rPr lang="en-US" altLang="en-US" dirty="0"/>
              <a:t>ZnSO</a:t>
            </a:r>
            <a:r>
              <a:rPr lang="en-US" altLang="en-US" baseline="-25000" dirty="0"/>
              <a:t>4</a:t>
            </a:r>
            <a:r>
              <a:rPr lang="en-US" altLang="en-US" dirty="0"/>
              <a:t>(</a:t>
            </a:r>
            <a:r>
              <a:rPr lang="en-US" altLang="en-US" dirty="0" err="1"/>
              <a:t>aq</a:t>
            </a:r>
            <a:r>
              <a:rPr lang="en-US" altLang="en-US" dirty="0"/>
              <a:t>) + Cu (</a:t>
            </a:r>
            <a:r>
              <a:rPr lang="en-US" altLang="en-US" dirty="0" smtClean="0"/>
              <a:t>s)</a:t>
            </a:r>
          </a:p>
          <a:p>
            <a:r>
              <a:rPr lang="en-US" altLang="en-US" dirty="0" smtClean="0"/>
              <a:t>yes</a:t>
            </a:r>
          </a:p>
          <a:p>
            <a:endParaRPr lang="en-US" altLang="en-US" dirty="0"/>
          </a:p>
          <a:p>
            <a:r>
              <a:rPr lang="en-US" altLang="en-US" dirty="0" smtClean="0"/>
              <a:t>Cl</a:t>
            </a:r>
            <a:r>
              <a:rPr lang="en-US" altLang="en-US" baseline="-25000" dirty="0" smtClean="0"/>
              <a:t>2</a:t>
            </a:r>
            <a:r>
              <a:rPr lang="en-US" altLang="en-US" dirty="0" smtClean="0"/>
              <a:t>(g</a:t>
            </a:r>
            <a:r>
              <a:rPr lang="en-US" altLang="en-US" dirty="0"/>
              <a:t>) + 2KBr (</a:t>
            </a:r>
            <a:r>
              <a:rPr lang="en-US" altLang="en-US" dirty="0" err="1"/>
              <a:t>aq</a:t>
            </a:r>
            <a:r>
              <a:rPr lang="en-US" altLang="en-US" dirty="0"/>
              <a:t>) </a:t>
            </a:r>
            <a:r>
              <a:rPr lang="en-US" altLang="en-US" dirty="0">
                <a:latin typeface="Arial" charset="0"/>
                <a:cs typeface="Arial" charset="0"/>
              </a:rPr>
              <a:t>→</a:t>
            </a:r>
            <a:r>
              <a:rPr lang="en-US" altLang="en-US" dirty="0"/>
              <a:t> 2KCl (</a:t>
            </a:r>
            <a:r>
              <a:rPr lang="en-US" altLang="en-US" dirty="0" err="1"/>
              <a:t>aq</a:t>
            </a:r>
            <a:r>
              <a:rPr lang="en-US" altLang="en-US" dirty="0"/>
              <a:t>) + Br</a:t>
            </a:r>
            <a:r>
              <a:rPr lang="en-US" altLang="en-US" baseline="-25000" dirty="0"/>
              <a:t>2</a:t>
            </a:r>
            <a:r>
              <a:rPr lang="en-US" altLang="en-US" dirty="0"/>
              <a:t> (g</a:t>
            </a:r>
            <a:r>
              <a:rPr lang="en-US" altLang="en-US" dirty="0" smtClean="0"/>
              <a:t>)</a:t>
            </a:r>
          </a:p>
          <a:p>
            <a:r>
              <a:rPr lang="en-US" altLang="en-US" dirty="0" smtClean="0"/>
              <a:t>yes</a:t>
            </a:r>
            <a:endParaRPr lang="en-US" altLang="en-US" dirty="0"/>
          </a:p>
          <a:p>
            <a:endParaRPr lang="en-US" altLang="en-US" dirty="0"/>
          </a:p>
          <a:p>
            <a:endParaRPr lang="en-US" dirty="0"/>
          </a:p>
        </p:txBody>
      </p:sp>
    </p:spTree>
    <p:extLst>
      <p:ext uri="{BB962C8B-B14F-4D97-AF65-F5344CB8AC3E}">
        <p14:creationId xmlns:p14="http://schemas.microsoft.com/office/powerpoint/2010/main" val="393136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eaLnBrk="1" hangingPunct="1"/>
            <a:r>
              <a:rPr lang="en-US" dirty="0" smtClean="0"/>
              <a:t>Complete Reaction</a:t>
            </a:r>
          </a:p>
        </p:txBody>
      </p:sp>
      <p:sp>
        <p:nvSpPr>
          <p:cNvPr id="7171" name="Rectangle 3"/>
          <p:cNvSpPr>
            <a:spLocks noGrp="1" noChangeArrowheads="1"/>
          </p:cNvSpPr>
          <p:nvPr>
            <p:ph type="body" idx="1"/>
          </p:nvPr>
        </p:nvSpPr>
        <p:spPr/>
        <p:txBody>
          <a:bodyPr>
            <a:normAutofit fontScale="85000" lnSpcReduction="20000"/>
          </a:bodyPr>
          <a:lstStyle/>
          <a:p>
            <a:pPr eaLnBrk="1" hangingPunct="1">
              <a:defRPr/>
            </a:pPr>
            <a:r>
              <a:rPr lang="en-US" dirty="0" smtClean="0"/>
              <a:t>Mg (s) + Zn(NO</a:t>
            </a:r>
            <a:r>
              <a:rPr lang="en-US" baseline="-25000" dirty="0" smtClean="0"/>
              <a:t>3</a:t>
            </a:r>
            <a:r>
              <a:rPr lang="en-US" dirty="0" smtClean="0"/>
              <a:t>)</a:t>
            </a:r>
            <a:r>
              <a:rPr lang="en-US" baseline="-25000" dirty="0" smtClean="0"/>
              <a:t>2</a:t>
            </a:r>
            <a:r>
              <a:rPr lang="en-US" dirty="0" smtClean="0"/>
              <a:t> (</a:t>
            </a:r>
            <a:r>
              <a:rPr lang="en-US" dirty="0" err="1" smtClean="0"/>
              <a:t>aq</a:t>
            </a:r>
            <a:r>
              <a:rPr lang="en-US" dirty="0" smtClean="0"/>
              <a:t>) </a:t>
            </a:r>
            <a:r>
              <a:rPr lang="en-US" dirty="0" smtClean="0">
                <a:cs typeface="Arial" charset="0"/>
              </a:rPr>
              <a:t>→</a:t>
            </a:r>
            <a:endParaRPr lang="en-US" dirty="0" smtClean="0"/>
          </a:p>
          <a:p>
            <a:pPr>
              <a:defRPr/>
            </a:pPr>
            <a:r>
              <a:rPr lang="en-US" dirty="0"/>
              <a:t>Mg (s) + Zn(NO</a:t>
            </a:r>
            <a:r>
              <a:rPr lang="en-US" baseline="-25000" dirty="0"/>
              <a:t>3</a:t>
            </a:r>
            <a:r>
              <a:rPr lang="en-US" dirty="0"/>
              <a:t>)</a:t>
            </a:r>
            <a:r>
              <a:rPr lang="en-US" baseline="-25000" dirty="0"/>
              <a:t>2</a:t>
            </a:r>
            <a:r>
              <a:rPr lang="en-US" dirty="0"/>
              <a:t> (</a:t>
            </a:r>
            <a:r>
              <a:rPr lang="en-US" dirty="0" err="1"/>
              <a:t>aq</a:t>
            </a:r>
            <a:r>
              <a:rPr lang="en-US" dirty="0"/>
              <a:t>) </a:t>
            </a:r>
            <a:r>
              <a:rPr lang="en-US" dirty="0">
                <a:cs typeface="Arial" charset="0"/>
              </a:rPr>
              <a:t>→ </a:t>
            </a:r>
            <a:r>
              <a:rPr lang="en-US" dirty="0"/>
              <a:t>Mg(NO</a:t>
            </a:r>
            <a:r>
              <a:rPr lang="en-US" baseline="-25000" dirty="0"/>
              <a:t>3</a:t>
            </a:r>
            <a:r>
              <a:rPr lang="en-US" dirty="0"/>
              <a:t>)</a:t>
            </a:r>
            <a:r>
              <a:rPr lang="en-US" baseline="-25000" dirty="0"/>
              <a:t>2</a:t>
            </a:r>
            <a:r>
              <a:rPr lang="en-US" dirty="0"/>
              <a:t> (</a:t>
            </a:r>
            <a:r>
              <a:rPr lang="en-US" dirty="0" err="1"/>
              <a:t>aq</a:t>
            </a:r>
            <a:r>
              <a:rPr lang="en-US" dirty="0"/>
              <a:t>) + Zn (s</a:t>
            </a:r>
            <a:r>
              <a:rPr lang="en-US" dirty="0" smtClean="0"/>
              <a:t>) </a:t>
            </a:r>
          </a:p>
          <a:p>
            <a:pPr>
              <a:defRPr/>
            </a:pPr>
            <a:r>
              <a:rPr lang="en-US" dirty="0" smtClean="0"/>
              <a:t>Single displacement</a:t>
            </a:r>
            <a:endParaRPr lang="en-US" dirty="0"/>
          </a:p>
          <a:p>
            <a:pPr marL="457200" lvl="1" indent="0" eaLnBrk="1" hangingPunct="1">
              <a:buNone/>
              <a:defRPr/>
            </a:pPr>
            <a:endParaRPr lang="en-US" dirty="0" smtClean="0"/>
          </a:p>
          <a:p>
            <a:r>
              <a:rPr lang="en-US" dirty="0"/>
              <a:t>BaCl</a:t>
            </a:r>
            <a:r>
              <a:rPr lang="en-US" baseline="-25000" dirty="0"/>
              <a:t>2</a:t>
            </a:r>
            <a:r>
              <a:rPr lang="en-US" dirty="0"/>
              <a:t> (</a:t>
            </a:r>
            <a:r>
              <a:rPr lang="en-US" dirty="0" err="1"/>
              <a:t>aq</a:t>
            </a:r>
            <a:r>
              <a:rPr lang="en-US" dirty="0"/>
              <a:t>) + Na</a:t>
            </a:r>
            <a:r>
              <a:rPr lang="en-US" baseline="-25000" dirty="0"/>
              <a:t>2</a:t>
            </a:r>
            <a:r>
              <a:rPr lang="en-US" dirty="0"/>
              <a:t>SO</a:t>
            </a:r>
            <a:r>
              <a:rPr lang="en-US" baseline="-25000" dirty="0"/>
              <a:t>4</a:t>
            </a:r>
            <a:r>
              <a:rPr lang="en-US" dirty="0"/>
              <a:t> (</a:t>
            </a:r>
            <a:r>
              <a:rPr lang="en-US" dirty="0" err="1"/>
              <a:t>aq</a:t>
            </a:r>
            <a:r>
              <a:rPr lang="en-US" dirty="0"/>
              <a:t>) </a:t>
            </a:r>
            <a:r>
              <a:rPr lang="en-US" dirty="0">
                <a:latin typeface="Arial" charset="0"/>
                <a:cs typeface="Arial" charset="0"/>
              </a:rPr>
              <a:t>→ </a:t>
            </a:r>
            <a:endParaRPr lang="en-US" dirty="0" smtClean="0">
              <a:latin typeface="Arial" charset="0"/>
              <a:cs typeface="Arial" charset="0"/>
            </a:endParaRPr>
          </a:p>
          <a:p>
            <a:r>
              <a:rPr lang="en-US" dirty="0" smtClean="0"/>
              <a:t>BaCl</a:t>
            </a:r>
            <a:r>
              <a:rPr lang="en-US" baseline="-25000" dirty="0" smtClean="0"/>
              <a:t>2</a:t>
            </a:r>
            <a:r>
              <a:rPr lang="en-US" dirty="0" smtClean="0"/>
              <a:t> </a:t>
            </a:r>
            <a:r>
              <a:rPr lang="en-US" dirty="0"/>
              <a:t>(</a:t>
            </a:r>
            <a:r>
              <a:rPr lang="en-US" dirty="0" err="1"/>
              <a:t>aq</a:t>
            </a:r>
            <a:r>
              <a:rPr lang="en-US" dirty="0"/>
              <a:t>) + Na</a:t>
            </a:r>
            <a:r>
              <a:rPr lang="en-US" baseline="-25000" dirty="0"/>
              <a:t>2</a:t>
            </a:r>
            <a:r>
              <a:rPr lang="en-US" dirty="0"/>
              <a:t>SO</a:t>
            </a:r>
            <a:r>
              <a:rPr lang="en-US" baseline="-25000" dirty="0"/>
              <a:t>4</a:t>
            </a:r>
            <a:r>
              <a:rPr lang="en-US" dirty="0"/>
              <a:t> (</a:t>
            </a:r>
            <a:r>
              <a:rPr lang="en-US" dirty="0" err="1"/>
              <a:t>aq</a:t>
            </a:r>
            <a:r>
              <a:rPr lang="en-US" dirty="0"/>
              <a:t>) </a:t>
            </a:r>
            <a:r>
              <a:rPr lang="en-US" dirty="0">
                <a:latin typeface="Arial" charset="0"/>
                <a:cs typeface="Arial" charset="0"/>
              </a:rPr>
              <a:t>→ </a:t>
            </a:r>
            <a:r>
              <a:rPr lang="en-US" dirty="0"/>
              <a:t>BaSO</a:t>
            </a:r>
            <a:r>
              <a:rPr lang="en-US" baseline="-25000" dirty="0"/>
              <a:t>4</a:t>
            </a:r>
            <a:r>
              <a:rPr lang="en-US" dirty="0"/>
              <a:t> (s) + 2NaCl (</a:t>
            </a:r>
            <a:r>
              <a:rPr lang="en-US" dirty="0" err="1"/>
              <a:t>aq</a:t>
            </a:r>
            <a:r>
              <a:rPr lang="en-US" dirty="0" smtClean="0"/>
              <a:t>)</a:t>
            </a:r>
          </a:p>
          <a:p>
            <a:r>
              <a:rPr lang="en-US" dirty="0" smtClean="0"/>
              <a:t>double</a:t>
            </a:r>
            <a:endParaRPr lang="en-US" dirty="0"/>
          </a:p>
          <a:p>
            <a:pPr marL="0" indent="0" eaLnBrk="1" hangingPunct="1">
              <a:buNone/>
              <a:defRPr/>
            </a:pPr>
            <a:endParaRPr lang="en-US" dirty="0" smtClean="0">
              <a:cs typeface="Arial" charset="0"/>
            </a:endParaRPr>
          </a:p>
          <a:p>
            <a:pPr>
              <a:defRPr/>
            </a:pPr>
            <a:r>
              <a:rPr lang="en-US" dirty="0" smtClean="0"/>
              <a:t>Mg (s)  + O</a:t>
            </a:r>
            <a:r>
              <a:rPr lang="en-US" baseline="-25000" dirty="0" smtClean="0"/>
              <a:t>2</a:t>
            </a:r>
            <a:r>
              <a:rPr lang="en-US" dirty="0" smtClean="0"/>
              <a:t> (g)→</a:t>
            </a:r>
          </a:p>
          <a:p>
            <a:pPr>
              <a:defRPr/>
            </a:pPr>
            <a:r>
              <a:rPr lang="en-US" dirty="0" smtClean="0"/>
              <a:t>2Mg + O</a:t>
            </a:r>
            <a:r>
              <a:rPr lang="en-US" baseline="-25000" dirty="0" smtClean="0"/>
              <a:t>2</a:t>
            </a:r>
            <a:r>
              <a:rPr lang="en-US" dirty="0" smtClean="0"/>
              <a:t> →2MgO</a:t>
            </a:r>
          </a:p>
          <a:p>
            <a:pPr>
              <a:defRPr/>
            </a:pPr>
            <a:r>
              <a:rPr lang="en-US" dirty="0" smtClean="0"/>
              <a:t>synthesis</a:t>
            </a:r>
            <a:endParaRPr lang="en-US" dirty="0"/>
          </a:p>
          <a:p>
            <a:pPr lvl="1">
              <a:defRPr/>
            </a:pPr>
            <a:endParaRPr lang="en-US" dirty="0"/>
          </a:p>
          <a:p>
            <a:pPr>
              <a:defRPr/>
            </a:pPr>
            <a:endParaRPr lang="en-US" b="1" dirty="0" smtClean="0"/>
          </a:p>
          <a:p>
            <a:pPr lvl="1">
              <a:defRPr/>
            </a:pPr>
            <a:endParaRPr lang="en-US" dirty="0" smtClean="0"/>
          </a:p>
          <a:p>
            <a:pPr eaLnBrk="1" hangingPunct="1">
              <a:buFont typeface="Wingdings" pitchFamily="28" charset="2"/>
              <a:buChar char="l"/>
              <a:defRPr/>
            </a:pPr>
            <a:endParaRPr lang="en-US" dirty="0">
              <a:cs typeface="Arial" charset="0"/>
            </a:endParaRPr>
          </a:p>
          <a:p>
            <a:pPr eaLnBrk="1" hangingPunct="1">
              <a:buFont typeface="Wingdings" pitchFamily="28" charset="2"/>
              <a:buChar char="l"/>
              <a:defRPr/>
            </a:pPr>
            <a:endParaRPr lang="en-US" dirty="0">
              <a:cs typeface="Arial" charset="0"/>
            </a:endParaRPr>
          </a:p>
          <a:p>
            <a:pPr marL="0" indent="0" eaLnBrk="1" hangingPunct="1">
              <a:buFont typeface="Wingdings" pitchFamily="28" charset="2"/>
              <a:buNone/>
              <a:defRPr/>
            </a:pPr>
            <a:endParaRPr lang="en-US" dirty="0" smtClean="0"/>
          </a:p>
        </p:txBody>
      </p:sp>
      <p:sp>
        <p:nvSpPr>
          <p:cNvPr id="74756" name="Rectangle 4"/>
          <p:cNvSpPr>
            <a:spLocks noChangeArrowheads="1"/>
          </p:cNvSpPr>
          <p:nvPr/>
        </p:nvSpPr>
        <p:spPr bwMode="auto">
          <a:xfrm>
            <a:off x="609600" y="1676400"/>
            <a:ext cx="4572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800"/>
          </a:p>
          <a:p>
            <a:endParaRPr lang="en-US" sz="2800"/>
          </a:p>
          <a:p>
            <a:endParaRPr lang="en-US" sz="2800"/>
          </a:p>
          <a:p>
            <a:endParaRPr lang="en-US" sz="2800"/>
          </a:p>
        </p:txBody>
      </p:sp>
    </p:spTree>
    <p:extLst>
      <p:ext uri="{BB962C8B-B14F-4D97-AF65-F5344CB8AC3E}">
        <p14:creationId xmlns:p14="http://schemas.microsoft.com/office/powerpoint/2010/main" val="1042325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 calcmode="lin" valueType="num">
                                      <p:cBhvr additive="base">
                                        <p:cTn id="37"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 calcmode="lin" valueType="num">
                                      <p:cBhvr additive="base">
                                        <p:cTn id="43"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171">
                                            <p:txEl>
                                              <p:pRg st="9" end="9"/>
                                            </p:txEl>
                                          </p:spTgt>
                                        </p:tgtEl>
                                        <p:attrNameLst>
                                          <p:attrName>style.visibility</p:attrName>
                                        </p:attrNameLst>
                                      </p:cBhvr>
                                      <p:to>
                                        <p:strVal val="visible"/>
                                      </p:to>
                                    </p:set>
                                    <p:anim calcmode="lin" valueType="num">
                                      <p:cBhvr additive="base">
                                        <p:cTn id="49"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171">
                                            <p:txEl>
                                              <p:pRg st="10" end="10"/>
                                            </p:txEl>
                                          </p:spTgt>
                                        </p:tgtEl>
                                        <p:attrNameLst>
                                          <p:attrName>style.visibility</p:attrName>
                                        </p:attrNameLst>
                                      </p:cBhvr>
                                      <p:to>
                                        <p:strVal val="visible"/>
                                      </p:to>
                                    </p:set>
                                    <p:anim calcmode="lin" valueType="num">
                                      <p:cBhvr additive="base">
                                        <p:cTn id="55" dur="5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Mole to Mass for Compounds</a:t>
            </a:r>
          </a:p>
        </p:txBody>
      </p:sp>
      <p:sp>
        <p:nvSpPr>
          <p:cNvPr id="3" name="Content Placeholder 2"/>
          <p:cNvSpPr>
            <a:spLocks noGrp="1"/>
          </p:cNvSpPr>
          <p:nvPr>
            <p:ph idx="1"/>
          </p:nvPr>
        </p:nvSpPr>
        <p:spPr/>
        <p:txBody>
          <a:bodyPr/>
          <a:lstStyle/>
          <a:p>
            <a:pPr marL="0" lvl="1" indent="0">
              <a:buClr>
                <a:schemeClr val="tx2"/>
              </a:buClr>
              <a:buNone/>
              <a:defRPr/>
            </a:pPr>
            <a:r>
              <a:rPr lang="en-US" sz="2000" dirty="0" smtClean="0"/>
              <a:t>Number of moles of compound x </a:t>
            </a:r>
            <a:r>
              <a:rPr lang="en-US" sz="2000" u="sng" dirty="0" smtClean="0"/>
              <a:t>number of grams   (molar mass)     </a:t>
            </a:r>
          </a:p>
          <a:p>
            <a:pPr marL="0" lvl="1" indent="0">
              <a:buClr>
                <a:schemeClr val="tx2"/>
              </a:buClr>
              <a:buNone/>
              <a:defRPr/>
            </a:pPr>
            <a:r>
              <a:rPr lang="en-US" sz="2400" dirty="0" smtClean="0"/>
              <a:t> 	                                           1 mole </a:t>
            </a:r>
          </a:p>
          <a:p>
            <a:pPr marL="0" lvl="1" indent="0">
              <a:buClr>
                <a:schemeClr val="tx2"/>
              </a:buClr>
              <a:buNone/>
              <a:defRPr/>
            </a:pPr>
            <a:r>
              <a:rPr lang="en-US" sz="2400" dirty="0" smtClean="0"/>
              <a:t> = mass of compound</a:t>
            </a:r>
          </a:p>
          <a:p>
            <a:pPr marL="0" lvl="1" indent="0">
              <a:buClr>
                <a:schemeClr val="tx2"/>
              </a:buClr>
              <a:buNone/>
              <a:defRPr/>
            </a:pPr>
            <a:endParaRPr lang="en-US" sz="2400" dirty="0"/>
          </a:p>
          <a:p>
            <a:pPr marL="0" lvl="1" indent="0">
              <a:buClr>
                <a:schemeClr val="tx2"/>
              </a:buClr>
              <a:buNone/>
              <a:defRPr/>
            </a:pPr>
            <a:r>
              <a:rPr lang="en-US" sz="2400" dirty="0" smtClean="0"/>
              <a:t>2.58 </a:t>
            </a:r>
            <a:r>
              <a:rPr lang="en-US" sz="2400" dirty="0" err="1" smtClean="0"/>
              <a:t>mol</a:t>
            </a:r>
            <a:r>
              <a:rPr lang="en-US" sz="2400" dirty="0" smtClean="0"/>
              <a:t> </a:t>
            </a:r>
            <a:r>
              <a:rPr lang="en-US" sz="2400" dirty="0" err="1" smtClean="0"/>
              <a:t>NaCl</a:t>
            </a:r>
            <a:r>
              <a:rPr lang="en-US" sz="2400" dirty="0" smtClean="0"/>
              <a:t> x </a:t>
            </a:r>
            <a:r>
              <a:rPr lang="en-US" sz="2400" u="sng" dirty="0" smtClean="0"/>
              <a:t>58.44 g</a:t>
            </a:r>
            <a:r>
              <a:rPr lang="en-US" sz="2400" dirty="0"/>
              <a:t> </a:t>
            </a:r>
            <a:r>
              <a:rPr lang="en-US" sz="2400" dirty="0" err="1"/>
              <a:t>NaCl</a:t>
            </a:r>
            <a:r>
              <a:rPr lang="en-US" sz="2400" dirty="0" smtClean="0"/>
              <a:t> =151 g </a:t>
            </a:r>
            <a:r>
              <a:rPr lang="en-US" sz="2400" dirty="0" err="1" smtClean="0"/>
              <a:t>NaCl</a:t>
            </a:r>
            <a:endParaRPr lang="en-US" sz="2400" dirty="0" smtClean="0"/>
          </a:p>
          <a:p>
            <a:pPr marL="0" lvl="1" indent="0">
              <a:buClr>
                <a:schemeClr val="tx2"/>
              </a:buClr>
              <a:buNone/>
              <a:defRPr/>
            </a:pPr>
            <a:r>
              <a:rPr lang="en-US" sz="2400" dirty="0"/>
              <a:t> </a:t>
            </a:r>
            <a:r>
              <a:rPr lang="en-US" sz="2400" dirty="0" smtClean="0"/>
              <a:t>                           1 </a:t>
            </a:r>
            <a:r>
              <a:rPr lang="en-US" sz="2400" dirty="0" err="1" smtClean="0"/>
              <a:t>mol</a:t>
            </a:r>
            <a:endParaRPr lang="en-US" sz="2400" dirty="0" smtClean="0"/>
          </a:p>
          <a:p>
            <a:pPr marL="344487" lvl="1" indent="0">
              <a:buFont typeface="Wingdings" pitchFamily="2" charset="2"/>
              <a:buNone/>
              <a:defRPr/>
            </a:pPr>
            <a:r>
              <a:rPr lang="en-US" sz="2000" dirty="0" smtClean="0"/>
              <a:t>			</a:t>
            </a:r>
            <a:endParaRPr lang="en-US" dirty="0"/>
          </a:p>
        </p:txBody>
      </p:sp>
    </p:spTree>
    <p:extLst>
      <p:ext uri="{BB962C8B-B14F-4D97-AF65-F5344CB8AC3E}">
        <p14:creationId xmlns:p14="http://schemas.microsoft.com/office/powerpoint/2010/main" val="412055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Mass to Mole for Compounds</a:t>
            </a:r>
          </a:p>
        </p:txBody>
      </p:sp>
      <p:sp>
        <p:nvSpPr>
          <p:cNvPr id="30723" name="Content Placeholder 2"/>
          <p:cNvSpPr>
            <a:spLocks noGrp="1"/>
          </p:cNvSpPr>
          <p:nvPr>
            <p:ph idx="1"/>
          </p:nvPr>
        </p:nvSpPr>
        <p:spPr/>
        <p:txBody>
          <a:bodyPr/>
          <a:lstStyle/>
          <a:p>
            <a:pPr marL="0" lvl="1" indent="0">
              <a:buClr>
                <a:schemeClr val="tx2"/>
              </a:buClr>
              <a:buNone/>
            </a:pPr>
            <a:r>
              <a:rPr lang="en-US" altLang="en-US" sz="2000" dirty="0" smtClean="0"/>
              <a:t>mass of compound      x      </a:t>
            </a:r>
            <a:r>
              <a:rPr lang="en-US" altLang="en-US" sz="2000" u="sng" dirty="0" smtClean="0"/>
              <a:t>1 </a:t>
            </a:r>
            <a:r>
              <a:rPr lang="en-US" altLang="en-US" sz="2000" u="sng" dirty="0" err="1" smtClean="0"/>
              <a:t>mol</a:t>
            </a:r>
            <a:r>
              <a:rPr lang="en-US" altLang="en-US" sz="2000" u="sng" dirty="0" smtClean="0"/>
              <a:t> </a:t>
            </a:r>
            <a:r>
              <a:rPr lang="en-US" altLang="en-US" sz="2400" dirty="0" smtClean="0"/>
              <a:t>	              </a:t>
            </a:r>
            <a:r>
              <a:rPr lang="en-US" altLang="en-US" sz="2000" dirty="0" smtClean="0"/>
              <a:t>= Number of moles of compound</a:t>
            </a:r>
          </a:p>
          <a:p>
            <a:pPr marL="0" lvl="1" indent="0">
              <a:buClr>
                <a:schemeClr val="tx2"/>
              </a:buClr>
              <a:buNone/>
            </a:pPr>
            <a:r>
              <a:rPr lang="en-US" altLang="en-US" sz="2000" dirty="0" smtClean="0"/>
              <a:t>	            (molar mass)number of grams </a:t>
            </a:r>
          </a:p>
          <a:p>
            <a:pPr marL="0" lvl="1" indent="0">
              <a:buClr>
                <a:schemeClr val="tx2"/>
              </a:buClr>
              <a:buNone/>
            </a:pPr>
            <a:endParaRPr lang="en-US" altLang="en-US" sz="2000" dirty="0"/>
          </a:p>
          <a:p>
            <a:pPr marL="0" lvl="1" indent="0">
              <a:buClr>
                <a:schemeClr val="tx2"/>
              </a:buClr>
              <a:buNone/>
            </a:pPr>
            <a:endParaRPr lang="en-US" altLang="en-US" sz="2000" dirty="0" smtClean="0"/>
          </a:p>
          <a:p>
            <a:pPr marL="0" lvl="1" indent="0">
              <a:buClr>
                <a:schemeClr val="tx2"/>
              </a:buClr>
              <a:buNone/>
            </a:pPr>
            <a:r>
              <a:rPr lang="en-US" altLang="en-US" sz="2400" dirty="0" smtClean="0"/>
              <a:t>68. 2 g SO</a:t>
            </a:r>
            <a:r>
              <a:rPr lang="en-US" altLang="en-US" sz="2400" baseline="-25000" dirty="0" smtClean="0"/>
              <a:t>2</a:t>
            </a:r>
            <a:r>
              <a:rPr lang="en-US" altLang="en-US" sz="2400" dirty="0" smtClean="0"/>
              <a:t> x </a:t>
            </a:r>
            <a:r>
              <a:rPr lang="en-US" altLang="en-US" sz="2400" u="sng" dirty="0" smtClean="0"/>
              <a:t>1  </a:t>
            </a:r>
            <a:r>
              <a:rPr lang="en-US" altLang="en-US" sz="2400" u="sng" dirty="0" err="1" smtClean="0"/>
              <a:t>mol</a:t>
            </a:r>
            <a:r>
              <a:rPr lang="en-US" altLang="en-US" sz="2400" u="sng" dirty="0" smtClean="0"/>
              <a:t>  </a:t>
            </a:r>
            <a:r>
              <a:rPr lang="en-US" altLang="en-US" sz="2400" dirty="0" smtClean="0"/>
              <a:t>=1.06 </a:t>
            </a:r>
            <a:r>
              <a:rPr lang="en-US" altLang="en-US" sz="2400" dirty="0" err="1" smtClean="0"/>
              <a:t>mol</a:t>
            </a:r>
            <a:r>
              <a:rPr lang="en-US" altLang="en-US" sz="2400" dirty="0" smtClean="0"/>
              <a:t> SO</a:t>
            </a:r>
            <a:r>
              <a:rPr lang="en-US" altLang="en-US" sz="2400" baseline="-25000" dirty="0" smtClean="0"/>
              <a:t>2</a:t>
            </a:r>
            <a:endParaRPr lang="en-US" altLang="en-US" sz="2400" dirty="0" smtClean="0"/>
          </a:p>
          <a:p>
            <a:pPr marL="0" lvl="1" indent="0">
              <a:buClr>
                <a:schemeClr val="tx2"/>
              </a:buClr>
              <a:buNone/>
            </a:pPr>
            <a:r>
              <a:rPr lang="en-US" altLang="en-US" sz="2400" dirty="0"/>
              <a:t> </a:t>
            </a:r>
            <a:r>
              <a:rPr lang="en-US" altLang="en-US" sz="2400" dirty="0" smtClean="0"/>
              <a:t>                       64.07 g</a:t>
            </a:r>
            <a:r>
              <a:rPr lang="en-US" altLang="en-US" dirty="0" smtClean="0"/>
              <a:t> SO</a:t>
            </a:r>
            <a:r>
              <a:rPr lang="en-US" altLang="en-US" baseline="-25000" dirty="0" smtClean="0"/>
              <a:t>2</a:t>
            </a:r>
            <a:endParaRPr lang="en-US" altLang="en-US" dirty="0" smtClean="0"/>
          </a:p>
        </p:txBody>
      </p:sp>
    </p:spTree>
    <p:extLst>
      <p:ext uri="{BB962C8B-B14F-4D97-AF65-F5344CB8AC3E}">
        <p14:creationId xmlns:p14="http://schemas.microsoft.com/office/powerpoint/2010/main" val="20239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anim calcmode="lin" valueType="num">
                                      <p:cBhvr additive="base">
                                        <p:cTn id="7"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23">
                                            <p:txEl>
                                              <p:pRg st="5" end="5"/>
                                            </p:txEl>
                                          </p:spTgt>
                                        </p:tgtEl>
                                        <p:attrNameLst>
                                          <p:attrName>style.visibility</p:attrName>
                                        </p:attrNameLst>
                                      </p:cBhvr>
                                      <p:to>
                                        <p:strVal val="visible"/>
                                      </p:to>
                                    </p:set>
                                    <p:anim calcmode="lin" valueType="num">
                                      <p:cBhvr additive="base">
                                        <p:cTn id="11"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err="1" smtClean="0"/>
              <a:t>Mol</a:t>
            </a:r>
            <a:r>
              <a:rPr lang="en-US" altLang="en-US" dirty="0" smtClean="0"/>
              <a:t> </a:t>
            </a:r>
            <a:r>
              <a:rPr lang="en-US" altLang="en-US" dirty="0" smtClean="0">
                <a:cs typeface="Arial" charset="0"/>
              </a:rPr>
              <a:t>→</a:t>
            </a:r>
            <a:r>
              <a:rPr lang="en-US" altLang="en-US" dirty="0" err="1" smtClean="0"/>
              <a:t>mol</a:t>
            </a:r>
            <a:r>
              <a:rPr lang="en-US" altLang="en-US" dirty="0" smtClean="0"/>
              <a:t> (compounds)</a:t>
            </a:r>
          </a:p>
        </p:txBody>
      </p:sp>
      <p:sp>
        <p:nvSpPr>
          <p:cNvPr id="17411" name="Content Placeholder 2"/>
          <p:cNvSpPr>
            <a:spLocks noGrp="1"/>
          </p:cNvSpPr>
          <p:nvPr>
            <p:ph idx="1"/>
          </p:nvPr>
        </p:nvSpPr>
        <p:spPr/>
        <p:txBody>
          <a:bodyPr/>
          <a:lstStyle/>
          <a:p>
            <a:pPr>
              <a:buFont typeface="Wingdings" pitchFamily="2" charset="2"/>
              <a:buNone/>
            </a:pPr>
            <a:r>
              <a:rPr lang="en-US" altLang="en-US" b="1" dirty="0" smtClean="0"/>
              <a:t>Amount of given (</a:t>
            </a:r>
            <a:r>
              <a:rPr lang="en-US" altLang="en-US" b="1" dirty="0" err="1" smtClean="0"/>
              <a:t>mol</a:t>
            </a:r>
            <a:r>
              <a:rPr lang="en-US" altLang="en-US" b="1" dirty="0" smtClean="0"/>
              <a:t>) x </a:t>
            </a:r>
            <a:r>
              <a:rPr lang="en-US" altLang="en-US" b="1" u="sng" dirty="0" err="1" smtClean="0"/>
              <a:t>mol</a:t>
            </a:r>
            <a:r>
              <a:rPr lang="en-US" altLang="en-US" b="1" u="sng" dirty="0" smtClean="0"/>
              <a:t> unknown</a:t>
            </a:r>
            <a:r>
              <a:rPr lang="en-US" altLang="en-US" b="1" dirty="0" smtClean="0"/>
              <a:t>  =</a:t>
            </a:r>
          </a:p>
          <a:p>
            <a:pPr>
              <a:buFont typeface="Wingdings" pitchFamily="2" charset="2"/>
              <a:buNone/>
            </a:pPr>
            <a:r>
              <a:rPr lang="en-US" altLang="en-US" b="1" dirty="0" smtClean="0"/>
              <a:t>                                                </a:t>
            </a:r>
            <a:r>
              <a:rPr lang="en-US" altLang="en-US" b="1" dirty="0" err="1" smtClean="0"/>
              <a:t>mol</a:t>
            </a:r>
            <a:r>
              <a:rPr lang="en-US" altLang="en-US" b="1" dirty="0" smtClean="0"/>
              <a:t> given</a:t>
            </a:r>
          </a:p>
          <a:p>
            <a:pPr>
              <a:buFont typeface="Wingdings" pitchFamily="2" charset="2"/>
              <a:buNone/>
            </a:pPr>
            <a:r>
              <a:rPr lang="en-US" altLang="en-US" b="1" dirty="0" smtClean="0"/>
              <a:t>amount of unknown  (</a:t>
            </a:r>
            <a:r>
              <a:rPr lang="en-US" altLang="en-US" b="1" dirty="0" err="1" smtClean="0"/>
              <a:t>mol</a:t>
            </a:r>
            <a:r>
              <a:rPr lang="en-US" altLang="en-US" b="1" dirty="0" smtClean="0"/>
              <a:t>)</a:t>
            </a:r>
          </a:p>
          <a:p>
            <a:pPr>
              <a:buFont typeface="Wingdings" pitchFamily="2" charset="2"/>
              <a:buNone/>
            </a:pPr>
            <a:endParaRPr lang="en-US" altLang="en-US" u="sng" dirty="0" smtClean="0"/>
          </a:p>
          <a:p>
            <a:r>
              <a:rPr lang="en-US" altLang="en-US" dirty="0" smtClean="0"/>
              <a:t>Use mole ratios</a:t>
            </a:r>
          </a:p>
          <a:p>
            <a:r>
              <a:rPr lang="en-US" altLang="en-US" dirty="0" smtClean="0"/>
              <a:t>Must have balanced equation</a:t>
            </a:r>
          </a:p>
        </p:txBody>
      </p:sp>
    </p:spTree>
    <p:extLst>
      <p:ext uri="{BB962C8B-B14F-4D97-AF65-F5344CB8AC3E}">
        <p14:creationId xmlns:p14="http://schemas.microsoft.com/office/powerpoint/2010/main" val="3610744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altLang="en-US" smtClean="0"/>
          </a:p>
        </p:txBody>
      </p:sp>
      <p:sp>
        <p:nvSpPr>
          <p:cNvPr id="18435" name="Content Placeholder 2"/>
          <p:cNvSpPr>
            <a:spLocks noGrp="1"/>
          </p:cNvSpPr>
          <p:nvPr>
            <p:ph idx="1"/>
          </p:nvPr>
        </p:nvSpPr>
        <p:spPr/>
        <p:txBody>
          <a:bodyPr/>
          <a:lstStyle/>
          <a:p>
            <a:pPr eaLnBrk="1" hangingPunct="1"/>
            <a:r>
              <a:rPr lang="en-US" altLang="en-US" b="1" dirty="0" smtClean="0"/>
              <a:t>N</a:t>
            </a:r>
            <a:r>
              <a:rPr lang="en-US" altLang="en-US" b="1" baseline="-25000" dirty="0" smtClean="0"/>
              <a:t>2</a:t>
            </a:r>
            <a:r>
              <a:rPr lang="en-US" altLang="en-US" b="1" dirty="0" smtClean="0"/>
              <a:t> + 3H</a:t>
            </a:r>
            <a:r>
              <a:rPr lang="en-US" altLang="en-US" b="1" baseline="-25000" dirty="0" smtClean="0"/>
              <a:t>2</a:t>
            </a:r>
            <a:r>
              <a:rPr lang="en-US" altLang="en-US" b="1" dirty="0" smtClean="0"/>
              <a:t>  </a:t>
            </a:r>
            <a:r>
              <a:rPr lang="en-US" altLang="en-US" b="1" dirty="0" smtClean="0">
                <a:cs typeface="Arial" charset="0"/>
              </a:rPr>
              <a:t>→</a:t>
            </a:r>
            <a:r>
              <a:rPr lang="en-US" altLang="en-US" b="1" dirty="0" smtClean="0"/>
              <a:t>2NH</a:t>
            </a:r>
            <a:r>
              <a:rPr lang="en-US" altLang="en-US" b="1" baseline="-25000" dirty="0" smtClean="0"/>
              <a:t>3</a:t>
            </a:r>
            <a:endParaRPr lang="en-US" altLang="en-US" dirty="0" smtClean="0"/>
          </a:p>
          <a:p>
            <a:pPr eaLnBrk="1" hangingPunct="1"/>
            <a:r>
              <a:rPr lang="en-US" altLang="en-US" dirty="0" smtClean="0"/>
              <a:t>How many moles of NH</a:t>
            </a:r>
            <a:r>
              <a:rPr lang="en-US" altLang="en-US" baseline="-25000" dirty="0" smtClean="0"/>
              <a:t>3</a:t>
            </a:r>
            <a:r>
              <a:rPr lang="en-US" altLang="en-US" dirty="0" smtClean="0"/>
              <a:t> could be produced from 7.0 moles H</a:t>
            </a:r>
            <a:r>
              <a:rPr lang="en-US" altLang="en-US" baseline="-25000" dirty="0" smtClean="0"/>
              <a:t>2</a:t>
            </a:r>
            <a:r>
              <a:rPr lang="en-US" altLang="en-US" dirty="0" smtClean="0"/>
              <a:t>?</a:t>
            </a:r>
          </a:p>
          <a:p>
            <a:pPr eaLnBrk="1" hangingPunct="1"/>
            <a:r>
              <a:rPr lang="en-US" altLang="en-US" dirty="0" smtClean="0"/>
              <a:t>7.0 </a:t>
            </a:r>
            <a:r>
              <a:rPr lang="en-US" altLang="en-US" dirty="0" err="1" smtClean="0"/>
              <a:t>mol</a:t>
            </a:r>
            <a:r>
              <a:rPr lang="en-US" altLang="en-US" dirty="0" smtClean="0"/>
              <a:t> H</a:t>
            </a:r>
            <a:r>
              <a:rPr lang="en-US" altLang="en-US" baseline="-25000" dirty="0" smtClean="0"/>
              <a:t>2</a:t>
            </a:r>
            <a:r>
              <a:rPr lang="en-US" altLang="en-US" dirty="0" smtClean="0"/>
              <a:t> x </a:t>
            </a:r>
            <a:r>
              <a:rPr lang="en-US" altLang="en-US" u="sng" dirty="0" smtClean="0"/>
              <a:t>2 </a:t>
            </a:r>
            <a:r>
              <a:rPr lang="en-US" altLang="en-US" u="sng" dirty="0" err="1" smtClean="0"/>
              <a:t>mol</a:t>
            </a:r>
            <a:r>
              <a:rPr lang="en-US" altLang="en-US" u="sng" dirty="0" smtClean="0"/>
              <a:t> NH</a:t>
            </a:r>
            <a:r>
              <a:rPr lang="en-US" altLang="en-US" u="sng" baseline="-25000" dirty="0" smtClean="0"/>
              <a:t>3</a:t>
            </a:r>
            <a:r>
              <a:rPr lang="en-US" altLang="en-US" dirty="0" smtClean="0"/>
              <a:t>=4.7 NH</a:t>
            </a:r>
            <a:r>
              <a:rPr lang="en-US" altLang="en-US" baseline="-25000" dirty="0" smtClean="0"/>
              <a:t>3</a:t>
            </a:r>
            <a:r>
              <a:rPr lang="en-US" altLang="en-US" dirty="0" smtClean="0"/>
              <a:t> moles</a:t>
            </a:r>
          </a:p>
          <a:p>
            <a:pPr eaLnBrk="1" hangingPunct="1"/>
            <a:r>
              <a:rPr lang="en-US" altLang="en-US" dirty="0" smtClean="0"/>
              <a:t>                     </a:t>
            </a:r>
            <a:r>
              <a:rPr lang="en-US" altLang="en-US" baseline="-25000" dirty="0" smtClean="0"/>
              <a:t>    </a:t>
            </a:r>
            <a:r>
              <a:rPr lang="en-US" altLang="en-US" dirty="0" smtClean="0"/>
              <a:t>3 </a:t>
            </a:r>
            <a:r>
              <a:rPr lang="en-US" altLang="en-US" dirty="0" err="1" smtClean="0"/>
              <a:t>mol</a:t>
            </a:r>
            <a:r>
              <a:rPr lang="en-US" altLang="en-US" dirty="0" smtClean="0"/>
              <a:t> H</a:t>
            </a:r>
            <a:r>
              <a:rPr lang="en-US" altLang="en-US" baseline="-25000" dirty="0" smtClean="0"/>
              <a:t>2</a:t>
            </a:r>
            <a:endParaRPr lang="en-US" altLang="en-US" dirty="0" smtClean="0"/>
          </a:p>
        </p:txBody>
      </p:sp>
    </p:spTree>
    <p:extLst>
      <p:ext uri="{BB962C8B-B14F-4D97-AF65-F5344CB8AC3E}">
        <p14:creationId xmlns:p14="http://schemas.microsoft.com/office/powerpoint/2010/main" val="15028111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Moles </a:t>
            </a:r>
            <a:r>
              <a:rPr lang="en-US" altLang="en-US" dirty="0" smtClean="0">
                <a:cs typeface="Arial" charset="0"/>
              </a:rPr>
              <a:t>→</a:t>
            </a:r>
            <a:r>
              <a:rPr lang="en-US" altLang="en-US" dirty="0" smtClean="0"/>
              <a:t> Mass (g) (compounds)</a:t>
            </a:r>
          </a:p>
        </p:txBody>
      </p:sp>
      <p:sp>
        <p:nvSpPr>
          <p:cNvPr id="21507" name="Content Placeholder 2"/>
          <p:cNvSpPr>
            <a:spLocks noGrp="1"/>
          </p:cNvSpPr>
          <p:nvPr>
            <p:ph idx="1"/>
          </p:nvPr>
        </p:nvSpPr>
        <p:spPr/>
        <p:txBody>
          <a:bodyPr>
            <a:normAutofit/>
          </a:bodyPr>
          <a:lstStyle/>
          <a:p>
            <a:pPr>
              <a:buNone/>
            </a:pPr>
            <a:r>
              <a:rPr lang="en-US" altLang="en-US" sz="2000" b="1" dirty="0" smtClean="0"/>
              <a:t>Amount of given (</a:t>
            </a:r>
            <a:r>
              <a:rPr lang="en-US" altLang="en-US" sz="2000" b="1" dirty="0" err="1" smtClean="0"/>
              <a:t>mol</a:t>
            </a:r>
            <a:r>
              <a:rPr lang="en-US" altLang="en-US" sz="2000" b="1" dirty="0" smtClean="0"/>
              <a:t>) x </a:t>
            </a:r>
            <a:r>
              <a:rPr lang="en-US" altLang="en-US" sz="2000" b="1" u="sng" dirty="0" err="1" smtClean="0"/>
              <a:t>mol</a:t>
            </a:r>
            <a:r>
              <a:rPr lang="en-US" altLang="en-US" sz="2000" b="1" u="sng" dirty="0" smtClean="0"/>
              <a:t> unknown</a:t>
            </a:r>
            <a:r>
              <a:rPr lang="en-US" altLang="en-US" sz="2000" b="1" dirty="0" smtClean="0"/>
              <a:t>  x  </a:t>
            </a:r>
            <a:r>
              <a:rPr lang="en-US" altLang="en-US" sz="2000" b="1" u="sng" dirty="0" smtClean="0"/>
              <a:t>molar mass g</a:t>
            </a:r>
            <a:r>
              <a:rPr lang="en-US" altLang="en-US" sz="2000" b="1" dirty="0" smtClean="0"/>
              <a:t> = mass unknown  (g)                                                 </a:t>
            </a:r>
          </a:p>
          <a:p>
            <a:pPr>
              <a:buNone/>
            </a:pPr>
            <a:r>
              <a:rPr lang="en-US" altLang="en-US" sz="2000" b="1" dirty="0"/>
              <a:t> </a:t>
            </a:r>
            <a:r>
              <a:rPr lang="en-US" altLang="en-US" sz="2000" b="1" dirty="0" smtClean="0"/>
              <a:t>                                               </a:t>
            </a:r>
            <a:r>
              <a:rPr lang="en-US" altLang="en-US" sz="2000" b="1" dirty="0" err="1" smtClean="0"/>
              <a:t>mol</a:t>
            </a:r>
            <a:r>
              <a:rPr lang="en-US" altLang="en-US" sz="2000" b="1" dirty="0" smtClean="0"/>
              <a:t> given                       </a:t>
            </a:r>
            <a:r>
              <a:rPr lang="en-US" altLang="en-US" sz="2000" b="1" dirty="0" err="1" smtClean="0"/>
              <a:t>mol</a:t>
            </a:r>
            <a:endParaRPr lang="en-US" altLang="en-US" sz="2000" dirty="0" smtClean="0"/>
          </a:p>
          <a:p>
            <a:pPr>
              <a:buNone/>
            </a:pPr>
            <a:endParaRPr lang="en-US" altLang="en-US" sz="2000" b="1" dirty="0" smtClean="0"/>
          </a:p>
          <a:p>
            <a:pPr>
              <a:buNone/>
            </a:pPr>
            <a:endParaRPr lang="en-US" altLang="en-US" sz="2000" b="1" dirty="0" smtClean="0"/>
          </a:p>
          <a:p>
            <a:pPr>
              <a:buFont typeface="Wingdings" pitchFamily="2" charset="2"/>
              <a:buNone/>
            </a:pPr>
            <a:endParaRPr lang="en-US" altLang="en-US" sz="2000" b="1" dirty="0" smtClean="0"/>
          </a:p>
        </p:txBody>
      </p:sp>
    </p:spTree>
    <p:extLst>
      <p:ext uri="{BB962C8B-B14F-4D97-AF65-F5344CB8AC3E}">
        <p14:creationId xmlns:p14="http://schemas.microsoft.com/office/powerpoint/2010/main" val="8534043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868362"/>
          </a:xfrm>
        </p:spPr>
        <p:txBody>
          <a:bodyPr/>
          <a:lstStyle/>
          <a:p>
            <a:pPr eaLnBrk="1" hangingPunct="1"/>
            <a:r>
              <a:rPr lang="en-US" altLang="en-US" smtClean="0"/>
              <a:t>Moles </a:t>
            </a:r>
            <a:r>
              <a:rPr lang="en-US" altLang="en-US" smtClean="0">
                <a:cs typeface="Arial" charset="0"/>
              </a:rPr>
              <a:t>→</a:t>
            </a:r>
            <a:r>
              <a:rPr lang="en-US" altLang="en-US" smtClean="0"/>
              <a:t> Mass (g)</a:t>
            </a:r>
          </a:p>
        </p:txBody>
      </p:sp>
      <p:sp>
        <p:nvSpPr>
          <p:cNvPr id="11267" name="Rectangle 3"/>
          <p:cNvSpPr>
            <a:spLocks noGrp="1" noChangeArrowheads="1"/>
          </p:cNvSpPr>
          <p:nvPr>
            <p:ph type="body" idx="1"/>
          </p:nvPr>
        </p:nvSpPr>
        <p:spPr>
          <a:xfrm>
            <a:off x="457200" y="990600"/>
            <a:ext cx="8229600" cy="5140325"/>
          </a:xfrm>
        </p:spPr>
        <p:txBody>
          <a:bodyPr/>
          <a:lstStyle/>
          <a:p>
            <a:pPr eaLnBrk="1" hangingPunct="1"/>
            <a:r>
              <a:rPr lang="en-US" altLang="en-US" dirty="0" smtClean="0"/>
              <a:t>CO</a:t>
            </a:r>
            <a:r>
              <a:rPr lang="en-US" altLang="en-US" baseline="-25000" dirty="0" smtClean="0"/>
              <a:t>2</a:t>
            </a:r>
            <a:r>
              <a:rPr lang="en-US" altLang="en-US" dirty="0" smtClean="0"/>
              <a:t> (g) + H</a:t>
            </a:r>
            <a:r>
              <a:rPr lang="en-US" altLang="en-US" baseline="-25000" dirty="0" smtClean="0"/>
              <a:t>2</a:t>
            </a:r>
            <a:r>
              <a:rPr lang="en-US" altLang="en-US" dirty="0" smtClean="0"/>
              <a:t>O (l) </a:t>
            </a:r>
            <a:r>
              <a:rPr lang="en-US" altLang="en-US" dirty="0" smtClean="0">
                <a:cs typeface="Arial" charset="0"/>
              </a:rPr>
              <a:t>→</a:t>
            </a:r>
            <a:r>
              <a:rPr lang="en-US" altLang="en-US" dirty="0" smtClean="0"/>
              <a:t>C</a:t>
            </a:r>
            <a:r>
              <a:rPr lang="en-US" altLang="en-US" baseline="-25000" dirty="0" smtClean="0"/>
              <a:t>6</a:t>
            </a:r>
            <a:r>
              <a:rPr lang="en-US" altLang="en-US" dirty="0" smtClean="0"/>
              <a:t>H</a:t>
            </a:r>
            <a:r>
              <a:rPr lang="en-US" altLang="en-US" baseline="-25000" dirty="0" smtClean="0"/>
              <a:t>12</a:t>
            </a:r>
            <a:r>
              <a:rPr lang="en-US" altLang="en-US" dirty="0" smtClean="0"/>
              <a:t>O</a:t>
            </a:r>
            <a:r>
              <a:rPr lang="en-US" altLang="en-US" baseline="-25000" dirty="0" smtClean="0"/>
              <a:t>6</a:t>
            </a:r>
            <a:r>
              <a:rPr lang="en-US" altLang="en-US" dirty="0" smtClean="0"/>
              <a:t> (s) + O</a:t>
            </a:r>
            <a:r>
              <a:rPr lang="en-US" altLang="en-US" baseline="-25000" dirty="0" smtClean="0"/>
              <a:t>2</a:t>
            </a:r>
            <a:r>
              <a:rPr lang="en-US" altLang="en-US" dirty="0" smtClean="0"/>
              <a:t> (g)</a:t>
            </a:r>
          </a:p>
          <a:p>
            <a:pPr eaLnBrk="1" hangingPunct="1"/>
            <a:r>
              <a:rPr lang="en-US" altLang="en-US" dirty="0" smtClean="0"/>
              <a:t>6CO</a:t>
            </a:r>
            <a:r>
              <a:rPr lang="en-US" altLang="en-US" baseline="-25000" dirty="0" smtClean="0"/>
              <a:t>2</a:t>
            </a:r>
            <a:r>
              <a:rPr lang="en-US" altLang="en-US" dirty="0" smtClean="0"/>
              <a:t> (g) + 6H</a:t>
            </a:r>
            <a:r>
              <a:rPr lang="en-US" altLang="en-US" baseline="-25000" dirty="0" smtClean="0"/>
              <a:t>2</a:t>
            </a:r>
            <a:r>
              <a:rPr lang="en-US" altLang="en-US" dirty="0" smtClean="0"/>
              <a:t>O (l) </a:t>
            </a:r>
            <a:r>
              <a:rPr lang="en-US" altLang="en-US" dirty="0" smtClean="0">
                <a:cs typeface="Arial" charset="0"/>
              </a:rPr>
              <a:t>→</a:t>
            </a:r>
            <a:r>
              <a:rPr lang="en-US" altLang="en-US" dirty="0" smtClean="0"/>
              <a:t>C</a:t>
            </a:r>
            <a:r>
              <a:rPr lang="en-US" altLang="en-US" baseline="-25000" dirty="0" smtClean="0"/>
              <a:t>6</a:t>
            </a:r>
            <a:r>
              <a:rPr lang="en-US" altLang="en-US" dirty="0" smtClean="0"/>
              <a:t>H</a:t>
            </a:r>
            <a:r>
              <a:rPr lang="en-US" altLang="en-US" baseline="-25000" dirty="0" smtClean="0"/>
              <a:t>12</a:t>
            </a:r>
            <a:r>
              <a:rPr lang="en-US" altLang="en-US" dirty="0" smtClean="0"/>
              <a:t>O</a:t>
            </a:r>
            <a:r>
              <a:rPr lang="en-US" altLang="en-US" baseline="-25000" dirty="0" smtClean="0"/>
              <a:t>6</a:t>
            </a:r>
            <a:r>
              <a:rPr lang="en-US" altLang="en-US" dirty="0" smtClean="0"/>
              <a:t> (s) + 6O</a:t>
            </a:r>
            <a:r>
              <a:rPr lang="en-US" altLang="en-US" baseline="-25000" dirty="0" smtClean="0"/>
              <a:t>2</a:t>
            </a:r>
            <a:r>
              <a:rPr lang="en-US" altLang="en-US" dirty="0" smtClean="0"/>
              <a:t> (g)</a:t>
            </a:r>
          </a:p>
          <a:p>
            <a:pPr eaLnBrk="1" hangingPunct="1"/>
            <a:r>
              <a:rPr lang="en-US" altLang="en-US" dirty="0" smtClean="0"/>
              <a:t>What mass in grams of glucose is produced when 3.00 </a:t>
            </a:r>
            <a:r>
              <a:rPr lang="en-US" altLang="en-US" dirty="0" err="1" smtClean="0"/>
              <a:t>mol</a:t>
            </a:r>
            <a:r>
              <a:rPr lang="en-US" altLang="en-US" dirty="0" smtClean="0"/>
              <a:t> of water reacts with carbon dioxide? </a:t>
            </a:r>
          </a:p>
          <a:p>
            <a:pPr eaLnBrk="1" hangingPunct="1"/>
            <a:r>
              <a:rPr lang="en-US" altLang="en-US" dirty="0" smtClean="0"/>
              <a:t>3 </a:t>
            </a:r>
            <a:r>
              <a:rPr lang="en-US" altLang="en-US" dirty="0" err="1" smtClean="0"/>
              <a:t>mol</a:t>
            </a:r>
            <a:r>
              <a:rPr lang="en-US" altLang="en-US" dirty="0" smtClean="0"/>
              <a:t> H</a:t>
            </a:r>
            <a:r>
              <a:rPr lang="en-US" altLang="en-US" baseline="-25000" dirty="0" smtClean="0"/>
              <a:t>2</a:t>
            </a:r>
            <a:r>
              <a:rPr lang="en-US" altLang="en-US" dirty="0" smtClean="0"/>
              <a:t>Ox</a:t>
            </a:r>
            <a:r>
              <a:rPr lang="en-US" altLang="en-US" u="sng" dirty="0" smtClean="0"/>
              <a:t>1 </a:t>
            </a:r>
            <a:r>
              <a:rPr lang="en-US" altLang="en-US" u="sng" dirty="0" err="1" smtClean="0"/>
              <a:t>mol</a:t>
            </a:r>
            <a:r>
              <a:rPr lang="en-US" altLang="en-US" u="sng" dirty="0" smtClean="0"/>
              <a:t> C</a:t>
            </a:r>
            <a:r>
              <a:rPr lang="en-US" altLang="en-US" u="sng" baseline="-25000" dirty="0" smtClean="0"/>
              <a:t>6</a:t>
            </a:r>
            <a:r>
              <a:rPr lang="en-US" altLang="en-US" u="sng" dirty="0" smtClean="0"/>
              <a:t>H</a:t>
            </a:r>
            <a:r>
              <a:rPr lang="en-US" altLang="en-US" u="sng" baseline="-25000" dirty="0" smtClean="0"/>
              <a:t>12</a:t>
            </a:r>
            <a:r>
              <a:rPr lang="en-US" altLang="en-US" u="sng" dirty="0" smtClean="0"/>
              <a:t>O</a:t>
            </a:r>
            <a:r>
              <a:rPr lang="en-US" altLang="en-US" u="sng" baseline="-25000" dirty="0" smtClean="0"/>
              <a:t>6</a:t>
            </a:r>
            <a:r>
              <a:rPr lang="en-US" altLang="en-US" u="sng" dirty="0" smtClean="0"/>
              <a:t> </a:t>
            </a:r>
            <a:r>
              <a:rPr lang="en-US" altLang="en-US" dirty="0" smtClean="0"/>
              <a:t>x</a:t>
            </a:r>
            <a:r>
              <a:rPr lang="en-US" altLang="en-US" u="sng" dirty="0" smtClean="0"/>
              <a:t>180.18gC</a:t>
            </a:r>
            <a:r>
              <a:rPr lang="en-US" altLang="en-US" u="sng" baseline="-25000" dirty="0" smtClean="0"/>
              <a:t>6</a:t>
            </a:r>
            <a:r>
              <a:rPr lang="en-US" altLang="en-US" u="sng" dirty="0" smtClean="0"/>
              <a:t>H</a:t>
            </a:r>
            <a:r>
              <a:rPr lang="en-US" altLang="en-US" u="sng" baseline="-25000" dirty="0" smtClean="0"/>
              <a:t>12</a:t>
            </a:r>
            <a:r>
              <a:rPr lang="en-US" altLang="en-US" u="sng" dirty="0" smtClean="0"/>
              <a:t>O</a:t>
            </a:r>
            <a:r>
              <a:rPr lang="en-US" altLang="en-US" u="sng" baseline="-25000" dirty="0" smtClean="0"/>
              <a:t>6</a:t>
            </a:r>
            <a:endParaRPr lang="en-US" altLang="en-US" u="sng" dirty="0" smtClean="0"/>
          </a:p>
          <a:p>
            <a:pPr eaLnBrk="1" hangingPunct="1">
              <a:buFont typeface="Wingdings" pitchFamily="2" charset="2"/>
              <a:buNone/>
            </a:pPr>
            <a:r>
              <a:rPr lang="en-US" altLang="en-US" dirty="0" smtClean="0"/>
              <a:t>                        6 </a:t>
            </a:r>
            <a:r>
              <a:rPr lang="en-US" altLang="en-US" dirty="0" err="1" smtClean="0"/>
              <a:t>mol</a:t>
            </a:r>
            <a:r>
              <a:rPr lang="en-US" altLang="en-US" dirty="0" smtClean="0"/>
              <a:t>  H</a:t>
            </a:r>
            <a:r>
              <a:rPr lang="en-US" altLang="en-US" baseline="-25000" dirty="0" smtClean="0"/>
              <a:t>2</a:t>
            </a:r>
            <a:r>
              <a:rPr lang="en-US" altLang="en-US" dirty="0" smtClean="0"/>
              <a:t>O        1 </a:t>
            </a:r>
            <a:r>
              <a:rPr lang="en-US" altLang="en-US" dirty="0" err="1" smtClean="0"/>
              <a:t>mol</a:t>
            </a:r>
            <a:r>
              <a:rPr lang="en-US" altLang="en-US" dirty="0" smtClean="0"/>
              <a:t> C</a:t>
            </a:r>
            <a:r>
              <a:rPr lang="en-US" altLang="en-US" baseline="-25000" dirty="0" smtClean="0"/>
              <a:t>6</a:t>
            </a:r>
            <a:r>
              <a:rPr lang="en-US" altLang="en-US" dirty="0" smtClean="0"/>
              <a:t>H</a:t>
            </a:r>
            <a:r>
              <a:rPr lang="en-US" altLang="en-US" baseline="-25000" dirty="0" smtClean="0"/>
              <a:t>12</a:t>
            </a:r>
            <a:r>
              <a:rPr lang="en-US" altLang="en-US" dirty="0" smtClean="0"/>
              <a:t>O</a:t>
            </a:r>
            <a:r>
              <a:rPr lang="en-US" altLang="en-US" baseline="-25000" dirty="0" smtClean="0"/>
              <a:t>6</a:t>
            </a:r>
            <a:endParaRPr lang="en-US" altLang="en-US" dirty="0" smtClean="0"/>
          </a:p>
          <a:p>
            <a:pPr eaLnBrk="1" hangingPunct="1"/>
            <a:r>
              <a:rPr lang="en-US" altLang="en-US" dirty="0" smtClean="0"/>
              <a:t>= 90.1 g C</a:t>
            </a:r>
            <a:r>
              <a:rPr lang="en-US" altLang="en-US" baseline="-25000" dirty="0" smtClean="0"/>
              <a:t>6</a:t>
            </a:r>
            <a:r>
              <a:rPr lang="en-US" altLang="en-US" dirty="0" smtClean="0"/>
              <a:t>H</a:t>
            </a:r>
            <a:r>
              <a:rPr lang="en-US" altLang="en-US" baseline="-25000" dirty="0" smtClean="0"/>
              <a:t>12</a:t>
            </a:r>
            <a:r>
              <a:rPr lang="en-US" altLang="en-US" dirty="0" smtClean="0"/>
              <a:t>O</a:t>
            </a:r>
            <a:r>
              <a:rPr lang="en-US" altLang="en-US" baseline="-25000" dirty="0" smtClean="0"/>
              <a:t>6</a:t>
            </a:r>
            <a:endParaRPr lang="en-US" altLang="en-US" dirty="0" smtClean="0"/>
          </a:p>
        </p:txBody>
      </p:sp>
    </p:spTree>
    <p:extLst>
      <p:ext uri="{BB962C8B-B14F-4D97-AF65-F5344CB8AC3E}">
        <p14:creationId xmlns:p14="http://schemas.microsoft.com/office/powerpoint/2010/main" val="1534870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down)">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down)">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down)">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 calcmode="lin" valueType="num">
                                      <p:cBhvr additive="base">
                                        <p:cTn id="22"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1267">
                                            <p:txEl>
                                              <p:pRg st="4" end="4"/>
                                            </p:txEl>
                                          </p:spTgt>
                                        </p:tgtEl>
                                        <p:attrNameLst>
                                          <p:attrName>style.visibility</p:attrName>
                                        </p:attrNameLst>
                                      </p:cBhvr>
                                      <p:to>
                                        <p:strVal val="visible"/>
                                      </p:to>
                                    </p:set>
                                    <p:anim calcmode="lin" valueType="num">
                                      <p:cBhvr additive="base">
                                        <p:cTn id="26"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dissolve">
                                      <p:cBhvr>
                                        <p:cTn id="32"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Mass (g) </a:t>
            </a:r>
            <a:r>
              <a:rPr lang="en-US" altLang="en-US" smtClean="0">
                <a:cs typeface="Arial" charset="0"/>
              </a:rPr>
              <a:t>→</a:t>
            </a:r>
            <a:r>
              <a:rPr lang="en-US" altLang="en-US" smtClean="0"/>
              <a:t> Moles</a:t>
            </a:r>
          </a:p>
        </p:txBody>
      </p:sp>
      <p:sp>
        <p:nvSpPr>
          <p:cNvPr id="23555" name="Rectangle 3"/>
          <p:cNvSpPr>
            <a:spLocks noGrp="1" noChangeArrowheads="1"/>
          </p:cNvSpPr>
          <p:nvPr>
            <p:ph type="body" idx="1"/>
          </p:nvPr>
        </p:nvSpPr>
        <p:spPr/>
        <p:txBody>
          <a:bodyPr/>
          <a:lstStyle/>
          <a:p>
            <a:pPr>
              <a:buNone/>
            </a:pPr>
            <a:r>
              <a:rPr lang="en-US" altLang="en-US" b="1" dirty="0" smtClean="0"/>
              <a:t>Amount of given (g) x </a:t>
            </a:r>
            <a:r>
              <a:rPr lang="en-US" altLang="en-US" b="1" u="sng" dirty="0" smtClean="0"/>
              <a:t>    1mol</a:t>
            </a:r>
            <a:r>
              <a:rPr lang="en-US" altLang="en-US" b="1" dirty="0" smtClean="0"/>
              <a:t>  x   </a:t>
            </a:r>
            <a:r>
              <a:rPr lang="en-US" altLang="en-US" b="1" u="sng" dirty="0" err="1" smtClean="0"/>
              <a:t>mol</a:t>
            </a:r>
            <a:r>
              <a:rPr lang="en-US" altLang="en-US" b="1" u="sng" dirty="0" smtClean="0"/>
              <a:t> unknown</a:t>
            </a:r>
            <a:r>
              <a:rPr lang="en-US" altLang="en-US" b="1" dirty="0" smtClean="0"/>
              <a:t>  </a:t>
            </a:r>
            <a:endParaRPr lang="en-US" altLang="en-US" dirty="0" smtClean="0"/>
          </a:p>
          <a:p>
            <a:pPr>
              <a:buFont typeface="Wingdings" pitchFamily="2" charset="2"/>
              <a:buNone/>
            </a:pPr>
            <a:r>
              <a:rPr lang="en-US" altLang="en-US" b="1" dirty="0" smtClean="0"/>
              <a:t>                                   molar mass g     </a:t>
            </a:r>
            <a:r>
              <a:rPr lang="en-US" altLang="en-US" b="1" dirty="0" err="1" smtClean="0"/>
              <a:t>mol</a:t>
            </a:r>
            <a:r>
              <a:rPr lang="en-US" altLang="en-US" b="1" dirty="0" smtClean="0"/>
              <a:t> given</a:t>
            </a:r>
          </a:p>
          <a:p>
            <a:pPr>
              <a:buFont typeface="Wingdings" pitchFamily="2" charset="2"/>
              <a:buNone/>
            </a:pPr>
            <a:r>
              <a:rPr lang="en-US" altLang="en-US" b="1" dirty="0" smtClean="0"/>
              <a:t>= mass of unknown  (</a:t>
            </a:r>
            <a:r>
              <a:rPr lang="en-US" altLang="en-US" b="1" dirty="0" err="1" smtClean="0"/>
              <a:t>mol</a:t>
            </a:r>
            <a:r>
              <a:rPr lang="en-US" altLang="en-US" b="1" dirty="0" smtClean="0"/>
              <a:t>)</a:t>
            </a:r>
          </a:p>
          <a:p>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7410809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Mass (g) </a:t>
            </a:r>
            <a:r>
              <a:rPr lang="en-US" altLang="en-US" smtClean="0">
                <a:cs typeface="Arial" charset="0"/>
              </a:rPr>
              <a:t>→</a:t>
            </a:r>
            <a:r>
              <a:rPr lang="en-US" altLang="en-US" smtClean="0"/>
              <a:t> Moles</a:t>
            </a:r>
          </a:p>
        </p:txBody>
      </p:sp>
      <p:sp>
        <p:nvSpPr>
          <p:cNvPr id="3" name="Content Placeholder 2"/>
          <p:cNvSpPr>
            <a:spLocks noGrp="1"/>
          </p:cNvSpPr>
          <p:nvPr>
            <p:ph idx="1"/>
          </p:nvPr>
        </p:nvSpPr>
        <p:spPr/>
        <p:txBody>
          <a:bodyPr/>
          <a:lstStyle/>
          <a:p>
            <a:r>
              <a:rPr lang="en-US" altLang="en-US" smtClean="0"/>
              <a:t>NH</a:t>
            </a:r>
            <a:r>
              <a:rPr lang="en-US" altLang="en-US" baseline="-25000" smtClean="0"/>
              <a:t>3</a:t>
            </a:r>
            <a:r>
              <a:rPr lang="en-US" altLang="en-US" smtClean="0"/>
              <a:t> (g) + O</a:t>
            </a:r>
            <a:r>
              <a:rPr lang="en-US" altLang="en-US" baseline="-25000" smtClean="0"/>
              <a:t>2</a:t>
            </a:r>
            <a:r>
              <a:rPr lang="en-US" altLang="en-US" smtClean="0"/>
              <a:t> (g)</a:t>
            </a:r>
            <a:r>
              <a:rPr lang="en-US" altLang="en-US" smtClean="0">
                <a:cs typeface="Arial" charset="0"/>
              </a:rPr>
              <a:t>→ </a:t>
            </a:r>
            <a:r>
              <a:rPr lang="en-US" altLang="en-US" smtClean="0"/>
              <a:t> NO (g) + H</a:t>
            </a:r>
            <a:r>
              <a:rPr lang="en-US" altLang="en-US" baseline="-25000" smtClean="0"/>
              <a:t>2</a:t>
            </a:r>
            <a:r>
              <a:rPr lang="en-US" altLang="en-US" smtClean="0"/>
              <a:t>O (g)</a:t>
            </a:r>
          </a:p>
          <a:p>
            <a:r>
              <a:rPr lang="en-US" altLang="en-US" smtClean="0"/>
              <a:t>4NH</a:t>
            </a:r>
            <a:r>
              <a:rPr lang="en-US" altLang="en-US" baseline="-25000" smtClean="0"/>
              <a:t>3</a:t>
            </a:r>
            <a:r>
              <a:rPr lang="en-US" altLang="en-US" smtClean="0"/>
              <a:t> (g) + 5O</a:t>
            </a:r>
            <a:r>
              <a:rPr lang="en-US" altLang="en-US" baseline="-25000" smtClean="0"/>
              <a:t>2</a:t>
            </a:r>
            <a:r>
              <a:rPr lang="en-US" altLang="en-US" smtClean="0"/>
              <a:t> (g)</a:t>
            </a:r>
            <a:r>
              <a:rPr lang="en-US" altLang="en-US" smtClean="0">
                <a:cs typeface="Arial" charset="0"/>
              </a:rPr>
              <a:t>→ </a:t>
            </a:r>
            <a:r>
              <a:rPr lang="en-US" altLang="en-US" smtClean="0"/>
              <a:t> 4NO (g) +6 H</a:t>
            </a:r>
            <a:r>
              <a:rPr lang="en-US" altLang="en-US" baseline="-25000" smtClean="0"/>
              <a:t>2</a:t>
            </a:r>
            <a:r>
              <a:rPr lang="en-US" altLang="en-US" smtClean="0"/>
              <a:t>O (g)</a:t>
            </a:r>
          </a:p>
          <a:p>
            <a:r>
              <a:rPr lang="en-US" altLang="en-US" smtClean="0"/>
              <a:t>The reaction is run using 824 g of NH</a:t>
            </a:r>
            <a:r>
              <a:rPr lang="en-US" altLang="en-US" baseline="-25000" smtClean="0"/>
              <a:t>3</a:t>
            </a:r>
            <a:r>
              <a:rPr lang="en-US" altLang="en-US" smtClean="0"/>
              <a:t>and excess oxygen.  How many moles of NO are formed?</a:t>
            </a:r>
          </a:p>
          <a:p>
            <a:r>
              <a:rPr lang="en-US" altLang="en-US" smtClean="0"/>
              <a:t>824 g NH</a:t>
            </a:r>
            <a:r>
              <a:rPr lang="en-US" altLang="en-US" baseline="-25000" smtClean="0"/>
              <a:t>3 </a:t>
            </a:r>
            <a:r>
              <a:rPr lang="en-US" altLang="en-US" smtClean="0"/>
              <a:t>x </a:t>
            </a:r>
            <a:r>
              <a:rPr lang="en-US" altLang="en-US" u="sng" smtClean="0"/>
              <a:t>1 mol NH</a:t>
            </a:r>
            <a:r>
              <a:rPr lang="en-US" altLang="en-US" u="sng" baseline="-25000" smtClean="0"/>
              <a:t>3</a:t>
            </a:r>
            <a:r>
              <a:rPr lang="en-US" altLang="en-US" u="sng" smtClean="0"/>
              <a:t> </a:t>
            </a:r>
            <a:r>
              <a:rPr lang="en-US" altLang="en-US" smtClean="0"/>
              <a:t>x </a:t>
            </a:r>
            <a:r>
              <a:rPr lang="en-US" altLang="en-US" u="sng" smtClean="0"/>
              <a:t>1mol NO </a:t>
            </a:r>
          </a:p>
          <a:p>
            <a:pPr>
              <a:buFont typeface="Wingdings" pitchFamily="2" charset="2"/>
              <a:buNone/>
            </a:pPr>
            <a:r>
              <a:rPr lang="en-US" altLang="en-US" smtClean="0"/>
              <a:t>                    17.04 g NH</a:t>
            </a:r>
            <a:r>
              <a:rPr lang="en-US" altLang="en-US" baseline="-25000" smtClean="0"/>
              <a:t>3      </a:t>
            </a:r>
            <a:r>
              <a:rPr lang="en-US" altLang="en-US" smtClean="0"/>
              <a:t>1 mol NH</a:t>
            </a:r>
            <a:r>
              <a:rPr lang="en-US" altLang="en-US" baseline="-25000" smtClean="0"/>
              <a:t>3</a:t>
            </a:r>
          </a:p>
          <a:p>
            <a:r>
              <a:rPr lang="en-US" altLang="en-US" smtClean="0"/>
              <a:t>= 48.4 mol NO</a:t>
            </a:r>
          </a:p>
        </p:txBody>
      </p:sp>
    </p:spTree>
    <p:extLst>
      <p:ext uri="{BB962C8B-B14F-4D97-AF65-F5344CB8AC3E}">
        <p14:creationId xmlns:p14="http://schemas.microsoft.com/office/powerpoint/2010/main" val="2387137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algn="ctr" eaLnBrk="1" fontAlgn="auto" hangingPunct="1">
              <a:spcAft>
                <a:spcPts val="0"/>
              </a:spcAft>
              <a:defRPr/>
            </a:pPr>
            <a:r>
              <a:rPr lang="en-US" dirty="0" smtClean="0"/>
              <a:t>Covalent Bond</a:t>
            </a:r>
            <a:endParaRPr lang="en-US" dirty="0"/>
          </a:p>
        </p:txBody>
      </p:sp>
      <p:sp>
        <p:nvSpPr>
          <p:cNvPr id="3" name="Content Placeholder 2"/>
          <p:cNvSpPr>
            <a:spLocks noGrp="1"/>
          </p:cNvSpPr>
          <p:nvPr>
            <p:ph idx="1"/>
          </p:nvPr>
        </p:nvSpPr>
        <p:spPr/>
        <p:txBody>
          <a:bodyPr>
            <a:normAutofit lnSpcReduction="10000"/>
          </a:bodyPr>
          <a:lstStyle/>
          <a:p>
            <a:pPr eaLnBrk="1" hangingPunct="1"/>
            <a:r>
              <a:rPr lang="en-US" altLang="en-US" b="1" u="sng" smtClean="0"/>
              <a:t>Covalent bonding- </a:t>
            </a:r>
            <a:r>
              <a:rPr lang="en-US" altLang="en-US" smtClean="0"/>
              <a:t>sharing of valence electrons between two atoms</a:t>
            </a:r>
          </a:p>
          <a:p>
            <a:pPr lvl="1" eaLnBrk="1" hangingPunct="1"/>
            <a:r>
              <a:rPr lang="en-US" altLang="en-US" smtClean="0"/>
              <a:t>Between 2 nonmetals</a:t>
            </a:r>
          </a:p>
          <a:p>
            <a:pPr lvl="1" eaLnBrk="1" hangingPunct="1"/>
            <a:r>
              <a:rPr lang="en-US" altLang="en-US" smtClean="0"/>
              <a:t>Sharing electrons to fill valence and be stable</a:t>
            </a:r>
          </a:p>
          <a:p>
            <a:pPr lvl="1" eaLnBrk="1" hangingPunct="1"/>
            <a:r>
              <a:rPr lang="en-US" altLang="en-US" smtClean="0"/>
              <a:t>Sometimes called molecular bond</a:t>
            </a:r>
          </a:p>
          <a:p>
            <a:pPr lvl="1" eaLnBrk="1" hangingPunct="1"/>
            <a:endParaRPr lang="en-US" altLang="en-US" smtClean="0"/>
          </a:p>
          <a:p>
            <a:pPr lvl="1" eaLnBrk="1" hangingPunct="1"/>
            <a:r>
              <a:rPr lang="en-US" altLang="en-US" b="1" u="sng" smtClean="0"/>
              <a:t>Molecule</a:t>
            </a:r>
            <a:r>
              <a:rPr lang="en-US" altLang="en-US" smtClean="0"/>
              <a:t>-forms when two or more atoms bond covalently</a:t>
            </a:r>
          </a:p>
          <a:p>
            <a:pPr lvl="1" eaLnBrk="1" hangingPunct="1"/>
            <a:r>
              <a:rPr lang="en-US" altLang="en-US" smtClean="0"/>
              <a:t>Neutral </a:t>
            </a:r>
          </a:p>
        </p:txBody>
      </p:sp>
    </p:spTree>
    <p:extLst>
      <p:ext uri="{BB962C8B-B14F-4D97-AF65-F5344CB8AC3E}">
        <p14:creationId xmlns:p14="http://schemas.microsoft.com/office/powerpoint/2010/main" val="2566972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Mass (g)</a:t>
            </a:r>
            <a:r>
              <a:rPr lang="en-US" altLang="en-US" smtClean="0">
                <a:cs typeface="Arial" charset="0"/>
              </a:rPr>
              <a:t>→</a:t>
            </a:r>
            <a:r>
              <a:rPr lang="en-US" altLang="en-US" smtClean="0"/>
              <a:t> Mass (g)</a:t>
            </a:r>
          </a:p>
        </p:txBody>
      </p:sp>
      <p:sp>
        <p:nvSpPr>
          <p:cNvPr id="26627" name="Content Placeholder 2"/>
          <p:cNvSpPr>
            <a:spLocks noGrp="1"/>
          </p:cNvSpPr>
          <p:nvPr>
            <p:ph idx="1"/>
          </p:nvPr>
        </p:nvSpPr>
        <p:spPr/>
        <p:txBody>
          <a:bodyPr>
            <a:normAutofit/>
          </a:bodyPr>
          <a:lstStyle/>
          <a:p>
            <a:pPr>
              <a:buNone/>
            </a:pPr>
            <a:r>
              <a:rPr lang="en-US" altLang="en-US" sz="2200" b="1" dirty="0" smtClean="0"/>
              <a:t>Amount of given (g) x</a:t>
            </a:r>
            <a:r>
              <a:rPr lang="en-US" altLang="en-US" sz="2200" b="1" u="sng" dirty="0" smtClean="0"/>
              <a:t>       1mol</a:t>
            </a:r>
            <a:r>
              <a:rPr lang="en-US" altLang="en-US" sz="2200" b="1" dirty="0" smtClean="0"/>
              <a:t>      x  </a:t>
            </a:r>
            <a:r>
              <a:rPr lang="en-US" altLang="en-US" sz="2200" b="1" u="sng" dirty="0" smtClean="0"/>
              <a:t>  </a:t>
            </a:r>
            <a:r>
              <a:rPr lang="en-US" altLang="en-US" sz="2200" b="1" u="sng" dirty="0" err="1" smtClean="0"/>
              <a:t>mol</a:t>
            </a:r>
            <a:r>
              <a:rPr lang="en-US" altLang="en-US" sz="2200" b="1" u="sng" dirty="0" smtClean="0"/>
              <a:t> unknown</a:t>
            </a:r>
            <a:r>
              <a:rPr lang="en-US" altLang="en-US" sz="2200" b="1" dirty="0" smtClean="0"/>
              <a:t> x  </a:t>
            </a:r>
            <a:r>
              <a:rPr lang="en-US" altLang="en-US" sz="2200" b="1" u="sng" dirty="0" smtClean="0"/>
              <a:t> molar mass (g)</a:t>
            </a:r>
            <a:endParaRPr lang="en-US" altLang="en-US" sz="2200" dirty="0" smtClean="0"/>
          </a:p>
          <a:p>
            <a:pPr>
              <a:buNone/>
            </a:pPr>
            <a:r>
              <a:rPr lang="en-US" altLang="en-US" sz="2200" b="1" dirty="0" smtClean="0"/>
              <a:t>                                           molar mass g     </a:t>
            </a:r>
            <a:r>
              <a:rPr lang="en-US" altLang="en-US" sz="2200" b="1" dirty="0" err="1" smtClean="0"/>
              <a:t>mol</a:t>
            </a:r>
            <a:r>
              <a:rPr lang="en-US" altLang="en-US" sz="2200" b="1" dirty="0" smtClean="0"/>
              <a:t> given          </a:t>
            </a:r>
            <a:r>
              <a:rPr lang="en-US" altLang="en-US" sz="2200" b="1" dirty="0" err="1" smtClean="0"/>
              <a:t>mol</a:t>
            </a:r>
            <a:endParaRPr lang="en-US" altLang="en-US" sz="2200" b="1" dirty="0" smtClean="0"/>
          </a:p>
          <a:p>
            <a:pPr>
              <a:buFont typeface="Wingdings" pitchFamily="2" charset="2"/>
              <a:buNone/>
            </a:pPr>
            <a:endParaRPr lang="en-US" altLang="en-US" sz="2200" b="1" dirty="0" smtClean="0"/>
          </a:p>
          <a:p>
            <a:pPr>
              <a:buFont typeface="Wingdings" pitchFamily="2" charset="2"/>
              <a:buNone/>
            </a:pPr>
            <a:r>
              <a:rPr lang="en-US" altLang="en-US" sz="2200" b="1" dirty="0" smtClean="0"/>
              <a:t>		</a:t>
            </a:r>
            <a:r>
              <a:rPr lang="en-US" altLang="en-US" b="1" dirty="0" smtClean="0"/>
              <a:t>= g of unknown</a:t>
            </a:r>
          </a:p>
          <a:p>
            <a:endParaRPr lang="en-US" altLang="en-US" dirty="0" smtClean="0"/>
          </a:p>
          <a:p>
            <a:r>
              <a:rPr lang="en-US" altLang="en-US" dirty="0" smtClean="0"/>
              <a:t>Mass of given (g)</a:t>
            </a:r>
            <a:r>
              <a:rPr lang="en-US" altLang="en-US" dirty="0" smtClean="0">
                <a:cs typeface="Arial" charset="0"/>
              </a:rPr>
              <a:t>→</a:t>
            </a:r>
            <a:r>
              <a:rPr lang="en-US" altLang="en-US" dirty="0" smtClean="0"/>
              <a:t> amount of given (</a:t>
            </a:r>
            <a:r>
              <a:rPr lang="en-US" altLang="en-US" dirty="0" err="1" smtClean="0"/>
              <a:t>mol</a:t>
            </a:r>
            <a:r>
              <a:rPr lang="en-US" altLang="en-US" dirty="0" smtClean="0"/>
              <a:t>) </a:t>
            </a:r>
            <a:r>
              <a:rPr lang="en-US" altLang="en-US" dirty="0" smtClean="0">
                <a:cs typeface="Arial" charset="0"/>
              </a:rPr>
              <a:t>→</a:t>
            </a:r>
            <a:r>
              <a:rPr lang="en-US" altLang="en-US" dirty="0" smtClean="0"/>
              <a:t>amount of unknown (</a:t>
            </a:r>
            <a:r>
              <a:rPr lang="en-US" altLang="en-US" dirty="0" err="1" smtClean="0"/>
              <a:t>mol</a:t>
            </a:r>
            <a:r>
              <a:rPr lang="en-US" altLang="en-US" dirty="0" smtClean="0"/>
              <a:t>) </a:t>
            </a:r>
            <a:r>
              <a:rPr lang="en-US" altLang="en-US" dirty="0" smtClean="0">
                <a:cs typeface="Arial" charset="0"/>
              </a:rPr>
              <a:t>→ </a:t>
            </a:r>
            <a:r>
              <a:rPr lang="en-US" altLang="en-US" dirty="0" smtClean="0"/>
              <a:t>mass of unknown (g)</a:t>
            </a:r>
          </a:p>
        </p:txBody>
      </p:sp>
    </p:spTree>
    <p:extLst>
      <p:ext uri="{BB962C8B-B14F-4D97-AF65-F5344CB8AC3E}">
        <p14:creationId xmlns:p14="http://schemas.microsoft.com/office/powerpoint/2010/main" val="41525070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smtClean="0"/>
              <a:t>Example of mass to mass</a:t>
            </a:r>
          </a:p>
        </p:txBody>
      </p:sp>
      <p:sp>
        <p:nvSpPr>
          <p:cNvPr id="33795" name="Rectangle 3"/>
          <p:cNvSpPr>
            <a:spLocks noGrp="1" noChangeArrowheads="1"/>
          </p:cNvSpPr>
          <p:nvPr>
            <p:ph type="body" idx="1"/>
          </p:nvPr>
        </p:nvSpPr>
        <p:spPr/>
        <p:txBody>
          <a:bodyPr>
            <a:normAutofit lnSpcReduction="10000"/>
          </a:bodyPr>
          <a:lstStyle/>
          <a:p>
            <a:pPr eaLnBrk="1" hangingPunct="1"/>
            <a:r>
              <a:rPr lang="en-US" altLang="en-US" b="1" dirty="0" smtClean="0"/>
              <a:t>C</a:t>
            </a:r>
            <a:r>
              <a:rPr lang="en-US" altLang="en-US" b="1" baseline="-25000" dirty="0" smtClean="0"/>
              <a:t>3</a:t>
            </a:r>
            <a:r>
              <a:rPr lang="en-US" altLang="en-US" b="1" dirty="0" smtClean="0"/>
              <a:t>H</a:t>
            </a:r>
            <a:r>
              <a:rPr lang="en-US" altLang="en-US" b="1" baseline="-25000" dirty="0" smtClean="0"/>
              <a:t>8</a:t>
            </a:r>
            <a:r>
              <a:rPr lang="en-US" altLang="en-US" b="1" dirty="0" smtClean="0"/>
              <a:t> + O</a:t>
            </a:r>
            <a:r>
              <a:rPr lang="en-US" altLang="en-US" b="1" baseline="-25000" dirty="0" smtClean="0"/>
              <a:t>2</a:t>
            </a:r>
            <a:r>
              <a:rPr lang="en-US" altLang="en-US" b="1" dirty="0" smtClean="0"/>
              <a:t> </a:t>
            </a:r>
            <a:r>
              <a:rPr lang="en-US" altLang="en-US" b="1" dirty="0" smtClean="0">
                <a:cs typeface="Arial" charset="0"/>
              </a:rPr>
              <a:t>→</a:t>
            </a:r>
            <a:r>
              <a:rPr lang="en-US" altLang="en-US" b="1" dirty="0" smtClean="0"/>
              <a:t>CO</a:t>
            </a:r>
            <a:r>
              <a:rPr lang="en-US" altLang="en-US" b="1" baseline="-25000" dirty="0" smtClean="0"/>
              <a:t>2</a:t>
            </a:r>
            <a:r>
              <a:rPr lang="en-US" altLang="en-US" b="1" dirty="0" smtClean="0"/>
              <a:t> + H</a:t>
            </a:r>
            <a:r>
              <a:rPr lang="en-US" altLang="en-US" b="1" baseline="-25000" dirty="0" smtClean="0"/>
              <a:t>2</a:t>
            </a:r>
            <a:r>
              <a:rPr lang="en-US" altLang="en-US" b="1" dirty="0" smtClean="0"/>
              <a:t>O</a:t>
            </a:r>
          </a:p>
          <a:p>
            <a:pPr eaLnBrk="1" hangingPunct="1"/>
            <a:r>
              <a:rPr lang="en-US" altLang="en-US" dirty="0" smtClean="0"/>
              <a:t>1 -balance equation</a:t>
            </a:r>
          </a:p>
          <a:p>
            <a:pPr eaLnBrk="1" hangingPunct="1">
              <a:buFont typeface="Wingdings" pitchFamily="2" charset="2"/>
              <a:buNone/>
            </a:pPr>
            <a:r>
              <a:rPr lang="en-US" altLang="en-US" dirty="0" smtClean="0"/>
              <a:t>   C</a:t>
            </a:r>
            <a:r>
              <a:rPr lang="en-US" altLang="en-US" baseline="-25000" dirty="0" smtClean="0"/>
              <a:t>3</a:t>
            </a:r>
            <a:r>
              <a:rPr lang="en-US" altLang="en-US" dirty="0" smtClean="0"/>
              <a:t>H</a:t>
            </a:r>
            <a:r>
              <a:rPr lang="en-US" altLang="en-US" baseline="-25000" dirty="0" smtClean="0"/>
              <a:t>8</a:t>
            </a:r>
            <a:r>
              <a:rPr lang="en-US" altLang="en-US" dirty="0" smtClean="0"/>
              <a:t> + 5O</a:t>
            </a:r>
            <a:r>
              <a:rPr lang="en-US" altLang="en-US" baseline="-25000" dirty="0" smtClean="0"/>
              <a:t>2</a:t>
            </a:r>
            <a:r>
              <a:rPr lang="en-US" altLang="en-US" dirty="0" smtClean="0"/>
              <a:t> </a:t>
            </a:r>
            <a:r>
              <a:rPr lang="en-US" altLang="en-US" dirty="0" smtClean="0">
                <a:cs typeface="Arial" charset="0"/>
              </a:rPr>
              <a:t>→3</a:t>
            </a:r>
            <a:r>
              <a:rPr lang="en-US" altLang="en-US" dirty="0" smtClean="0"/>
              <a:t>CO</a:t>
            </a:r>
            <a:r>
              <a:rPr lang="en-US" altLang="en-US" baseline="-25000" dirty="0" smtClean="0"/>
              <a:t>2</a:t>
            </a:r>
            <a:r>
              <a:rPr lang="en-US" altLang="en-US" dirty="0" smtClean="0"/>
              <a:t> + 4H</a:t>
            </a:r>
            <a:r>
              <a:rPr lang="en-US" altLang="en-US" baseline="-25000" dirty="0" smtClean="0"/>
              <a:t>2</a:t>
            </a:r>
            <a:r>
              <a:rPr lang="en-US" altLang="en-US" dirty="0" smtClean="0"/>
              <a:t>O</a:t>
            </a:r>
          </a:p>
          <a:p>
            <a:pPr eaLnBrk="1" hangingPunct="1">
              <a:buFont typeface="Wingdings" pitchFamily="2" charset="2"/>
              <a:buNone/>
            </a:pPr>
            <a:r>
              <a:rPr lang="en-US" altLang="en-US" dirty="0" smtClean="0"/>
              <a:t>How many grams of O</a:t>
            </a:r>
            <a:r>
              <a:rPr lang="en-US" altLang="en-US" baseline="-25000" dirty="0" smtClean="0"/>
              <a:t>2</a:t>
            </a:r>
            <a:r>
              <a:rPr lang="en-US" altLang="en-US" dirty="0" smtClean="0"/>
              <a:t> is needed to react exactly with 96.1 g of C</a:t>
            </a:r>
            <a:r>
              <a:rPr lang="en-US" altLang="en-US" baseline="-25000" dirty="0" smtClean="0"/>
              <a:t>3</a:t>
            </a:r>
            <a:r>
              <a:rPr lang="en-US" altLang="en-US" dirty="0" smtClean="0"/>
              <a:t>H</a:t>
            </a:r>
            <a:r>
              <a:rPr lang="en-US" altLang="en-US" baseline="-25000" dirty="0" smtClean="0"/>
              <a:t>8</a:t>
            </a:r>
            <a:r>
              <a:rPr lang="en-US" altLang="en-US" dirty="0" smtClean="0"/>
              <a:t>?</a:t>
            </a:r>
          </a:p>
          <a:p>
            <a:pPr eaLnBrk="1" hangingPunct="1">
              <a:buFont typeface="Wingdings" pitchFamily="2" charset="2"/>
              <a:buNone/>
            </a:pPr>
            <a:r>
              <a:rPr lang="en-US" altLang="en-US" dirty="0" smtClean="0"/>
              <a:t>2- mass to moles</a:t>
            </a:r>
          </a:p>
          <a:p>
            <a:pPr eaLnBrk="1" hangingPunct="1">
              <a:buFont typeface="Wingdings" pitchFamily="2" charset="2"/>
              <a:buNone/>
            </a:pPr>
            <a:r>
              <a:rPr lang="en-US" altLang="en-US" dirty="0" smtClean="0"/>
              <a:t>96.1 g C</a:t>
            </a:r>
            <a:r>
              <a:rPr lang="en-US" altLang="en-US" baseline="-25000" dirty="0" smtClean="0"/>
              <a:t>3</a:t>
            </a:r>
            <a:r>
              <a:rPr lang="en-US" altLang="en-US" dirty="0" smtClean="0"/>
              <a:t>H</a:t>
            </a:r>
            <a:r>
              <a:rPr lang="en-US" altLang="en-US" baseline="-25000" dirty="0" smtClean="0"/>
              <a:t>8</a:t>
            </a:r>
            <a:r>
              <a:rPr lang="en-US" altLang="en-US" dirty="0" smtClean="0"/>
              <a:t> x </a:t>
            </a:r>
            <a:r>
              <a:rPr lang="en-US" altLang="en-US" u="sng" dirty="0" smtClean="0"/>
              <a:t>1 </a:t>
            </a:r>
            <a:r>
              <a:rPr lang="en-US" altLang="en-US" u="sng" dirty="0" err="1" smtClean="0"/>
              <a:t>mol</a:t>
            </a:r>
            <a:r>
              <a:rPr lang="en-US" altLang="en-US" dirty="0" smtClean="0"/>
              <a:t> C</a:t>
            </a:r>
            <a:r>
              <a:rPr lang="en-US" altLang="en-US" baseline="-25000" dirty="0" smtClean="0"/>
              <a:t>3</a:t>
            </a:r>
            <a:r>
              <a:rPr lang="en-US" altLang="en-US" dirty="0" smtClean="0"/>
              <a:t>H</a:t>
            </a:r>
            <a:r>
              <a:rPr lang="en-US" altLang="en-US" baseline="-25000" dirty="0" smtClean="0"/>
              <a:t>8 </a:t>
            </a:r>
            <a:r>
              <a:rPr lang="en-US" altLang="en-US" dirty="0" smtClean="0"/>
              <a:t>= 2.18 </a:t>
            </a:r>
            <a:r>
              <a:rPr lang="en-US" altLang="en-US" dirty="0" err="1" smtClean="0"/>
              <a:t>mol</a:t>
            </a:r>
            <a:r>
              <a:rPr lang="en-US" altLang="en-US" dirty="0" smtClean="0"/>
              <a:t> C</a:t>
            </a:r>
            <a:r>
              <a:rPr lang="en-US" altLang="en-US" baseline="-25000" dirty="0" smtClean="0"/>
              <a:t>3</a:t>
            </a:r>
            <a:r>
              <a:rPr lang="en-US" altLang="en-US" dirty="0" smtClean="0"/>
              <a:t>H</a:t>
            </a:r>
            <a:r>
              <a:rPr lang="en-US" altLang="en-US" baseline="-25000" dirty="0" smtClean="0"/>
              <a:t>8</a:t>
            </a:r>
            <a:r>
              <a:rPr lang="en-US" altLang="en-US" dirty="0" smtClean="0"/>
              <a:t>  </a:t>
            </a:r>
          </a:p>
          <a:p>
            <a:pPr eaLnBrk="1" hangingPunct="1">
              <a:buFont typeface="Wingdings" pitchFamily="2" charset="2"/>
              <a:buNone/>
            </a:pPr>
            <a:r>
              <a:rPr lang="en-US" altLang="en-US" dirty="0" smtClean="0"/>
              <a:t>			      44.09 g C</a:t>
            </a:r>
            <a:r>
              <a:rPr lang="en-US" altLang="en-US" baseline="-25000" dirty="0" smtClean="0"/>
              <a:t>3</a:t>
            </a:r>
            <a:r>
              <a:rPr lang="en-US" altLang="en-US" dirty="0" smtClean="0"/>
              <a:t>H</a:t>
            </a:r>
            <a:r>
              <a:rPr lang="en-US" altLang="en-US" baseline="-25000" dirty="0" smtClean="0"/>
              <a:t>8</a:t>
            </a:r>
            <a:endParaRPr lang="en-US" altLang="en-US" dirty="0" smtClean="0"/>
          </a:p>
          <a:p>
            <a:pPr eaLnBrk="1" hangingPunct="1">
              <a:buFont typeface="Wingdings" pitchFamily="2" charset="2"/>
              <a:buNone/>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304347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p:cTn id="7" dur="500" fill="hold"/>
                                        <p:tgtEl>
                                          <p:spTgt spid="3379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795">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379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79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795">
                                            <p:txEl>
                                              <p:pRg st="1" end="1"/>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3795">
                                            <p:txEl>
                                              <p:pRg st="2" end="2"/>
                                            </p:txEl>
                                          </p:spTgt>
                                        </p:tgtEl>
                                        <p:attrNameLst>
                                          <p:attrName>style.visibility</p:attrName>
                                        </p:attrNameLst>
                                      </p:cBhvr>
                                      <p:to>
                                        <p:strVal val="visible"/>
                                      </p:to>
                                    </p:set>
                                    <p:anim calcmode="lin" valueType="num">
                                      <p:cBhvr>
                                        <p:cTn id="14" dur="500" fill="hold"/>
                                        <p:tgtEl>
                                          <p:spTgt spid="3379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3795">
                                            <p:txEl>
                                              <p:pRg st="2" end="2"/>
                                            </p:txEl>
                                          </p:spTgt>
                                        </p:tgtEl>
                                        <p:attrNameLst>
                                          <p:attrName>ppt_y</p:attrName>
                                        </p:attrNameLst>
                                      </p:cBhvr>
                                      <p:tavLst>
                                        <p:tav tm="0">
                                          <p:val>
                                            <p:strVal val="#ppt_y"/>
                                          </p:val>
                                        </p:tav>
                                        <p:tav tm="100000">
                                          <p:val>
                                            <p:strVal val="#ppt_y"/>
                                          </p:val>
                                        </p:tav>
                                      </p:tavLst>
                                    </p:anim>
                                    <p:anim calcmode="lin" valueType="num">
                                      <p:cBhvr>
                                        <p:cTn id="16" dur="500" fill="hold"/>
                                        <p:tgtEl>
                                          <p:spTgt spid="3379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379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3795">
                                            <p:txEl>
                                              <p:pRg st="2" end="2"/>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p:cTn id="21" dur="500" fill="hold"/>
                                        <p:tgtEl>
                                          <p:spTgt spid="3379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3795">
                                            <p:txEl>
                                              <p:pRg st="3" end="3"/>
                                            </p:txEl>
                                          </p:spTgt>
                                        </p:tgtEl>
                                        <p:attrNameLst>
                                          <p:attrName>ppt_y</p:attrName>
                                        </p:attrNameLst>
                                      </p:cBhvr>
                                      <p:tavLst>
                                        <p:tav tm="0">
                                          <p:val>
                                            <p:strVal val="#ppt_y"/>
                                          </p:val>
                                        </p:tav>
                                        <p:tav tm="100000">
                                          <p:val>
                                            <p:strVal val="#ppt_y"/>
                                          </p:val>
                                        </p:tav>
                                      </p:tavLst>
                                    </p:anim>
                                    <p:anim calcmode="lin" valueType="num">
                                      <p:cBhvr>
                                        <p:cTn id="23" dur="500" fill="hold"/>
                                        <p:tgtEl>
                                          <p:spTgt spid="3379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379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3795">
                                            <p:txEl>
                                              <p:pRg st="3" end="3"/>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3795">
                                            <p:txEl>
                                              <p:pRg st="4" end="4"/>
                                            </p:txEl>
                                          </p:spTgt>
                                        </p:tgtEl>
                                        <p:attrNameLst>
                                          <p:attrName>style.visibility</p:attrName>
                                        </p:attrNameLst>
                                      </p:cBhvr>
                                      <p:to>
                                        <p:strVal val="visible"/>
                                      </p:to>
                                    </p:set>
                                    <p:anim calcmode="lin" valueType="num">
                                      <p:cBhvr>
                                        <p:cTn id="28" dur="500" fill="hold"/>
                                        <p:tgtEl>
                                          <p:spTgt spid="3379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3795">
                                            <p:txEl>
                                              <p:pRg st="4" end="4"/>
                                            </p:txEl>
                                          </p:spTgt>
                                        </p:tgtEl>
                                        <p:attrNameLst>
                                          <p:attrName>ppt_y</p:attrName>
                                        </p:attrNameLst>
                                      </p:cBhvr>
                                      <p:tavLst>
                                        <p:tav tm="0">
                                          <p:val>
                                            <p:strVal val="#ppt_y"/>
                                          </p:val>
                                        </p:tav>
                                        <p:tav tm="100000">
                                          <p:val>
                                            <p:strVal val="#ppt_y"/>
                                          </p:val>
                                        </p:tav>
                                      </p:tavLst>
                                    </p:anim>
                                    <p:anim calcmode="lin" valueType="num">
                                      <p:cBhvr>
                                        <p:cTn id="30" dur="500" fill="hold"/>
                                        <p:tgtEl>
                                          <p:spTgt spid="3379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379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3795">
                                            <p:txEl>
                                              <p:pRg st="4" end="4"/>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3795">
                                            <p:txEl>
                                              <p:pRg st="5" end="5"/>
                                            </p:txEl>
                                          </p:spTgt>
                                        </p:tgtEl>
                                        <p:attrNameLst>
                                          <p:attrName>style.visibility</p:attrName>
                                        </p:attrNameLst>
                                      </p:cBhvr>
                                      <p:to>
                                        <p:strVal val="visible"/>
                                      </p:to>
                                    </p:set>
                                    <p:animEffect transition="in" filter="wipe(down)">
                                      <p:cBhvr>
                                        <p:cTn id="35" dur="500"/>
                                        <p:tgtEl>
                                          <p:spTgt spid="33795">
                                            <p:txEl>
                                              <p:pRg st="5" end="5"/>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3795">
                                            <p:txEl>
                                              <p:pRg st="6" end="6"/>
                                            </p:txEl>
                                          </p:spTgt>
                                        </p:tgtEl>
                                        <p:attrNameLst>
                                          <p:attrName>style.visibility</p:attrName>
                                        </p:attrNameLst>
                                      </p:cBhvr>
                                      <p:to>
                                        <p:strVal val="visible"/>
                                      </p:to>
                                    </p:set>
                                    <p:animEffect transition="in" filter="wipe(down)">
                                      <p:cBhvr>
                                        <p:cTn id="38"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C</a:t>
            </a:r>
            <a:r>
              <a:rPr lang="en-US" altLang="en-US" baseline="-25000" smtClean="0"/>
              <a:t>3</a:t>
            </a:r>
            <a:r>
              <a:rPr lang="en-US" altLang="en-US" smtClean="0"/>
              <a:t>H</a:t>
            </a:r>
            <a:r>
              <a:rPr lang="en-US" altLang="en-US" baseline="-25000" smtClean="0"/>
              <a:t>8</a:t>
            </a:r>
            <a:r>
              <a:rPr lang="en-US" altLang="en-US" smtClean="0"/>
              <a:t> + 5O</a:t>
            </a:r>
            <a:r>
              <a:rPr lang="en-US" altLang="en-US" baseline="-25000" smtClean="0"/>
              <a:t>2</a:t>
            </a:r>
            <a:r>
              <a:rPr lang="en-US" altLang="en-US" smtClean="0"/>
              <a:t> </a:t>
            </a:r>
            <a:r>
              <a:rPr lang="en-US" altLang="en-US" smtClean="0">
                <a:cs typeface="Arial" charset="0"/>
              </a:rPr>
              <a:t>→3</a:t>
            </a:r>
            <a:r>
              <a:rPr lang="en-US" altLang="en-US" smtClean="0"/>
              <a:t>CO</a:t>
            </a:r>
            <a:r>
              <a:rPr lang="en-US" altLang="en-US" baseline="-25000" smtClean="0"/>
              <a:t>2</a:t>
            </a:r>
            <a:r>
              <a:rPr lang="en-US" altLang="en-US" smtClean="0"/>
              <a:t> + 4H</a:t>
            </a:r>
            <a:r>
              <a:rPr lang="en-US" altLang="en-US" baseline="-25000" smtClean="0"/>
              <a:t>2</a:t>
            </a:r>
            <a:r>
              <a:rPr lang="en-US" altLang="en-US" smtClean="0"/>
              <a:t>O</a:t>
            </a:r>
          </a:p>
        </p:txBody>
      </p:sp>
      <p:sp>
        <p:nvSpPr>
          <p:cNvPr id="34819" name="Rectangle 3"/>
          <p:cNvSpPr>
            <a:spLocks noGrp="1" noChangeArrowheads="1"/>
          </p:cNvSpPr>
          <p:nvPr>
            <p:ph type="body" idx="1"/>
          </p:nvPr>
        </p:nvSpPr>
        <p:spPr/>
        <p:txBody>
          <a:bodyPr/>
          <a:lstStyle/>
          <a:p>
            <a:pPr eaLnBrk="1" hangingPunct="1"/>
            <a:r>
              <a:rPr lang="en-US" altLang="en-US" smtClean="0"/>
              <a:t>3- mole ratio 5:1</a:t>
            </a:r>
          </a:p>
          <a:p>
            <a:pPr eaLnBrk="1" hangingPunct="1"/>
            <a:r>
              <a:rPr lang="en-US" altLang="en-US" smtClean="0"/>
              <a:t>4- moles using mole ratio</a:t>
            </a:r>
          </a:p>
          <a:p>
            <a:pPr eaLnBrk="1" hangingPunct="1">
              <a:buFont typeface="Wingdings" pitchFamily="2" charset="2"/>
              <a:buNone/>
            </a:pPr>
            <a:r>
              <a:rPr lang="en-US" altLang="en-US" smtClean="0"/>
              <a:t> 2.18 mol C</a:t>
            </a:r>
            <a:r>
              <a:rPr lang="en-US" altLang="en-US" baseline="-25000" smtClean="0"/>
              <a:t>3</a:t>
            </a:r>
            <a:r>
              <a:rPr lang="en-US" altLang="en-US" smtClean="0"/>
              <a:t>H</a:t>
            </a:r>
            <a:r>
              <a:rPr lang="en-US" altLang="en-US" baseline="-25000" smtClean="0"/>
              <a:t>8</a:t>
            </a:r>
            <a:r>
              <a:rPr lang="en-US" altLang="en-US" smtClean="0"/>
              <a:t>  x </a:t>
            </a:r>
            <a:r>
              <a:rPr lang="en-US" altLang="en-US" u="sng" smtClean="0"/>
              <a:t>5 mol O</a:t>
            </a:r>
            <a:r>
              <a:rPr lang="en-US" altLang="en-US" u="sng" baseline="-25000" smtClean="0"/>
              <a:t>2</a:t>
            </a:r>
            <a:r>
              <a:rPr lang="en-US" altLang="en-US" smtClean="0"/>
              <a:t> = 10.9 mol O</a:t>
            </a:r>
            <a:r>
              <a:rPr lang="en-US" altLang="en-US" baseline="-25000" smtClean="0"/>
              <a:t>2</a:t>
            </a:r>
          </a:p>
          <a:p>
            <a:pPr eaLnBrk="1" hangingPunct="1">
              <a:buFont typeface="Wingdings" pitchFamily="2" charset="2"/>
              <a:buNone/>
            </a:pPr>
            <a:r>
              <a:rPr lang="en-US" altLang="en-US" baseline="-25000" smtClean="0"/>
              <a:t>				  </a:t>
            </a:r>
            <a:r>
              <a:rPr lang="en-US" altLang="en-US" smtClean="0"/>
              <a:t>1 mol C</a:t>
            </a:r>
            <a:r>
              <a:rPr lang="en-US" altLang="en-US" baseline="-25000" smtClean="0"/>
              <a:t>3</a:t>
            </a:r>
            <a:r>
              <a:rPr lang="en-US" altLang="en-US" smtClean="0"/>
              <a:t>H</a:t>
            </a:r>
            <a:r>
              <a:rPr lang="en-US" altLang="en-US" baseline="-25000" smtClean="0"/>
              <a:t>8</a:t>
            </a:r>
            <a:r>
              <a:rPr lang="en-US" altLang="en-US" smtClean="0"/>
              <a:t> </a:t>
            </a:r>
          </a:p>
          <a:p>
            <a:pPr eaLnBrk="1" hangingPunct="1">
              <a:buFont typeface="Wingdings" pitchFamily="2" charset="2"/>
              <a:buNone/>
            </a:pPr>
            <a:r>
              <a:rPr lang="en-US" altLang="en-US" smtClean="0"/>
              <a:t>5- moles back to grams</a:t>
            </a:r>
          </a:p>
          <a:p>
            <a:pPr eaLnBrk="1" hangingPunct="1">
              <a:buFont typeface="Wingdings" pitchFamily="2" charset="2"/>
              <a:buNone/>
            </a:pPr>
            <a:r>
              <a:rPr lang="en-US" altLang="en-US" smtClean="0"/>
              <a:t> 10.9 mol O</a:t>
            </a:r>
            <a:r>
              <a:rPr lang="en-US" altLang="en-US" baseline="-25000" smtClean="0"/>
              <a:t>2</a:t>
            </a:r>
            <a:r>
              <a:rPr lang="en-US" altLang="en-US" smtClean="0"/>
              <a:t> x </a:t>
            </a:r>
            <a:r>
              <a:rPr lang="en-US" altLang="en-US" u="sng" smtClean="0"/>
              <a:t>32.00 g</a:t>
            </a:r>
            <a:r>
              <a:rPr lang="en-US" altLang="en-US" smtClean="0"/>
              <a:t> O</a:t>
            </a:r>
            <a:r>
              <a:rPr lang="en-US" altLang="en-US" baseline="-25000" smtClean="0"/>
              <a:t>2 </a:t>
            </a:r>
            <a:r>
              <a:rPr lang="en-US" altLang="en-US" smtClean="0"/>
              <a:t>= 349 g O</a:t>
            </a:r>
            <a:r>
              <a:rPr lang="en-US" altLang="en-US" baseline="-25000" smtClean="0"/>
              <a:t>2</a:t>
            </a:r>
          </a:p>
          <a:p>
            <a:pPr eaLnBrk="1" hangingPunct="1">
              <a:buFont typeface="Wingdings" pitchFamily="2" charset="2"/>
              <a:buNone/>
            </a:pPr>
            <a:r>
              <a:rPr lang="en-US" altLang="en-US" baseline="-25000" smtClean="0"/>
              <a:t>			        </a:t>
            </a:r>
            <a:r>
              <a:rPr lang="en-US" altLang="en-US" smtClean="0"/>
              <a:t>1mol O</a:t>
            </a:r>
            <a:r>
              <a:rPr lang="en-US" altLang="en-US" baseline="-25000" smtClean="0"/>
              <a:t>2</a:t>
            </a:r>
            <a:endParaRPr lang="en-US" altLang="en-US" smtClean="0"/>
          </a:p>
        </p:txBody>
      </p:sp>
    </p:spTree>
    <p:extLst>
      <p:ext uri="{BB962C8B-B14F-4D97-AF65-F5344CB8AC3E}">
        <p14:creationId xmlns:p14="http://schemas.microsoft.com/office/powerpoint/2010/main" val="49999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down)">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wipe(down)">
                                      <p:cBhvr>
                                        <p:cTn id="12" dur="500"/>
                                        <p:tgtEl>
                                          <p:spTgt spid="34819">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wipe(down)">
                                      <p:cBhvr>
                                        <p:cTn id="15" dur="500"/>
                                        <p:tgtEl>
                                          <p:spTgt spid="34819">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4819">
                                            <p:txEl>
                                              <p:pRg st="3" end="3"/>
                                            </p:txEl>
                                          </p:spTgt>
                                        </p:tgtEl>
                                        <p:attrNameLst>
                                          <p:attrName>style.visibility</p:attrName>
                                        </p:attrNameLst>
                                      </p:cBhvr>
                                      <p:to>
                                        <p:strVal val="visible"/>
                                      </p:to>
                                    </p:set>
                                    <p:animEffect transition="in" filter="wipe(down)">
                                      <p:cBhvr>
                                        <p:cTn id="18" dur="500"/>
                                        <p:tgtEl>
                                          <p:spTgt spid="3481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animEffect transition="in" filter="wipe(down)">
                                      <p:cBhvr>
                                        <p:cTn id="23" dur="500"/>
                                        <p:tgtEl>
                                          <p:spTgt spid="34819">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4819">
                                            <p:txEl>
                                              <p:pRg st="5" end="5"/>
                                            </p:txEl>
                                          </p:spTgt>
                                        </p:tgtEl>
                                        <p:attrNameLst>
                                          <p:attrName>style.visibility</p:attrName>
                                        </p:attrNameLst>
                                      </p:cBhvr>
                                      <p:to>
                                        <p:strVal val="visible"/>
                                      </p:to>
                                    </p:set>
                                    <p:animEffect transition="in" filter="wipe(down)">
                                      <p:cBhvr>
                                        <p:cTn id="26" dur="500"/>
                                        <p:tgtEl>
                                          <p:spTgt spid="34819">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4819">
                                            <p:txEl>
                                              <p:pRg st="6" end="6"/>
                                            </p:txEl>
                                          </p:spTgt>
                                        </p:tgtEl>
                                        <p:attrNameLst>
                                          <p:attrName>style.visibility</p:attrName>
                                        </p:attrNameLst>
                                      </p:cBhvr>
                                      <p:to>
                                        <p:strVal val="visible"/>
                                      </p:to>
                                    </p:set>
                                    <p:animEffect transition="in" filter="wipe(down)">
                                      <p:cBhvr>
                                        <p:cTn id="29"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All 1 step</a:t>
            </a:r>
          </a:p>
        </p:txBody>
      </p:sp>
      <p:sp>
        <p:nvSpPr>
          <p:cNvPr id="29699" name="Content Placeholder 2"/>
          <p:cNvSpPr>
            <a:spLocks noGrp="1"/>
          </p:cNvSpPr>
          <p:nvPr>
            <p:ph idx="1"/>
          </p:nvPr>
        </p:nvSpPr>
        <p:spPr/>
        <p:txBody>
          <a:bodyPr/>
          <a:lstStyle/>
          <a:p>
            <a:pPr eaLnBrk="1" hangingPunct="1">
              <a:buFont typeface="Wingdings" pitchFamily="2" charset="2"/>
              <a:buNone/>
            </a:pPr>
            <a:r>
              <a:rPr lang="en-US" altLang="en-US" sz="2400" smtClean="0"/>
              <a:t>96.1 g C</a:t>
            </a:r>
            <a:r>
              <a:rPr lang="en-US" altLang="en-US" sz="2400" baseline="-25000" smtClean="0"/>
              <a:t>3</a:t>
            </a:r>
            <a:r>
              <a:rPr lang="en-US" altLang="en-US" sz="2400" smtClean="0"/>
              <a:t>H</a:t>
            </a:r>
            <a:r>
              <a:rPr lang="en-US" altLang="en-US" sz="2400" baseline="-25000" smtClean="0"/>
              <a:t>8</a:t>
            </a:r>
            <a:r>
              <a:rPr lang="en-US" altLang="en-US" sz="2400" smtClean="0"/>
              <a:t> x </a:t>
            </a:r>
            <a:r>
              <a:rPr lang="en-US" altLang="en-US" sz="2400" u="sng" smtClean="0"/>
              <a:t>1 mol</a:t>
            </a:r>
            <a:r>
              <a:rPr lang="en-US" altLang="en-US" sz="2400" smtClean="0"/>
              <a:t>C</a:t>
            </a:r>
            <a:r>
              <a:rPr lang="en-US" altLang="en-US" sz="2400" baseline="-25000" smtClean="0"/>
              <a:t>3</a:t>
            </a:r>
            <a:r>
              <a:rPr lang="en-US" altLang="en-US" sz="2400" smtClean="0"/>
              <a:t>H</a:t>
            </a:r>
            <a:r>
              <a:rPr lang="en-US" altLang="en-US" sz="2400" baseline="-25000" smtClean="0"/>
              <a:t>8 </a:t>
            </a:r>
            <a:r>
              <a:rPr lang="en-US" altLang="en-US" sz="2400" smtClean="0"/>
              <a:t>x</a:t>
            </a:r>
            <a:r>
              <a:rPr lang="en-US" altLang="en-US" sz="2400" u="sng" smtClean="0"/>
              <a:t> 5 molO</a:t>
            </a:r>
            <a:r>
              <a:rPr lang="en-US" altLang="en-US" sz="2400" u="sng" baseline="-25000" smtClean="0"/>
              <a:t>2</a:t>
            </a:r>
            <a:r>
              <a:rPr lang="en-US" altLang="en-US" sz="2400" smtClean="0"/>
              <a:t> x </a:t>
            </a:r>
            <a:r>
              <a:rPr lang="en-US" altLang="en-US" sz="2400" u="sng" smtClean="0"/>
              <a:t>32.00 g</a:t>
            </a:r>
            <a:r>
              <a:rPr lang="en-US" altLang="en-US" sz="2400" smtClean="0"/>
              <a:t> O</a:t>
            </a:r>
            <a:r>
              <a:rPr lang="en-US" altLang="en-US" sz="2400" baseline="-25000" smtClean="0"/>
              <a:t>2 </a:t>
            </a:r>
            <a:r>
              <a:rPr lang="en-US" altLang="en-US" sz="2400" smtClean="0"/>
              <a:t>= 349 g O</a:t>
            </a:r>
            <a:r>
              <a:rPr lang="en-US" altLang="en-US" sz="2400" baseline="-25000" smtClean="0"/>
              <a:t>2</a:t>
            </a:r>
          </a:p>
          <a:p>
            <a:pPr eaLnBrk="1" hangingPunct="1">
              <a:buFont typeface="Wingdings" pitchFamily="2" charset="2"/>
              <a:buNone/>
            </a:pPr>
            <a:r>
              <a:rPr lang="en-US" altLang="en-US" sz="2400" baseline="-25000" smtClean="0"/>
              <a:t>		 </a:t>
            </a:r>
            <a:r>
              <a:rPr lang="en-US" altLang="en-US" sz="2400" smtClean="0"/>
              <a:t>        44.09 g C</a:t>
            </a:r>
            <a:r>
              <a:rPr lang="en-US" altLang="en-US" sz="2400" baseline="-25000" smtClean="0"/>
              <a:t>3</a:t>
            </a:r>
            <a:r>
              <a:rPr lang="en-US" altLang="en-US" sz="2400" smtClean="0"/>
              <a:t>H</a:t>
            </a:r>
            <a:r>
              <a:rPr lang="en-US" altLang="en-US" sz="2400" baseline="-25000" smtClean="0"/>
              <a:t>8</a:t>
            </a:r>
            <a:r>
              <a:rPr lang="en-US" altLang="en-US" sz="2400" smtClean="0"/>
              <a:t>   1 mol C</a:t>
            </a:r>
            <a:r>
              <a:rPr lang="en-US" altLang="en-US" sz="2400" baseline="-25000" smtClean="0"/>
              <a:t>3</a:t>
            </a:r>
            <a:r>
              <a:rPr lang="en-US" altLang="en-US" sz="2400" smtClean="0"/>
              <a:t>H</a:t>
            </a:r>
            <a:r>
              <a:rPr lang="en-US" altLang="en-US" sz="2400" baseline="-25000" smtClean="0"/>
              <a:t>8     </a:t>
            </a:r>
            <a:r>
              <a:rPr lang="en-US" altLang="en-US" sz="2400" smtClean="0"/>
              <a:t>1mol O</a:t>
            </a:r>
            <a:r>
              <a:rPr lang="en-US" altLang="en-US" sz="2400" baseline="-25000" smtClean="0"/>
              <a:t>2</a:t>
            </a:r>
            <a:endParaRPr lang="en-US" altLang="en-US" sz="2400" smtClean="0"/>
          </a:p>
          <a:p>
            <a:pPr eaLnBrk="1" hangingPunct="1">
              <a:buFont typeface="Wingdings" pitchFamily="2" charset="2"/>
              <a:buNone/>
            </a:pPr>
            <a:r>
              <a:rPr lang="en-US" altLang="en-US" sz="2400" smtClean="0"/>
              <a:t> </a:t>
            </a:r>
            <a:endParaRPr lang="en-US" altLang="en-US" sz="2400" baseline="-25000" smtClean="0"/>
          </a:p>
          <a:p>
            <a:pPr eaLnBrk="1" hangingPunct="1">
              <a:buFont typeface="Wingdings" pitchFamily="2" charset="2"/>
              <a:buNone/>
            </a:pPr>
            <a:r>
              <a:rPr lang="en-US" altLang="en-US" sz="2400" baseline="-25000" smtClean="0"/>
              <a:t>			</a:t>
            </a:r>
            <a:endParaRPr lang="en-US" altLang="en-US" sz="2400" smtClean="0"/>
          </a:p>
          <a:p>
            <a:pPr eaLnBrk="1" hangingPunct="1">
              <a:buFont typeface="Wingdings" pitchFamily="2" charset="2"/>
              <a:buNone/>
            </a:pPr>
            <a:r>
              <a:rPr lang="en-US" altLang="en-US" smtClean="0"/>
              <a:t>			</a:t>
            </a:r>
          </a:p>
        </p:txBody>
      </p:sp>
    </p:spTree>
    <p:extLst>
      <p:ext uri="{BB962C8B-B14F-4D97-AF65-F5344CB8AC3E}">
        <p14:creationId xmlns:p14="http://schemas.microsoft.com/office/powerpoint/2010/main" val="38894834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endParaRPr lang="en-US" altLang="en-US" smtClean="0"/>
          </a:p>
        </p:txBody>
      </p:sp>
      <p:sp>
        <p:nvSpPr>
          <p:cNvPr id="58371" name="Content Placeholder 2"/>
          <p:cNvSpPr>
            <a:spLocks noGrp="1"/>
          </p:cNvSpPr>
          <p:nvPr>
            <p:ph idx="1"/>
          </p:nvPr>
        </p:nvSpPr>
        <p:spPr/>
        <p:txBody>
          <a:bodyPr/>
          <a:lstStyle/>
          <a:p>
            <a:pPr lvl="1" eaLnBrk="1" hangingPunct="1">
              <a:lnSpc>
                <a:spcPct val="90000"/>
              </a:lnSpc>
              <a:buFont typeface="Wingdings" pitchFamily="2" charset="2"/>
              <a:buNone/>
            </a:pPr>
            <a:r>
              <a:rPr lang="en-US" altLang="en-US" b="1" smtClean="0"/>
              <a:t>Actual yield-</a:t>
            </a:r>
            <a:r>
              <a:rPr lang="en-US" altLang="en-US" smtClean="0"/>
              <a:t> amount of product obtained in lab reaction</a:t>
            </a:r>
          </a:p>
          <a:p>
            <a:pPr lvl="1" eaLnBrk="1" hangingPunct="1">
              <a:lnSpc>
                <a:spcPct val="90000"/>
              </a:lnSpc>
              <a:buFont typeface="Wingdings" pitchFamily="2" charset="2"/>
              <a:buNone/>
            </a:pPr>
            <a:r>
              <a:rPr lang="en-US" altLang="en-US" b="1" smtClean="0"/>
              <a:t>Percent yield- </a:t>
            </a:r>
            <a:r>
              <a:rPr lang="en-US" altLang="en-US" smtClean="0"/>
              <a:t>product of the ratio or the actual yield to the theoretical yield expressed as a percent</a:t>
            </a:r>
          </a:p>
          <a:p>
            <a:pPr lvl="1" eaLnBrk="1" hangingPunct="1">
              <a:lnSpc>
                <a:spcPct val="90000"/>
              </a:lnSpc>
              <a:buFont typeface="Wingdings" pitchFamily="2" charset="2"/>
              <a:buNone/>
            </a:pPr>
            <a:endParaRPr lang="en-US" altLang="en-US" smtClean="0"/>
          </a:p>
          <a:p>
            <a:pPr lvl="1" eaLnBrk="1" hangingPunct="1">
              <a:lnSpc>
                <a:spcPct val="90000"/>
              </a:lnSpc>
              <a:buFont typeface="Wingdings" pitchFamily="2" charset="2"/>
              <a:buNone/>
            </a:pPr>
            <a:r>
              <a:rPr lang="en-US" altLang="en-US" sz="3200" b="1" smtClean="0"/>
              <a:t>Percent yield = </a:t>
            </a:r>
            <a:r>
              <a:rPr lang="en-US" altLang="en-US" sz="3200" b="1" u="sng" smtClean="0"/>
              <a:t>Actual yield        </a:t>
            </a:r>
            <a:r>
              <a:rPr lang="en-US" altLang="en-US" sz="3200" b="1" smtClean="0"/>
              <a:t>  x 100</a:t>
            </a:r>
          </a:p>
          <a:p>
            <a:pPr lvl="1" eaLnBrk="1" hangingPunct="1">
              <a:lnSpc>
                <a:spcPct val="90000"/>
              </a:lnSpc>
              <a:buFont typeface="Wingdings" pitchFamily="2" charset="2"/>
              <a:buNone/>
            </a:pPr>
            <a:r>
              <a:rPr lang="en-US" altLang="en-US" sz="3200" b="1" smtClean="0"/>
              <a:t>			         Theoretical yield</a:t>
            </a:r>
          </a:p>
          <a:p>
            <a:endParaRPr lang="en-US" altLang="en-US" smtClean="0"/>
          </a:p>
        </p:txBody>
      </p:sp>
    </p:spTree>
    <p:extLst>
      <p:ext uri="{BB962C8B-B14F-4D97-AF65-F5344CB8AC3E}">
        <p14:creationId xmlns:p14="http://schemas.microsoft.com/office/powerpoint/2010/main" val="15122517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fontScale="90000"/>
          </a:bodyPr>
          <a:lstStyle/>
          <a:p>
            <a:r>
              <a:rPr lang="en-US" altLang="en-US" sz="2800" dirty="0" smtClean="0"/>
              <a:t>During a reaction 38.8 g of </a:t>
            </a:r>
            <a:r>
              <a:rPr lang="en-US" altLang="en-US" sz="2800" dirty="0" err="1" smtClean="0"/>
              <a:t>chorobenzene</a:t>
            </a:r>
            <a:r>
              <a:rPr lang="en-US" altLang="en-US" sz="2800" dirty="0" smtClean="0"/>
              <a:t> is formed, the theoretical yield is found to be 53.0 g.  What is the percent yield?</a:t>
            </a:r>
          </a:p>
        </p:txBody>
      </p:sp>
      <p:sp>
        <p:nvSpPr>
          <p:cNvPr id="3" name="Content Placeholder 2"/>
          <p:cNvSpPr>
            <a:spLocks noGrp="1"/>
          </p:cNvSpPr>
          <p:nvPr>
            <p:ph idx="1"/>
          </p:nvPr>
        </p:nvSpPr>
        <p:spPr/>
        <p:txBody>
          <a:bodyPr/>
          <a:lstStyle/>
          <a:p>
            <a:r>
              <a:rPr lang="en-US" altLang="en-US" smtClean="0"/>
              <a:t>Percent yield= (actual/ theoretical ) x 100 %</a:t>
            </a:r>
          </a:p>
          <a:p>
            <a:r>
              <a:rPr lang="en-US" altLang="en-US" smtClean="0"/>
              <a:t> (38.8 g/ 53.0 g) x 100 %= 73.2% </a:t>
            </a:r>
          </a:p>
        </p:txBody>
      </p:sp>
    </p:spTree>
    <p:extLst>
      <p:ext uri="{BB962C8B-B14F-4D97-AF65-F5344CB8AC3E}">
        <p14:creationId xmlns:p14="http://schemas.microsoft.com/office/powerpoint/2010/main" val="1673553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b="1" dirty="0" smtClean="0"/>
              <a:t>Excess reactant- </a:t>
            </a:r>
            <a:r>
              <a:rPr lang="en-US" altLang="en-US" dirty="0" smtClean="0"/>
              <a:t>the substance that is not used up completely in a reaction</a:t>
            </a:r>
          </a:p>
          <a:p>
            <a:r>
              <a:rPr lang="en-US" altLang="en-US" b="1" dirty="0" smtClean="0"/>
              <a:t>Limiting reactant</a:t>
            </a:r>
            <a:r>
              <a:rPr lang="en-US" altLang="en-US" dirty="0" smtClean="0"/>
              <a:t> (reagent)- the reactant that limits how much product is formed</a:t>
            </a:r>
          </a:p>
          <a:p>
            <a:r>
              <a:rPr lang="en-US" altLang="en-US" dirty="0" smtClean="0"/>
              <a:t>When reactant is gone reaction stops</a:t>
            </a:r>
          </a:p>
          <a:p>
            <a:endParaRPr lang="en-US" dirty="0"/>
          </a:p>
        </p:txBody>
      </p:sp>
    </p:spTree>
    <p:extLst>
      <p:ext uri="{BB962C8B-B14F-4D97-AF65-F5344CB8AC3E}">
        <p14:creationId xmlns:p14="http://schemas.microsoft.com/office/powerpoint/2010/main" val="13018469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Limiting reactant problem</a:t>
            </a:r>
          </a:p>
        </p:txBody>
      </p:sp>
      <p:sp>
        <p:nvSpPr>
          <p:cNvPr id="43011" name="Rectangle 3"/>
          <p:cNvSpPr>
            <a:spLocks noGrp="1" noChangeArrowheads="1"/>
          </p:cNvSpPr>
          <p:nvPr>
            <p:ph type="body" idx="1"/>
          </p:nvPr>
        </p:nvSpPr>
        <p:spPr/>
        <p:txBody>
          <a:bodyPr>
            <a:normAutofit lnSpcReduction="10000"/>
          </a:bodyPr>
          <a:lstStyle/>
          <a:p>
            <a:pPr eaLnBrk="1" hangingPunct="1"/>
            <a:r>
              <a:rPr lang="en-US" altLang="en-US" sz="2600" dirty="0" smtClean="0"/>
              <a:t>Li + N</a:t>
            </a:r>
            <a:r>
              <a:rPr lang="en-US" altLang="en-US" sz="2600" baseline="-25000" dirty="0" smtClean="0"/>
              <a:t>2</a:t>
            </a:r>
            <a:r>
              <a:rPr lang="en-US" altLang="en-US" sz="2600" dirty="0" smtClean="0"/>
              <a:t> </a:t>
            </a:r>
            <a:r>
              <a:rPr lang="en-US" altLang="en-US" sz="2600" dirty="0" smtClean="0">
                <a:cs typeface="Arial" charset="0"/>
              </a:rPr>
              <a:t>→ </a:t>
            </a:r>
            <a:r>
              <a:rPr lang="en-US" altLang="en-US" sz="2600" dirty="0" smtClean="0"/>
              <a:t>Li</a:t>
            </a:r>
            <a:r>
              <a:rPr lang="en-US" altLang="en-US" sz="2600" baseline="-25000" dirty="0" smtClean="0"/>
              <a:t>3</a:t>
            </a:r>
            <a:r>
              <a:rPr lang="en-US" altLang="en-US" sz="2600" dirty="0" smtClean="0"/>
              <a:t>N</a:t>
            </a:r>
          </a:p>
          <a:p>
            <a:pPr eaLnBrk="1" hangingPunct="1"/>
            <a:r>
              <a:rPr lang="en-US" altLang="en-US" sz="2600" dirty="0" smtClean="0"/>
              <a:t>You have 56.0 g lithium and 56.0 g nitrogen, how much product will form?</a:t>
            </a:r>
          </a:p>
          <a:p>
            <a:pPr eaLnBrk="1" hangingPunct="1"/>
            <a:r>
              <a:rPr lang="en-US" altLang="en-US" sz="2600" b="1" dirty="0" smtClean="0"/>
              <a:t>1- balance equation</a:t>
            </a:r>
          </a:p>
          <a:p>
            <a:pPr eaLnBrk="1" hangingPunct="1">
              <a:buFont typeface="Wingdings" pitchFamily="2" charset="2"/>
              <a:buNone/>
            </a:pPr>
            <a:r>
              <a:rPr lang="en-US" altLang="en-US" sz="2600" dirty="0" smtClean="0"/>
              <a:t>   6Li + N</a:t>
            </a:r>
            <a:r>
              <a:rPr lang="en-US" altLang="en-US" sz="2600" baseline="-25000" dirty="0" smtClean="0"/>
              <a:t>2</a:t>
            </a:r>
            <a:r>
              <a:rPr lang="en-US" altLang="en-US" sz="2600" dirty="0" smtClean="0"/>
              <a:t> </a:t>
            </a:r>
            <a:r>
              <a:rPr lang="en-US" altLang="en-US" sz="2600" dirty="0" smtClean="0">
                <a:cs typeface="Arial" charset="0"/>
              </a:rPr>
              <a:t>→ 2</a:t>
            </a:r>
            <a:r>
              <a:rPr lang="en-US" altLang="en-US" sz="2600" dirty="0" smtClean="0"/>
              <a:t>Li</a:t>
            </a:r>
            <a:r>
              <a:rPr lang="en-US" altLang="en-US" sz="2600" baseline="-25000" dirty="0" smtClean="0"/>
              <a:t>3</a:t>
            </a:r>
            <a:r>
              <a:rPr lang="en-US" altLang="en-US" sz="2600" dirty="0" smtClean="0"/>
              <a:t>N</a:t>
            </a:r>
          </a:p>
          <a:p>
            <a:pPr eaLnBrk="1" hangingPunct="1">
              <a:buFont typeface="Wingdings" pitchFamily="2" charset="2"/>
              <a:buNone/>
            </a:pPr>
            <a:r>
              <a:rPr lang="en-US" altLang="en-US" sz="2600" b="1" dirty="0" smtClean="0"/>
              <a:t>2- Have</a:t>
            </a:r>
          </a:p>
          <a:p>
            <a:pPr eaLnBrk="1" hangingPunct="1">
              <a:buFont typeface="Wingdings" pitchFamily="2" charset="2"/>
              <a:buNone/>
            </a:pPr>
            <a:r>
              <a:rPr lang="en-US" altLang="en-US" sz="2600" dirty="0" smtClean="0"/>
              <a:t>56.0 g Li x </a:t>
            </a:r>
            <a:r>
              <a:rPr lang="en-US" altLang="en-US" sz="2600" u="sng" dirty="0" smtClean="0"/>
              <a:t>1 </a:t>
            </a:r>
            <a:r>
              <a:rPr lang="en-US" altLang="en-US" sz="2600" u="sng" dirty="0" err="1" smtClean="0"/>
              <a:t>mol</a:t>
            </a:r>
            <a:r>
              <a:rPr lang="en-US" altLang="en-US" sz="2600" dirty="0" smtClean="0"/>
              <a:t>= 8.07 </a:t>
            </a:r>
            <a:r>
              <a:rPr lang="en-US" altLang="en-US" sz="2600" dirty="0" err="1" smtClean="0"/>
              <a:t>mol</a:t>
            </a:r>
            <a:r>
              <a:rPr lang="en-US" altLang="en-US" sz="2600" dirty="0" smtClean="0"/>
              <a:t> Li</a:t>
            </a:r>
          </a:p>
          <a:p>
            <a:pPr eaLnBrk="1" hangingPunct="1">
              <a:buFont typeface="Wingdings" pitchFamily="2" charset="2"/>
              <a:buNone/>
            </a:pPr>
            <a:r>
              <a:rPr lang="en-US" altLang="en-US" sz="2600" dirty="0" smtClean="0"/>
              <a:t>			6.94 g</a:t>
            </a:r>
          </a:p>
          <a:p>
            <a:pPr eaLnBrk="1" hangingPunct="1">
              <a:buFont typeface="Wingdings" pitchFamily="2" charset="2"/>
              <a:buNone/>
            </a:pPr>
            <a:r>
              <a:rPr lang="en-US" altLang="en-US" sz="2600" dirty="0" smtClean="0"/>
              <a:t>56.0 g x </a:t>
            </a:r>
            <a:r>
              <a:rPr lang="en-US" altLang="en-US" sz="2600" u="sng" dirty="0" smtClean="0"/>
              <a:t>1 </a:t>
            </a:r>
            <a:r>
              <a:rPr lang="en-US" altLang="en-US" sz="2600" u="sng" dirty="0" err="1" smtClean="0"/>
              <a:t>mol</a:t>
            </a:r>
            <a:r>
              <a:rPr lang="en-US" altLang="en-US" sz="2600" u="sng" dirty="0" smtClean="0"/>
              <a:t> N</a:t>
            </a:r>
            <a:r>
              <a:rPr lang="en-US" altLang="en-US" sz="2600" u="sng" baseline="-25000" dirty="0" smtClean="0"/>
              <a:t>2</a:t>
            </a:r>
            <a:r>
              <a:rPr lang="en-US" altLang="en-US" sz="2600" dirty="0" smtClean="0"/>
              <a:t> = 2.00 </a:t>
            </a:r>
            <a:r>
              <a:rPr lang="en-US" altLang="en-US" sz="2600" dirty="0" err="1" smtClean="0"/>
              <a:t>mol</a:t>
            </a:r>
            <a:r>
              <a:rPr lang="en-US" altLang="en-US" sz="2600" dirty="0" smtClean="0"/>
              <a:t> N</a:t>
            </a:r>
            <a:r>
              <a:rPr lang="en-US" altLang="en-US" sz="2600" baseline="-25000" dirty="0" smtClean="0"/>
              <a:t>2</a:t>
            </a:r>
          </a:p>
          <a:p>
            <a:pPr eaLnBrk="1" hangingPunct="1">
              <a:buFont typeface="Wingdings" pitchFamily="2" charset="2"/>
              <a:buNone/>
            </a:pPr>
            <a:r>
              <a:rPr lang="en-US" altLang="en-US" sz="2600" baseline="-25000" dirty="0" smtClean="0"/>
              <a:t>		      </a:t>
            </a:r>
            <a:r>
              <a:rPr lang="en-US" altLang="en-US" sz="2600" dirty="0" smtClean="0"/>
              <a:t>28.02 g</a:t>
            </a:r>
            <a:endParaRPr lang="en-US" altLang="en-US" sz="2600" baseline="-25000" dirty="0" smtClean="0"/>
          </a:p>
        </p:txBody>
      </p:sp>
    </p:spTree>
    <p:extLst>
      <p:ext uri="{BB962C8B-B14F-4D97-AF65-F5344CB8AC3E}">
        <p14:creationId xmlns:p14="http://schemas.microsoft.com/office/powerpoint/2010/main" val="15765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3011">
                                            <p:txEl>
                                              <p:pRg st="3" end="3"/>
                                            </p:txEl>
                                          </p:spTgt>
                                        </p:tgtEl>
                                        <p:attrNameLst>
                                          <p:attrName>style.visibility</p:attrName>
                                        </p:attrNameLst>
                                      </p:cBhvr>
                                      <p:to>
                                        <p:strVal val="visible"/>
                                      </p:to>
                                    </p:set>
                                    <p:animEffect transition="in" filter="wheel(4)">
                                      <p:cBhvr>
                                        <p:cTn id="7" dur="2000"/>
                                        <p:tgtEl>
                                          <p:spTgt spid="4301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43011">
                                            <p:txEl>
                                              <p:pRg st="5" end="5"/>
                                            </p:txEl>
                                          </p:spTgt>
                                        </p:tgtEl>
                                        <p:attrNameLst>
                                          <p:attrName>style.visibility</p:attrName>
                                        </p:attrNameLst>
                                      </p:cBhvr>
                                      <p:to>
                                        <p:strVal val="visible"/>
                                      </p:to>
                                    </p:set>
                                    <p:anim calcmode="lin" valueType="num">
                                      <p:cBhvr>
                                        <p:cTn id="12" dur="500" fill="hold"/>
                                        <p:tgtEl>
                                          <p:spTgt spid="43011">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3011">
                                            <p:txEl>
                                              <p:pRg st="5" end="5"/>
                                            </p:txEl>
                                          </p:spTgt>
                                        </p:tgtEl>
                                        <p:attrNameLst>
                                          <p:attrName>ppt_y</p:attrName>
                                        </p:attrNameLst>
                                      </p:cBhvr>
                                      <p:tavLst>
                                        <p:tav tm="0">
                                          <p:val>
                                            <p:strVal val="#ppt_y"/>
                                          </p:val>
                                        </p:tav>
                                        <p:tav tm="100000">
                                          <p:val>
                                            <p:strVal val="#ppt_y"/>
                                          </p:val>
                                        </p:tav>
                                      </p:tavLst>
                                    </p:anim>
                                    <p:anim calcmode="lin" valueType="num">
                                      <p:cBhvr>
                                        <p:cTn id="14" dur="500" fill="hold"/>
                                        <p:tgtEl>
                                          <p:spTgt spid="43011">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3011">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43011">
                                            <p:txEl>
                                              <p:pRg st="5" end="5"/>
                                            </p:txEl>
                                          </p:spTgt>
                                        </p:tgtEl>
                                      </p:cBhvr>
                                    </p:animEffect>
                                  </p:childTnLst>
                                </p:cTn>
                              </p:par>
                              <p:par>
                                <p:cTn id="17" presetID="41" presetClass="entr" presetSubtype="0" fill="hold" nodeType="withEffect">
                                  <p:stCondLst>
                                    <p:cond delay="0"/>
                                  </p:stCondLst>
                                  <p:iterate type="lt">
                                    <p:tmPct val="10000"/>
                                  </p:iterate>
                                  <p:childTnLst>
                                    <p:set>
                                      <p:cBhvr>
                                        <p:cTn id="18" dur="1" fill="hold">
                                          <p:stCondLst>
                                            <p:cond delay="0"/>
                                          </p:stCondLst>
                                        </p:cTn>
                                        <p:tgtEl>
                                          <p:spTgt spid="43011">
                                            <p:txEl>
                                              <p:pRg st="6" end="6"/>
                                            </p:txEl>
                                          </p:spTgt>
                                        </p:tgtEl>
                                        <p:attrNameLst>
                                          <p:attrName>style.visibility</p:attrName>
                                        </p:attrNameLst>
                                      </p:cBhvr>
                                      <p:to>
                                        <p:strVal val="visible"/>
                                      </p:to>
                                    </p:set>
                                    <p:anim calcmode="lin" valueType="num">
                                      <p:cBhvr>
                                        <p:cTn id="19" dur="500" fill="hold"/>
                                        <p:tgtEl>
                                          <p:spTgt spid="43011">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3011">
                                            <p:txEl>
                                              <p:pRg st="6" end="6"/>
                                            </p:txEl>
                                          </p:spTgt>
                                        </p:tgtEl>
                                        <p:attrNameLst>
                                          <p:attrName>ppt_y</p:attrName>
                                        </p:attrNameLst>
                                      </p:cBhvr>
                                      <p:tavLst>
                                        <p:tav tm="0">
                                          <p:val>
                                            <p:strVal val="#ppt_y"/>
                                          </p:val>
                                        </p:tav>
                                        <p:tav tm="100000">
                                          <p:val>
                                            <p:strVal val="#ppt_y"/>
                                          </p:val>
                                        </p:tav>
                                      </p:tavLst>
                                    </p:anim>
                                    <p:anim calcmode="lin" valueType="num">
                                      <p:cBhvr>
                                        <p:cTn id="21" dur="500" fill="hold"/>
                                        <p:tgtEl>
                                          <p:spTgt spid="43011">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3011">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3011">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1" presetClass="entr" presetSubtype="0" fill="hold" nodeType="clickEffect">
                                  <p:stCondLst>
                                    <p:cond delay="0"/>
                                  </p:stCondLst>
                                  <p:iterate type="lt">
                                    <p:tmPct val="10000"/>
                                  </p:iterate>
                                  <p:childTnLst>
                                    <p:set>
                                      <p:cBhvr>
                                        <p:cTn id="27" dur="1" fill="hold">
                                          <p:stCondLst>
                                            <p:cond delay="0"/>
                                          </p:stCondLst>
                                        </p:cTn>
                                        <p:tgtEl>
                                          <p:spTgt spid="43011">
                                            <p:txEl>
                                              <p:pRg st="7" end="7"/>
                                            </p:txEl>
                                          </p:spTgt>
                                        </p:tgtEl>
                                        <p:attrNameLst>
                                          <p:attrName>style.visibility</p:attrName>
                                        </p:attrNameLst>
                                      </p:cBhvr>
                                      <p:to>
                                        <p:strVal val="visible"/>
                                      </p:to>
                                    </p:set>
                                    <p:anim calcmode="lin" valueType="num">
                                      <p:cBhvr>
                                        <p:cTn id="28" dur="500" fill="hold"/>
                                        <p:tgtEl>
                                          <p:spTgt spid="43011">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43011">
                                            <p:txEl>
                                              <p:pRg st="7" end="7"/>
                                            </p:txEl>
                                          </p:spTgt>
                                        </p:tgtEl>
                                        <p:attrNameLst>
                                          <p:attrName>ppt_y</p:attrName>
                                        </p:attrNameLst>
                                      </p:cBhvr>
                                      <p:tavLst>
                                        <p:tav tm="0">
                                          <p:val>
                                            <p:strVal val="#ppt_y"/>
                                          </p:val>
                                        </p:tav>
                                        <p:tav tm="100000">
                                          <p:val>
                                            <p:strVal val="#ppt_y"/>
                                          </p:val>
                                        </p:tav>
                                      </p:tavLst>
                                    </p:anim>
                                    <p:anim calcmode="lin" valueType="num">
                                      <p:cBhvr>
                                        <p:cTn id="30" dur="500" fill="hold"/>
                                        <p:tgtEl>
                                          <p:spTgt spid="43011">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43011">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43011">
                                            <p:txEl>
                                              <p:pRg st="7" end="7"/>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43011">
                                            <p:txEl>
                                              <p:pRg st="8" end="8"/>
                                            </p:txEl>
                                          </p:spTgt>
                                        </p:tgtEl>
                                        <p:attrNameLst>
                                          <p:attrName>style.visibility</p:attrName>
                                        </p:attrNameLst>
                                      </p:cBhvr>
                                      <p:to>
                                        <p:strVal val="visible"/>
                                      </p:to>
                                    </p:set>
                                    <p:anim calcmode="lin" valueType="num">
                                      <p:cBhvr>
                                        <p:cTn id="35" dur="500" fill="hold"/>
                                        <p:tgtEl>
                                          <p:spTgt spid="43011">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43011">
                                            <p:txEl>
                                              <p:pRg st="8" end="8"/>
                                            </p:txEl>
                                          </p:spTgt>
                                        </p:tgtEl>
                                        <p:attrNameLst>
                                          <p:attrName>ppt_y</p:attrName>
                                        </p:attrNameLst>
                                      </p:cBhvr>
                                      <p:tavLst>
                                        <p:tav tm="0">
                                          <p:val>
                                            <p:strVal val="#ppt_y"/>
                                          </p:val>
                                        </p:tav>
                                        <p:tav tm="100000">
                                          <p:val>
                                            <p:strVal val="#ppt_y"/>
                                          </p:val>
                                        </p:tav>
                                      </p:tavLst>
                                    </p:anim>
                                    <p:anim calcmode="lin" valueType="num">
                                      <p:cBhvr>
                                        <p:cTn id="37" dur="500" fill="hold"/>
                                        <p:tgtEl>
                                          <p:spTgt spid="43011">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43011">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430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z="4000" smtClean="0"/>
              <a:t>6Li + N</a:t>
            </a:r>
            <a:r>
              <a:rPr lang="en-US" altLang="en-US" sz="4000" baseline="-25000" smtClean="0"/>
              <a:t>2</a:t>
            </a:r>
            <a:r>
              <a:rPr lang="en-US" altLang="en-US" sz="4000" smtClean="0"/>
              <a:t> </a:t>
            </a:r>
            <a:r>
              <a:rPr lang="en-US" altLang="en-US" sz="4000" smtClean="0">
                <a:cs typeface="Arial" charset="0"/>
              </a:rPr>
              <a:t>→ 2</a:t>
            </a:r>
            <a:r>
              <a:rPr lang="en-US" altLang="en-US" sz="4000" smtClean="0"/>
              <a:t>Li</a:t>
            </a:r>
            <a:r>
              <a:rPr lang="en-US" altLang="en-US" sz="4000" baseline="-25000" smtClean="0"/>
              <a:t>3</a:t>
            </a:r>
            <a:r>
              <a:rPr lang="en-US" altLang="en-US" sz="4000" smtClean="0"/>
              <a:t>N</a:t>
            </a:r>
          </a:p>
        </p:txBody>
      </p:sp>
      <p:sp>
        <p:nvSpPr>
          <p:cNvPr id="44035" name="Rectangle 3"/>
          <p:cNvSpPr>
            <a:spLocks noGrp="1" noChangeArrowheads="1"/>
          </p:cNvSpPr>
          <p:nvPr>
            <p:ph type="body" idx="1"/>
          </p:nvPr>
        </p:nvSpPr>
        <p:spPr/>
        <p:txBody>
          <a:bodyPr/>
          <a:lstStyle/>
          <a:p>
            <a:pPr eaLnBrk="1" hangingPunct="1"/>
            <a:r>
              <a:rPr lang="en-US" altLang="en-US" b="1" smtClean="0"/>
              <a:t>3- Need</a:t>
            </a:r>
          </a:p>
          <a:p>
            <a:pPr eaLnBrk="1" hangingPunct="1">
              <a:buFont typeface="Wingdings" pitchFamily="2" charset="2"/>
              <a:buNone/>
            </a:pPr>
            <a:r>
              <a:rPr lang="en-US" altLang="en-US" smtClean="0"/>
              <a:t>8.07 mol Li x </a:t>
            </a:r>
            <a:r>
              <a:rPr lang="en-US" altLang="en-US" u="sng" smtClean="0"/>
              <a:t>1 mol N</a:t>
            </a:r>
            <a:r>
              <a:rPr lang="en-US" altLang="en-US" u="sng" baseline="-25000" smtClean="0"/>
              <a:t>2</a:t>
            </a:r>
            <a:r>
              <a:rPr lang="en-US" altLang="en-US" smtClean="0"/>
              <a:t> = 1.34 mol N</a:t>
            </a:r>
            <a:r>
              <a:rPr lang="en-US" altLang="en-US" baseline="-25000" smtClean="0"/>
              <a:t>2</a:t>
            </a:r>
          </a:p>
          <a:p>
            <a:pPr eaLnBrk="1" hangingPunct="1">
              <a:buFont typeface="Wingdings" pitchFamily="2" charset="2"/>
              <a:buNone/>
            </a:pPr>
            <a:r>
              <a:rPr lang="en-US" altLang="en-US" smtClean="0"/>
              <a:t>			     6 mol Li</a:t>
            </a:r>
          </a:p>
          <a:p>
            <a:pPr eaLnBrk="1" hangingPunct="1">
              <a:buFont typeface="Wingdings" pitchFamily="2" charset="2"/>
              <a:buNone/>
            </a:pPr>
            <a:r>
              <a:rPr lang="en-US" altLang="en-US" smtClean="0"/>
              <a:t>2.00 mol</a:t>
            </a:r>
            <a:r>
              <a:rPr lang="en-US" altLang="en-US" b="1" smtClean="0"/>
              <a:t> </a:t>
            </a:r>
            <a:r>
              <a:rPr lang="en-US" altLang="en-US" smtClean="0"/>
              <a:t>N</a:t>
            </a:r>
            <a:r>
              <a:rPr lang="en-US" altLang="en-US" baseline="-25000" smtClean="0"/>
              <a:t>2 </a:t>
            </a:r>
            <a:r>
              <a:rPr lang="en-US" altLang="en-US" smtClean="0"/>
              <a:t>x </a:t>
            </a:r>
            <a:r>
              <a:rPr lang="en-US" altLang="en-US" u="sng" smtClean="0"/>
              <a:t>6 mol Li </a:t>
            </a:r>
            <a:r>
              <a:rPr lang="en-US" altLang="en-US" smtClean="0"/>
              <a:t>= 12.0 mol Li</a:t>
            </a:r>
          </a:p>
          <a:p>
            <a:pPr eaLnBrk="1" hangingPunct="1">
              <a:buFont typeface="Wingdings" pitchFamily="2" charset="2"/>
              <a:buNone/>
            </a:pPr>
            <a:r>
              <a:rPr lang="en-US" altLang="en-US" smtClean="0"/>
              <a:t>			    1 mol N</a:t>
            </a:r>
            <a:r>
              <a:rPr lang="en-US" altLang="en-US" baseline="-25000" smtClean="0"/>
              <a:t>2</a:t>
            </a:r>
          </a:p>
          <a:p>
            <a:pPr eaLnBrk="1" hangingPunct="1">
              <a:buFont typeface="Wingdings" pitchFamily="2" charset="2"/>
              <a:buNone/>
            </a:pPr>
            <a:r>
              <a:rPr lang="en-US" altLang="en-US" smtClean="0"/>
              <a:t>Limiting reactant is Li</a:t>
            </a:r>
          </a:p>
          <a:p>
            <a:pPr eaLnBrk="1" hangingPunct="1">
              <a:buFont typeface="Wingdings" pitchFamily="2" charset="2"/>
              <a:buNone/>
            </a:pPr>
            <a:endParaRPr lang="en-US" altLang="en-US" u="sng" smtClean="0"/>
          </a:p>
          <a:p>
            <a:pPr eaLnBrk="1" hangingPunct="1">
              <a:buFont typeface="Wingdings" pitchFamily="2" charset="2"/>
              <a:buNone/>
            </a:pPr>
            <a:endParaRPr lang="en-US" altLang="en-US" u="sng" smtClean="0"/>
          </a:p>
        </p:txBody>
      </p:sp>
    </p:spTree>
    <p:extLst>
      <p:ext uri="{BB962C8B-B14F-4D97-AF65-F5344CB8AC3E}">
        <p14:creationId xmlns:p14="http://schemas.microsoft.com/office/powerpoint/2010/main" val="2819228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box(in)">
                                      <p:cBhvr>
                                        <p:cTn id="7" dur="500"/>
                                        <p:tgtEl>
                                          <p:spTgt spid="44035">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4035">
                                            <p:txEl>
                                              <p:pRg st="2" end="2"/>
                                            </p:txEl>
                                          </p:spTgt>
                                        </p:tgtEl>
                                        <p:attrNameLst>
                                          <p:attrName>style.visibility</p:attrName>
                                        </p:attrNameLst>
                                      </p:cBhvr>
                                      <p:to>
                                        <p:strVal val="visible"/>
                                      </p:to>
                                    </p:set>
                                    <p:animEffect transition="in" filter="box(in)">
                                      <p:cBhvr>
                                        <p:cTn id="10" dur="500"/>
                                        <p:tgtEl>
                                          <p:spTgt spid="44035">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animEffect transition="in" filter="box(in)">
                                      <p:cBhvr>
                                        <p:cTn id="15" dur="500"/>
                                        <p:tgtEl>
                                          <p:spTgt spid="44035">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4035">
                                            <p:txEl>
                                              <p:pRg st="4" end="4"/>
                                            </p:txEl>
                                          </p:spTgt>
                                        </p:tgtEl>
                                        <p:attrNameLst>
                                          <p:attrName>style.visibility</p:attrName>
                                        </p:attrNameLst>
                                      </p:cBhvr>
                                      <p:to>
                                        <p:strVal val="visible"/>
                                      </p:to>
                                    </p:set>
                                    <p:animEffect transition="in" filter="box(in)">
                                      <p:cBhvr>
                                        <p:cTn id="18" dur="500"/>
                                        <p:tgtEl>
                                          <p:spTgt spid="4403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animEffect transition="in" filter="box(in)">
                                      <p:cBhvr>
                                        <p:cTn id="23" dur="5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altLang="en-US" sz="4000" smtClean="0"/>
              <a:t>6Li + N</a:t>
            </a:r>
            <a:r>
              <a:rPr lang="en-US" altLang="en-US" sz="4000" baseline="-25000" smtClean="0"/>
              <a:t>2</a:t>
            </a:r>
            <a:r>
              <a:rPr lang="en-US" altLang="en-US" sz="4000" smtClean="0"/>
              <a:t> </a:t>
            </a:r>
            <a:r>
              <a:rPr lang="en-US" altLang="en-US" sz="4000" smtClean="0">
                <a:cs typeface="Arial" charset="0"/>
              </a:rPr>
              <a:t>→ 2</a:t>
            </a:r>
            <a:r>
              <a:rPr lang="en-US" altLang="en-US" sz="4000" smtClean="0"/>
              <a:t>Li</a:t>
            </a:r>
            <a:r>
              <a:rPr lang="en-US" altLang="en-US" sz="4000" baseline="-25000" smtClean="0"/>
              <a:t>3</a:t>
            </a:r>
            <a:r>
              <a:rPr lang="en-US" altLang="en-US" sz="4000" smtClean="0"/>
              <a:t>N</a:t>
            </a:r>
            <a:br>
              <a:rPr lang="en-US" altLang="en-US" sz="4000" smtClean="0"/>
            </a:br>
            <a:endParaRPr lang="en-US" altLang="en-US" smtClean="0"/>
          </a:p>
        </p:txBody>
      </p:sp>
      <p:sp>
        <p:nvSpPr>
          <p:cNvPr id="45059" name="Rectangle 3"/>
          <p:cNvSpPr>
            <a:spLocks noGrp="1" noChangeArrowheads="1"/>
          </p:cNvSpPr>
          <p:nvPr>
            <p:ph type="body" idx="1"/>
          </p:nvPr>
        </p:nvSpPr>
        <p:spPr/>
        <p:txBody>
          <a:bodyPr/>
          <a:lstStyle/>
          <a:p>
            <a:pPr eaLnBrk="1" hangingPunct="1"/>
            <a:r>
              <a:rPr lang="en-US" altLang="en-US" b="1" smtClean="0"/>
              <a:t>4- get product</a:t>
            </a:r>
          </a:p>
          <a:p>
            <a:pPr eaLnBrk="1" hangingPunct="1">
              <a:buFont typeface="Wingdings" pitchFamily="2" charset="2"/>
              <a:buNone/>
            </a:pPr>
            <a:r>
              <a:rPr lang="en-US" altLang="en-US" smtClean="0"/>
              <a:t> 8.07 mol Li x </a:t>
            </a:r>
            <a:r>
              <a:rPr lang="en-US" altLang="en-US" u="sng" smtClean="0"/>
              <a:t>2 mol Li</a:t>
            </a:r>
            <a:r>
              <a:rPr lang="en-US" altLang="en-US" u="sng" baseline="-25000" smtClean="0"/>
              <a:t>3</a:t>
            </a:r>
            <a:r>
              <a:rPr lang="en-US" altLang="en-US" u="sng" smtClean="0"/>
              <a:t>N</a:t>
            </a:r>
            <a:r>
              <a:rPr lang="en-US" altLang="en-US" smtClean="0"/>
              <a:t> = 2.69 mol Li</a:t>
            </a:r>
            <a:r>
              <a:rPr lang="en-US" altLang="en-US" baseline="-25000" smtClean="0"/>
              <a:t>3</a:t>
            </a:r>
            <a:r>
              <a:rPr lang="en-US" altLang="en-US" smtClean="0"/>
              <a:t>N</a:t>
            </a:r>
          </a:p>
          <a:p>
            <a:pPr eaLnBrk="1" hangingPunct="1">
              <a:buFont typeface="Wingdings" pitchFamily="2" charset="2"/>
              <a:buNone/>
            </a:pPr>
            <a:r>
              <a:rPr lang="en-US" altLang="en-US" smtClean="0"/>
              <a:t>			     6 mol Li</a:t>
            </a:r>
          </a:p>
          <a:p>
            <a:pPr eaLnBrk="1" hangingPunct="1">
              <a:buFont typeface="Wingdings" pitchFamily="2" charset="2"/>
              <a:buNone/>
            </a:pPr>
            <a:r>
              <a:rPr lang="en-US" altLang="en-US" b="1" smtClean="0"/>
              <a:t>5- moles to mass</a:t>
            </a:r>
          </a:p>
          <a:p>
            <a:pPr eaLnBrk="1" hangingPunct="1">
              <a:buFont typeface="Wingdings" pitchFamily="2" charset="2"/>
              <a:buNone/>
            </a:pPr>
            <a:r>
              <a:rPr lang="en-US" altLang="en-US" smtClean="0"/>
              <a:t>2.69 mol Li</a:t>
            </a:r>
            <a:r>
              <a:rPr lang="en-US" altLang="en-US" baseline="-25000" smtClean="0"/>
              <a:t>3</a:t>
            </a:r>
            <a:r>
              <a:rPr lang="en-US" altLang="en-US" smtClean="0"/>
              <a:t>N x </a:t>
            </a:r>
            <a:r>
              <a:rPr lang="en-US" altLang="en-US" u="sng" smtClean="0"/>
              <a:t>34.82 g</a:t>
            </a:r>
            <a:r>
              <a:rPr lang="en-US" altLang="en-US" smtClean="0"/>
              <a:t> = 93.7 g Li</a:t>
            </a:r>
            <a:r>
              <a:rPr lang="en-US" altLang="en-US" baseline="-25000" smtClean="0"/>
              <a:t>3</a:t>
            </a:r>
            <a:r>
              <a:rPr lang="en-US" altLang="en-US" smtClean="0"/>
              <a:t>N</a:t>
            </a:r>
          </a:p>
          <a:p>
            <a:pPr eaLnBrk="1" hangingPunct="1">
              <a:buFont typeface="Wingdings" pitchFamily="2" charset="2"/>
              <a:buNone/>
            </a:pPr>
            <a:r>
              <a:rPr lang="en-US" altLang="en-US" smtClean="0"/>
              <a:t>			         1 mol</a:t>
            </a:r>
          </a:p>
        </p:txBody>
      </p:sp>
    </p:spTree>
    <p:extLst>
      <p:ext uri="{BB962C8B-B14F-4D97-AF65-F5344CB8AC3E}">
        <p14:creationId xmlns:p14="http://schemas.microsoft.com/office/powerpoint/2010/main" val="4101161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box(in)">
                                      <p:cBhvr>
                                        <p:cTn id="7" dur="500"/>
                                        <p:tgtEl>
                                          <p:spTgt spid="45059">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5059">
                                            <p:txEl>
                                              <p:pRg st="2" end="2"/>
                                            </p:txEl>
                                          </p:spTgt>
                                        </p:tgtEl>
                                        <p:attrNameLst>
                                          <p:attrName>style.visibility</p:attrName>
                                        </p:attrNameLst>
                                      </p:cBhvr>
                                      <p:to>
                                        <p:strVal val="visible"/>
                                      </p:to>
                                    </p:set>
                                    <p:animEffect transition="in" filter="box(in)">
                                      <p:cBhvr>
                                        <p:cTn id="10" dur="500"/>
                                        <p:tgtEl>
                                          <p:spTgt spid="45059">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animEffect transition="in" filter="box(in)">
                                      <p:cBhvr>
                                        <p:cTn id="15" dur="500"/>
                                        <p:tgtEl>
                                          <p:spTgt spid="45059">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45059">
                                            <p:txEl>
                                              <p:pRg st="5" end="5"/>
                                            </p:txEl>
                                          </p:spTgt>
                                        </p:tgtEl>
                                        <p:attrNameLst>
                                          <p:attrName>style.visibility</p:attrName>
                                        </p:attrNameLst>
                                      </p:cBhvr>
                                      <p:to>
                                        <p:strVal val="visible"/>
                                      </p:to>
                                    </p:set>
                                    <p:animEffect transition="in" filter="box(in)">
                                      <p:cBhvr>
                                        <p:cTn id="18"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Periodic Table</a:t>
            </a:r>
          </a:p>
        </p:txBody>
      </p:sp>
      <p:pic>
        <p:nvPicPr>
          <p:cNvPr id="12291" name="Picture 3" descr="ptab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52613" y="2205038"/>
            <a:ext cx="5362575" cy="2905125"/>
          </a:xfrm>
        </p:spPr>
      </p:pic>
    </p:spTree>
    <p:extLst>
      <p:ext uri="{BB962C8B-B14F-4D97-AF65-F5344CB8AC3E}">
        <p14:creationId xmlns:p14="http://schemas.microsoft.com/office/powerpoint/2010/main" val="20943215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dirty="0" smtClean="0"/>
              <a:t>KMT</a:t>
            </a:r>
            <a:endParaRPr lang="en-US" dirty="0"/>
          </a:p>
        </p:txBody>
      </p:sp>
      <p:sp>
        <p:nvSpPr>
          <p:cNvPr id="3075" name="Rectangle 3"/>
          <p:cNvSpPr>
            <a:spLocks noGrp="1" noRot="1" noChangeArrowheads="1"/>
          </p:cNvSpPr>
          <p:nvPr>
            <p:ph type="body" idx="1"/>
          </p:nvPr>
        </p:nvSpPr>
        <p:spPr>
          <a:xfrm>
            <a:off x="949325" y="990600"/>
            <a:ext cx="7661275" cy="5105400"/>
          </a:xfrm>
        </p:spPr>
        <p:txBody>
          <a:bodyPr/>
          <a:lstStyle/>
          <a:p>
            <a:pPr marL="0" indent="0">
              <a:lnSpc>
                <a:spcPct val="90000"/>
              </a:lnSpc>
              <a:buNone/>
            </a:pPr>
            <a:endParaRPr lang="en-US" b="1" dirty="0"/>
          </a:p>
          <a:p>
            <a:pPr>
              <a:lnSpc>
                <a:spcPct val="90000"/>
              </a:lnSpc>
            </a:pPr>
            <a:r>
              <a:rPr lang="en-US" b="1" u="sng" dirty="0" smtClean="0"/>
              <a:t>Kinetic Molecular Theory (KMT)- </a:t>
            </a:r>
            <a:r>
              <a:rPr lang="en-US" dirty="0" smtClean="0"/>
              <a:t>particles of matter are always in  constant motion</a:t>
            </a:r>
          </a:p>
          <a:p>
            <a:pPr>
              <a:lnSpc>
                <a:spcPct val="90000"/>
              </a:lnSpc>
            </a:pPr>
            <a:r>
              <a:rPr lang="en-US" dirty="0" smtClean="0"/>
              <a:t>Explains behavior of solids, liquids, gases</a:t>
            </a:r>
          </a:p>
          <a:p>
            <a:pPr>
              <a:lnSpc>
                <a:spcPct val="90000"/>
              </a:lnSpc>
            </a:pPr>
            <a:r>
              <a:rPr lang="en-US" dirty="0" smtClean="0"/>
              <a:t> relates to ideal gas</a:t>
            </a:r>
          </a:p>
          <a:p>
            <a:pPr>
              <a:lnSpc>
                <a:spcPct val="90000"/>
              </a:lnSpc>
            </a:pPr>
            <a:r>
              <a:rPr lang="en-US" b="1" u="sng" dirty="0" smtClean="0"/>
              <a:t>Ideal gas- </a:t>
            </a:r>
            <a:r>
              <a:rPr lang="en-US" dirty="0" smtClean="0"/>
              <a:t>imaginary gas that perfectly fits all assumptions of the KMT</a:t>
            </a:r>
            <a:endParaRPr lang="en-US" dirty="0"/>
          </a:p>
        </p:txBody>
      </p:sp>
    </p:spTree>
    <p:extLst>
      <p:ext uri="{BB962C8B-B14F-4D97-AF65-F5344CB8AC3E}">
        <p14:creationId xmlns:p14="http://schemas.microsoft.com/office/powerpoint/2010/main" val="422864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wipe(down)">
                                      <p:cBhvr>
                                        <p:cTn id="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t> KMT </a:t>
            </a:r>
            <a:r>
              <a:rPr lang="en-US" sz="3200" dirty="0"/>
              <a:t>(Kinetic Molecular Theory) </a:t>
            </a:r>
            <a:r>
              <a:rPr lang="en-US" sz="3200" dirty="0" smtClean="0"/>
              <a:t>assumptions</a:t>
            </a:r>
            <a:r>
              <a:rPr lang="en-US" sz="3200" dirty="0"/>
              <a:t>:</a:t>
            </a:r>
            <a:br>
              <a:rPr lang="en-US" sz="3200" dirty="0"/>
            </a:br>
            <a:endParaRPr lang="en-US" sz="3200" dirty="0"/>
          </a:p>
        </p:txBody>
      </p:sp>
      <p:sp>
        <p:nvSpPr>
          <p:cNvPr id="3" name="Content Placeholder 2"/>
          <p:cNvSpPr>
            <a:spLocks noGrp="1"/>
          </p:cNvSpPr>
          <p:nvPr>
            <p:ph idx="1"/>
          </p:nvPr>
        </p:nvSpPr>
        <p:spPr>
          <a:xfrm>
            <a:off x="603250" y="1219200"/>
            <a:ext cx="8540750" cy="4803775"/>
          </a:xfrm>
        </p:spPr>
        <p:txBody>
          <a:bodyPr/>
          <a:lstStyle/>
          <a:p>
            <a:pPr>
              <a:lnSpc>
                <a:spcPct val="90000"/>
              </a:lnSpc>
            </a:pPr>
            <a:r>
              <a:rPr lang="en-US" dirty="0" smtClean="0"/>
              <a:t>1- gases consist of large numbers of tiny particles that are far apart relative to their size</a:t>
            </a:r>
          </a:p>
          <a:p>
            <a:pPr>
              <a:lnSpc>
                <a:spcPct val="90000"/>
              </a:lnSpc>
            </a:pPr>
            <a:r>
              <a:rPr lang="en-US" dirty="0" smtClean="0"/>
              <a:t>2- </a:t>
            </a:r>
            <a:r>
              <a:rPr lang="en-US" dirty="0"/>
              <a:t>Collisions between gas particles and between particles and container are elastic </a:t>
            </a:r>
          </a:p>
          <a:p>
            <a:pPr>
              <a:lnSpc>
                <a:spcPct val="90000"/>
              </a:lnSpc>
            </a:pPr>
            <a:r>
              <a:rPr lang="en-US" dirty="0" smtClean="0"/>
              <a:t>3- gas particles are in constant rapid random motion</a:t>
            </a:r>
          </a:p>
          <a:p>
            <a:pPr>
              <a:lnSpc>
                <a:spcPct val="90000"/>
              </a:lnSpc>
            </a:pPr>
            <a:r>
              <a:rPr lang="en-US" dirty="0" smtClean="0"/>
              <a:t>4-there are no force of attraction between gas particles</a:t>
            </a:r>
          </a:p>
          <a:p>
            <a:pPr>
              <a:lnSpc>
                <a:spcPct val="90000"/>
              </a:lnSpc>
            </a:pPr>
            <a:r>
              <a:rPr lang="en-US" dirty="0" smtClean="0"/>
              <a:t>5- average KE determines temperature</a:t>
            </a:r>
          </a:p>
        </p:txBody>
      </p:sp>
    </p:spTree>
    <p:extLst>
      <p:ext uri="{BB962C8B-B14F-4D97-AF65-F5344CB8AC3E}">
        <p14:creationId xmlns:p14="http://schemas.microsoft.com/office/powerpoint/2010/main" val="298323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gas</a:t>
            </a:r>
            <a:endParaRPr lang="en-US" dirty="0"/>
          </a:p>
        </p:txBody>
      </p:sp>
      <p:sp>
        <p:nvSpPr>
          <p:cNvPr id="3" name="Content Placeholder 2"/>
          <p:cNvSpPr>
            <a:spLocks noGrp="1"/>
          </p:cNvSpPr>
          <p:nvPr>
            <p:ph idx="1"/>
          </p:nvPr>
        </p:nvSpPr>
        <p:spPr/>
        <p:txBody>
          <a:bodyPr/>
          <a:lstStyle/>
          <a:p>
            <a:r>
              <a:rPr lang="en-US" dirty="0" smtClean="0"/>
              <a:t>Gas that does not behave completely according to the assumptions of KMT</a:t>
            </a:r>
          </a:p>
          <a:p>
            <a:r>
              <a:rPr lang="en-US" dirty="0" smtClean="0"/>
              <a:t>Deviates from ideal gas behavior</a:t>
            </a:r>
          </a:p>
          <a:p>
            <a:r>
              <a:rPr lang="en-US" dirty="0" smtClean="0"/>
              <a:t>The more polar a gas the more likely acts as real gas</a:t>
            </a:r>
          </a:p>
          <a:p>
            <a:pPr lvl="1"/>
            <a:r>
              <a:rPr lang="en-US" dirty="0" smtClean="0"/>
              <a:t>Due to greater attractive forces between molecules</a:t>
            </a:r>
          </a:p>
          <a:p>
            <a:pPr lvl="1">
              <a:buNone/>
            </a:pPr>
            <a:endParaRPr lang="en-US" dirty="0" smtClean="0"/>
          </a:p>
        </p:txBody>
      </p:sp>
    </p:spTree>
    <p:extLst>
      <p:ext uri="{BB962C8B-B14F-4D97-AF65-F5344CB8AC3E}">
        <p14:creationId xmlns:p14="http://schemas.microsoft.com/office/powerpoint/2010/main" val="151765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At very low temp and high  pressures deviation from KMT is considerable</a:t>
            </a:r>
          </a:p>
          <a:p>
            <a:r>
              <a:rPr lang="en-US" b="1" dirty="0" smtClean="0"/>
              <a:t>At high temp and low pressure real gases act most like ideal gases</a:t>
            </a:r>
          </a:p>
          <a:p>
            <a:r>
              <a:rPr lang="en-US" dirty="0" smtClean="0"/>
              <a:t>Nobel gases, diatomic, non polar most like ideal gas</a:t>
            </a:r>
          </a:p>
          <a:p>
            <a:endParaRPr lang="en-US" dirty="0"/>
          </a:p>
        </p:txBody>
      </p:sp>
    </p:spTree>
    <p:extLst>
      <p:ext uri="{BB962C8B-B14F-4D97-AF65-F5344CB8AC3E}">
        <p14:creationId xmlns:p14="http://schemas.microsoft.com/office/powerpoint/2010/main" val="167423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a:t>
            </a:r>
            <a:r>
              <a:rPr lang="en-US" dirty="0" err="1" smtClean="0"/>
              <a:t>vs</a:t>
            </a:r>
            <a:r>
              <a:rPr lang="en-US" dirty="0" smtClean="0"/>
              <a:t> Effusion</a:t>
            </a:r>
            <a:endParaRPr lang="en-US" dirty="0"/>
          </a:p>
        </p:txBody>
      </p:sp>
      <p:sp>
        <p:nvSpPr>
          <p:cNvPr id="3" name="Content Placeholder 2"/>
          <p:cNvSpPr>
            <a:spLocks noGrp="1"/>
          </p:cNvSpPr>
          <p:nvPr>
            <p:ph idx="1"/>
          </p:nvPr>
        </p:nvSpPr>
        <p:spPr>
          <a:xfrm>
            <a:off x="949325" y="1143000"/>
            <a:ext cx="7661275" cy="4953000"/>
          </a:xfrm>
        </p:spPr>
        <p:txBody>
          <a:bodyPr>
            <a:normAutofit/>
          </a:bodyPr>
          <a:lstStyle/>
          <a:p>
            <a:r>
              <a:rPr lang="en-US" u="sng" dirty="0" smtClean="0"/>
              <a:t>Diffusion-</a:t>
            </a:r>
            <a:r>
              <a:rPr lang="en-US" dirty="0" smtClean="0"/>
              <a:t> spontaneous mixing of particles of two substances due to their random motion</a:t>
            </a:r>
          </a:p>
          <a:p>
            <a:pPr lvl="1"/>
            <a:r>
              <a:rPr lang="en-US" dirty="0" smtClean="0"/>
              <a:t>Rate depends on: speeds, diameters, attractive forces of particles</a:t>
            </a:r>
          </a:p>
          <a:p>
            <a:pPr lvl="1">
              <a:buNone/>
            </a:pPr>
            <a:r>
              <a:rPr lang="en-US" u="sng" dirty="0"/>
              <a:t>Effusion</a:t>
            </a:r>
            <a:r>
              <a:rPr lang="en-US" dirty="0"/>
              <a:t>- gas particles under pressure pass through a tiny opening</a:t>
            </a:r>
          </a:p>
          <a:p>
            <a:pPr lvl="1">
              <a:buNone/>
            </a:pPr>
            <a:r>
              <a:rPr lang="en-US" dirty="0"/>
              <a:t>	-Tiny particle effuse faster</a:t>
            </a:r>
          </a:p>
          <a:p>
            <a:pPr lvl="1">
              <a:buNone/>
            </a:pPr>
            <a:r>
              <a:rPr lang="en-US" dirty="0"/>
              <a:t>	Directly proportional to the velocities of the particles</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36508923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Content Placeholder 2"/>
          <p:cNvSpPr>
            <a:spLocks noGrp="1"/>
          </p:cNvSpPr>
          <p:nvPr>
            <p:ph idx="1"/>
          </p:nvPr>
        </p:nvSpPr>
        <p:spPr/>
        <p:txBody>
          <a:bodyPr/>
          <a:lstStyle/>
          <a:p>
            <a:r>
              <a:rPr lang="en-US" b="1" dirty="0" smtClean="0"/>
              <a:t>Pressure (P)- </a:t>
            </a:r>
            <a:r>
              <a:rPr lang="en-US" dirty="0" smtClean="0"/>
              <a:t>Force per unit area of a surface</a:t>
            </a:r>
          </a:p>
          <a:p>
            <a:r>
              <a:rPr lang="en-US" dirty="0" smtClean="0"/>
              <a:t>P= force/area</a:t>
            </a:r>
          </a:p>
          <a:p>
            <a:pPr lvl="1"/>
            <a:r>
              <a:rPr lang="en-US" dirty="0" smtClean="0"/>
              <a:t>Force SI unit Newton (N)</a:t>
            </a:r>
          </a:p>
          <a:p>
            <a:pPr lvl="1"/>
            <a:r>
              <a:rPr lang="en-US" dirty="0" smtClean="0"/>
              <a:t>Area m</a:t>
            </a:r>
            <a:r>
              <a:rPr lang="en-US" baseline="30000" dirty="0" smtClean="0"/>
              <a:t>2</a:t>
            </a:r>
          </a:p>
          <a:p>
            <a:r>
              <a:rPr lang="en-US" dirty="0" smtClean="0"/>
              <a:t>Average atmospheric pressure= 760 mm Hg, 0º C at sea level</a:t>
            </a:r>
            <a:endParaRPr lang="en-US" baseline="30000" dirty="0"/>
          </a:p>
        </p:txBody>
      </p:sp>
    </p:spTree>
    <p:extLst>
      <p:ext uri="{BB962C8B-B14F-4D97-AF65-F5344CB8AC3E}">
        <p14:creationId xmlns:p14="http://schemas.microsoft.com/office/powerpoint/2010/main" val="224699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Temperature and Pressure</a:t>
            </a:r>
            <a:endParaRPr lang="en-US" dirty="0"/>
          </a:p>
        </p:txBody>
      </p:sp>
      <p:sp>
        <p:nvSpPr>
          <p:cNvPr id="3" name="Content Placeholder 2"/>
          <p:cNvSpPr>
            <a:spLocks noGrp="1"/>
          </p:cNvSpPr>
          <p:nvPr>
            <p:ph idx="1"/>
          </p:nvPr>
        </p:nvSpPr>
        <p:spPr/>
        <p:txBody>
          <a:bodyPr/>
          <a:lstStyle/>
          <a:p>
            <a:r>
              <a:rPr lang="en-US" b="1" dirty="0" smtClean="0"/>
              <a:t>STP= 1 atm and 0 ºC</a:t>
            </a:r>
            <a:endParaRPr lang="en-US" b="1" dirty="0"/>
          </a:p>
        </p:txBody>
      </p:sp>
    </p:spTree>
    <p:extLst>
      <p:ext uri="{BB962C8B-B14F-4D97-AF65-F5344CB8AC3E}">
        <p14:creationId xmlns:p14="http://schemas.microsoft.com/office/powerpoint/2010/main" val="42767831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Laws</a:t>
            </a:r>
            <a:endParaRPr lang="en-US" dirty="0"/>
          </a:p>
        </p:txBody>
      </p:sp>
      <p:sp>
        <p:nvSpPr>
          <p:cNvPr id="4" name="Text Placeholder 3"/>
          <p:cNvSpPr>
            <a:spLocks noGrp="1"/>
          </p:cNvSpPr>
          <p:nvPr>
            <p:ph type="body" idx="1"/>
          </p:nvPr>
        </p:nvSpPr>
        <p:spPr/>
        <p:txBody>
          <a:bodyPr/>
          <a:lstStyle/>
          <a:p>
            <a:endParaRPr lang="en-US"/>
          </a:p>
        </p:txBody>
      </p:sp>
      <p:sp>
        <p:nvSpPr>
          <p:cNvPr id="3" name="Content Placeholder 2"/>
          <p:cNvSpPr>
            <a:spLocks noGrp="1"/>
          </p:cNvSpPr>
          <p:nvPr>
            <p:ph sz="half" idx="2"/>
          </p:nvPr>
        </p:nvSpPr>
        <p:spPr>
          <a:xfrm>
            <a:off x="457200" y="1524000"/>
            <a:ext cx="4040188" cy="4602163"/>
          </a:xfrm>
        </p:spPr>
        <p:txBody>
          <a:bodyPr>
            <a:normAutofit fontScale="92500" lnSpcReduction="20000"/>
          </a:bodyPr>
          <a:lstStyle/>
          <a:p>
            <a:r>
              <a:rPr lang="en-US" b="1" dirty="0" smtClean="0"/>
              <a:t>Boyle</a:t>
            </a:r>
          </a:p>
          <a:p>
            <a:r>
              <a:rPr lang="en-US" dirty="0" smtClean="0"/>
              <a:t>P</a:t>
            </a:r>
            <a:r>
              <a:rPr lang="en-US" baseline="-25000" dirty="0" smtClean="0"/>
              <a:t>1</a:t>
            </a:r>
            <a:r>
              <a:rPr lang="en-US" dirty="0" smtClean="0"/>
              <a:t>V</a:t>
            </a:r>
            <a:r>
              <a:rPr lang="en-US" baseline="-25000" dirty="0" smtClean="0"/>
              <a:t>1</a:t>
            </a:r>
            <a:r>
              <a:rPr lang="en-US" dirty="0" smtClean="0"/>
              <a:t> </a:t>
            </a:r>
            <a:r>
              <a:rPr lang="en-US" dirty="0"/>
              <a:t>= </a:t>
            </a:r>
            <a:r>
              <a:rPr lang="en-US" dirty="0" smtClean="0"/>
              <a:t>P</a:t>
            </a:r>
            <a:r>
              <a:rPr lang="en-US" baseline="-25000" dirty="0" smtClean="0"/>
              <a:t>2</a:t>
            </a:r>
            <a:r>
              <a:rPr lang="en-US" dirty="0" smtClean="0"/>
              <a:t>V</a:t>
            </a:r>
            <a:r>
              <a:rPr lang="en-US" baseline="-25000" dirty="0" smtClean="0"/>
              <a:t>2</a:t>
            </a:r>
          </a:p>
          <a:p>
            <a:endParaRPr lang="en-US" dirty="0"/>
          </a:p>
          <a:p>
            <a:r>
              <a:rPr lang="en-US" b="1" dirty="0" smtClean="0"/>
              <a:t>Charles</a:t>
            </a:r>
          </a:p>
          <a:p>
            <a:r>
              <a:rPr lang="en-US" u="sng" dirty="0" smtClean="0"/>
              <a:t>V </a:t>
            </a:r>
            <a:r>
              <a:rPr lang="en-US" u="sng" baseline="-25000" dirty="0"/>
              <a:t>1</a:t>
            </a:r>
            <a:r>
              <a:rPr lang="en-US" dirty="0"/>
              <a:t> =</a:t>
            </a:r>
            <a:r>
              <a:rPr lang="en-US" u="sng" dirty="0"/>
              <a:t> V</a:t>
            </a:r>
            <a:r>
              <a:rPr lang="en-US" u="sng" baseline="-25000" dirty="0"/>
              <a:t>2</a:t>
            </a:r>
            <a:endParaRPr lang="en-US" dirty="0"/>
          </a:p>
          <a:p>
            <a:r>
              <a:rPr lang="en-US" dirty="0"/>
              <a:t>T</a:t>
            </a:r>
            <a:r>
              <a:rPr lang="en-US" baseline="-25000" dirty="0"/>
              <a:t>1</a:t>
            </a:r>
            <a:r>
              <a:rPr lang="en-US" dirty="0"/>
              <a:t>   </a:t>
            </a:r>
            <a:r>
              <a:rPr lang="en-US" dirty="0" smtClean="0"/>
              <a:t>T</a:t>
            </a:r>
            <a:r>
              <a:rPr lang="en-US" baseline="-25000" dirty="0" smtClean="0"/>
              <a:t>2</a:t>
            </a:r>
          </a:p>
          <a:p>
            <a:endParaRPr lang="en-US" dirty="0"/>
          </a:p>
          <a:p>
            <a:r>
              <a:rPr lang="en-US" b="1" dirty="0" smtClean="0"/>
              <a:t>Gay-Lussac</a:t>
            </a:r>
            <a:r>
              <a:rPr lang="en-US" b="1" dirty="0"/>
              <a:t>  </a:t>
            </a:r>
          </a:p>
          <a:p>
            <a:r>
              <a:rPr lang="en-US" u="sng" dirty="0"/>
              <a:t>P</a:t>
            </a:r>
            <a:r>
              <a:rPr lang="en-US" dirty="0"/>
              <a:t> </a:t>
            </a:r>
            <a:r>
              <a:rPr lang="en-US" baseline="-25000" dirty="0"/>
              <a:t>1</a:t>
            </a:r>
            <a:r>
              <a:rPr lang="en-US" dirty="0"/>
              <a:t> = </a:t>
            </a:r>
            <a:r>
              <a:rPr lang="en-US" u="sng" dirty="0"/>
              <a:t>P </a:t>
            </a:r>
            <a:r>
              <a:rPr lang="en-US" baseline="-25000" dirty="0"/>
              <a:t>2</a:t>
            </a:r>
            <a:endParaRPr lang="en-US" dirty="0"/>
          </a:p>
          <a:p>
            <a:r>
              <a:rPr lang="en-US" dirty="0"/>
              <a:t>T</a:t>
            </a:r>
            <a:r>
              <a:rPr lang="en-US" baseline="-25000" dirty="0"/>
              <a:t>1</a:t>
            </a:r>
            <a:r>
              <a:rPr lang="en-US" dirty="0"/>
              <a:t>     T</a:t>
            </a:r>
            <a:r>
              <a:rPr lang="en-US" baseline="-25000" dirty="0"/>
              <a:t>2							</a:t>
            </a:r>
            <a:r>
              <a:rPr lang="en-US" sz="4200" b="1" baseline="-25000" dirty="0" smtClean="0"/>
              <a:t>Combined</a:t>
            </a:r>
            <a:r>
              <a:rPr lang="en-US" baseline="-25000" dirty="0"/>
              <a:t>	</a:t>
            </a:r>
            <a:endParaRPr lang="en-US" dirty="0"/>
          </a:p>
          <a:p>
            <a:r>
              <a:rPr lang="en-US" b="1" dirty="0"/>
              <a:t> </a:t>
            </a:r>
            <a:r>
              <a:rPr lang="en-US" u="sng" dirty="0" smtClean="0"/>
              <a:t>P</a:t>
            </a:r>
            <a:r>
              <a:rPr lang="en-US" baseline="-25000" dirty="0" smtClean="0"/>
              <a:t>1</a:t>
            </a:r>
            <a:r>
              <a:rPr lang="en-US" u="sng" dirty="0" smtClean="0"/>
              <a:t>V</a:t>
            </a:r>
            <a:r>
              <a:rPr lang="en-US" baseline="-25000" dirty="0" smtClean="0"/>
              <a:t>1</a:t>
            </a:r>
            <a:r>
              <a:rPr lang="en-US" dirty="0" smtClean="0"/>
              <a:t> = </a:t>
            </a:r>
            <a:r>
              <a:rPr lang="en-US" u="sng" dirty="0" smtClean="0"/>
              <a:t>P</a:t>
            </a:r>
            <a:r>
              <a:rPr lang="en-US" baseline="-25000" dirty="0" smtClean="0"/>
              <a:t>2</a:t>
            </a:r>
            <a:r>
              <a:rPr lang="en-US" u="sng" dirty="0" smtClean="0"/>
              <a:t>V</a:t>
            </a:r>
            <a:r>
              <a:rPr lang="en-US" baseline="-25000" dirty="0" smtClean="0"/>
              <a:t>2</a:t>
            </a:r>
            <a:endParaRPr lang="en-US" dirty="0" smtClean="0"/>
          </a:p>
          <a:p>
            <a:r>
              <a:rPr lang="en-US" dirty="0" smtClean="0"/>
              <a:t>   T</a:t>
            </a:r>
            <a:r>
              <a:rPr lang="en-US" baseline="-25000" dirty="0" smtClean="0"/>
              <a:t>1</a:t>
            </a:r>
            <a:r>
              <a:rPr lang="en-US" dirty="0" smtClean="0"/>
              <a:t>       T</a:t>
            </a:r>
            <a:r>
              <a:rPr lang="en-US" baseline="-25000" dirty="0" smtClean="0"/>
              <a:t>2</a:t>
            </a:r>
            <a:endParaRPr lang="en-US" dirty="0" smtClean="0"/>
          </a:p>
          <a:p>
            <a:endParaRPr lang="en-US" dirty="0"/>
          </a:p>
          <a:p>
            <a:endParaRPr lang="en-US" dirty="0"/>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b="1" dirty="0" smtClean="0"/>
              <a:t>Dalton</a:t>
            </a:r>
          </a:p>
          <a:p>
            <a:r>
              <a:rPr lang="en-US" dirty="0" smtClean="0"/>
              <a:t>P </a:t>
            </a:r>
            <a:r>
              <a:rPr lang="en-US" baseline="-25000" dirty="0"/>
              <a:t>total</a:t>
            </a:r>
            <a:r>
              <a:rPr lang="en-US" dirty="0"/>
              <a:t> = P</a:t>
            </a:r>
            <a:r>
              <a:rPr lang="en-US" baseline="-25000" dirty="0"/>
              <a:t>1</a:t>
            </a:r>
            <a:r>
              <a:rPr lang="en-US" dirty="0"/>
              <a:t> + P</a:t>
            </a:r>
            <a:r>
              <a:rPr lang="en-US" baseline="-25000" dirty="0"/>
              <a:t>2</a:t>
            </a:r>
            <a:r>
              <a:rPr lang="en-US" dirty="0"/>
              <a:t> + P</a:t>
            </a:r>
            <a:r>
              <a:rPr lang="en-US" baseline="-25000" dirty="0"/>
              <a:t>3</a:t>
            </a:r>
            <a:r>
              <a:rPr lang="en-US" dirty="0"/>
              <a:t> </a:t>
            </a:r>
            <a:r>
              <a:rPr lang="en-US" dirty="0" smtClean="0"/>
              <a:t>…..</a:t>
            </a:r>
          </a:p>
          <a:p>
            <a:r>
              <a:rPr lang="en-US" dirty="0" smtClean="0"/>
              <a:t>Graham</a:t>
            </a:r>
          </a:p>
          <a:p>
            <a:pPr>
              <a:buNone/>
            </a:pPr>
            <a:r>
              <a:rPr lang="en-US" b="1" u="sng" dirty="0"/>
              <a:t>Rate of effusion A </a:t>
            </a:r>
            <a:r>
              <a:rPr lang="en-US" b="1" dirty="0"/>
              <a:t>= √</a:t>
            </a:r>
            <a:r>
              <a:rPr lang="en-US" b="1" u="sng" dirty="0"/>
              <a:t>M</a:t>
            </a:r>
            <a:r>
              <a:rPr lang="en-US" b="1" u="sng" baseline="-25000" dirty="0"/>
              <a:t>B</a:t>
            </a:r>
          </a:p>
          <a:p>
            <a:pPr>
              <a:buNone/>
            </a:pPr>
            <a:r>
              <a:rPr lang="en-US" b="1" dirty="0"/>
              <a:t>Rate of effusion B     √</a:t>
            </a:r>
            <a:r>
              <a:rPr lang="en-US" b="1" baseline="-25000" dirty="0"/>
              <a:t> </a:t>
            </a:r>
            <a:r>
              <a:rPr lang="en-US" b="1" dirty="0" smtClean="0"/>
              <a:t>M</a:t>
            </a:r>
            <a:r>
              <a:rPr lang="en-US" b="1" baseline="-25000" dirty="0" smtClean="0"/>
              <a:t>A</a:t>
            </a:r>
          </a:p>
          <a:p>
            <a:pPr>
              <a:buNone/>
            </a:pPr>
            <a:endParaRPr lang="en-US" b="1" baseline="-25000" dirty="0"/>
          </a:p>
          <a:p>
            <a:pPr>
              <a:buNone/>
            </a:pPr>
            <a:r>
              <a:rPr lang="en-US" b="1" dirty="0" smtClean="0"/>
              <a:t>Ideal Gas </a:t>
            </a:r>
          </a:p>
          <a:p>
            <a:pPr>
              <a:buNone/>
            </a:pPr>
            <a:r>
              <a:rPr lang="en-US" b="1" dirty="0" smtClean="0"/>
              <a:t>PV</a:t>
            </a:r>
            <a:r>
              <a:rPr lang="en-US" b="1" dirty="0"/>
              <a:t>= </a:t>
            </a:r>
            <a:r>
              <a:rPr lang="en-US" b="1" dirty="0" err="1"/>
              <a:t>nRT</a:t>
            </a:r>
            <a:r>
              <a:rPr lang="en-US" sz="1800" dirty="0"/>
              <a:t>			</a:t>
            </a:r>
          </a:p>
          <a:p>
            <a:pPr>
              <a:buNone/>
            </a:pPr>
            <a:endParaRPr lang="en-US" b="1" dirty="0"/>
          </a:p>
          <a:p>
            <a:endParaRPr lang="en-US" dirty="0"/>
          </a:p>
          <a:p>
            <a:endParaRPr lang="en-US" dirty="0"/>
          </a:p>
        </p:txBody>
      </p:sp>
    </p:spTree>
    <p:extLst>
      <p:ext uri="{BB962C8B-B14F-4D97-AF65-F5344CB8AC3E}">
        <p14:creationId xmlns:p14="http://schemas.microsoft.com/office/powerpoint/2010/main" val="1698026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1625" y="381000"/>
            <a:ext cx="8540750" cy="5718175"/>
          </a:xfrm>
        </p:spPr>
        <p:txBody>
          <a:bodyPr/>
          <a:lstStyle/>
          <a:p>
            <a:r>
              <a:rPr lang="en-US" sz="2400" dirty="0" smtClean="0"/>
              <a:t>Hydrogen gas  is collected over water at 20.0 ºC.  The partial pressure of hydrogen is determined to be 742.5 torr.  What is the barometric pressure at the time the gas was collected?</a:t>
            </a:r>
          </a:p>
          <a:p>
            <a:r>
              <a:rPr lang="en-US" dirty="0" smtClean="0"/>
              <a:t>P </a:t>
            </a:r>
            <a:r>
              <a:rPr lang="en-US" baseline="-25000" dirty="0" smtClean="0"/>
              <a:t>atm</a:t>
            </a:r>
            <a:r>
              <a:rPr lang="en-US" dirty="0" smtClean="0"/>
              <a:t> = P </a:t>
            </a:r>
            <a:r>
              <a:rPr lang="en-US" baseline="-25000" dirty="0" smtClean="0"/>
              <a:t>gas</a:t>
            </a:r>
            <a:r>
              <a:rPr lang="en-US" dirty="0" smtClean="0"/>
              <a:t> + P </a:t>
            </a:r>
            <a:r>
              <a:rPr lang="en-US" baseline="-25000" dirty="0" smtClean="0"/>
              <a:t>water</a:t>
            </a:r>
          </a:p>
          <a:p>
            <a:r>
              <a:rPr lang="en-US" dirty="0" smtClean="0"/>
              <a:t>P </a:t>
            </a:r>
            <a:r>
              <a:rPr lang="en-US" baseline="-25000" dirty="0" smtClean="0"/>
              <a:t>atm</a:t>
            </a:r>
            <a:r>
              <a:rPr lang="en-US" dirty="0" smtClean="0"/>
              <a:t> = 742.5 torr + 17.5 torr</a:t>
            </a:r>
            <a:r>
              <a:rPr lang="en-US" sz="1800" dirty="0" smtClean="0"/>
              <a:t> (found in table B-8 in book p R79, make sure in correct units)</a:t>
            </a:r>
          </a:p>
          <a:p>
            <a:r>
              <a:rPr lang="en-US" dirty="0" smtClean="0"/>
              <a:t>P </a:t>
            </a:r>
            <a:r>
              <a:rPr lang="en-US" baseline="-25000" dirty="0" smtClean="0"/>
              <a:t>atm</a:t>
            </a:r>
            <a:r>
              <a:rPr lang="en-US" dirty="0" smtClean="0"/>
              <a:t>= 760.0 torr</a:t>
            </a:r>
          </a:p>
          <a:p>
            <a:endParaRPr lang="en-US" dirty="0" smtClean="0"/>
          </a:p>
          <a:p>
            <a:endParaRPr lang="en-US" dirty="0"/>
          </a:p>
        </p:txBody>
      </p:sp>
    </p:spTree>
    <p:extLst>
      <p:ext uri="{BB962C8B-B14F-4D97-AF65-F5344CB8AC3E}">
        <p14:creationId xmlns:p14="http://schemas.microsoft.com/office/powerpoint/2010/main" val="259185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endParaRPr lang="en-US" dirty="0"/>
          </a:p>
        </p:txBody>
      </p:sp>
      <p:sp>
        <p:nvSpPr>
          <p:cNvPr id="29699" name="Rectangle 3"/>
          <p:cNvSpPr>
            <a:spLocks noGrp="1" noRot="1" noChangeArrowheads="1"/>
          </p:cNvSpPr>
          <p:nvPr>
            <p:ph type="body" idx="1"/>
          </p:nvPr>
        </p:nvSpPr>
        <p:spPr/>
        <p:txBody>
          <a:bodyPr/>
          <a:lstStyle/>
          <a:p>
            <a:pPr>
              <a:lnSpc>
                <a:spcPct val="90000"/>
              </a:lnSpc>
            </a:pPr>
            <a:r>
              <a:rPr lang="en-US" dirty="0" smtClean="0"/>
              <a:t>2.0L </a:t>
            </a:r>
            <a:r>
              <a:rPr lang="en-US" dirty="0"/>
              <a:t>@ 298 K cooled to 278 K while the pressure is held constant, w</a:t>
            </a:r>
            <a:r>
              <a:rPr lang="en-US" dirty="0" smtClean="0"/>
              <a:t>hat is the volume?</a:t>
            </a:r>
            <a:endParaRPr lang="en-US" u="sng" dirty="0"/>
          </a:p>
          <a:p>
            <a:pPr>
              <a:lnSpc>
                <a:spcPct val="90000"/>
              </a:lnSpc>
            </a:pPr>
            <a:r>
              <a:rPr lang="en-US" u="sng" dirty="0"/>
              <a:t>V</a:t>
            </a:r>
            <a:r>
              <a:rPr lang="en-US" u="sng" baseline="-25000" dirty="0"/>
              <a:t>1</a:t>
            </a:r>
            <a:r>
              <a:rPr lang="en-US" dirty="0"/>
              <a:t> =	</a:t>
            </a:r>
            <a:r>
              <a:rPr lang="en-US" u="sng" dirty="0"/>
              <a:t>V</a:t>
            </a:r>
            <a:r>
              <a:rPr lang="en-US" u="sng" baseline="-25000" dirty="0"/>
              <a:t>2</a:t>
            </a:r>
            <a:r>
              <a:rPr lang="en-US" dirty="0"/>
              <a:t>   </a:t>
            </a:r>
          </a:p>
          <a:p>
            <a:pPr>
              <a:lnSpc>
                <a:spcPct val="90000"/>
              </a:lnSpc>
              <a:buFont typeface="Wingdings" pitchFamily="2" charset="2"/>
              <a:buNone/>
            </a:pPr>
            <a:r>
              <a:rPr lang="en-US" dirty="0"/>
              <a:t>	T</a:t>
            </a:r>
            <a:r>
              <a:rPr lang="en-US" baseline="-25000" dirty="0"/>
              <a:t>1</a:t>
            </a:r>
            <a:r>
              <a:rPr lang="en-US" dirty="0"/>
              <a:t>	        </a:t>
            </a:r>
            <a:r>
              <a:rPr lang="en-US" dirty="0" smtClean="0"/>
              <a:t>  T</a:t>
            </a:r>
            <a:r>
              <a:rPr lang="en-US" baseline="-25000" dirty="0" smtClean="0"/>
              <a:t>2</a:t>
            </a:r>
            <a:endParaRPr lang="en-US" baseline="-25000" dirty="0"/>
          </a:p>
          <a:p>
            <a:pPr>
              <a:lnSpc>
                <a:spcPct val="90000"/>
              </a:lnSpc>
            </a:pPr>
            <a:r>
              <a:rPr lang="en-US" u="sng" dirty="0" smtClean="0"/>
              <a:t>2.0 L </a:t>
            </a:r>
            <a:r>
              <a:rPr lang="en-US" dirty="0" smtClean="0"/>
              <a:t>     </a:t>
            </a:r>
            <a:r>
              <a:rPr lang="en-US" dirty="0"/>
              <a:t>= </a:t>
            </a:r>
            <a:r>
              <a:rPr lang="en-US" u="sng" dirty="0"/>
              <a:t>V</a:t>
            </a:r>
            <a:r>
              <a:rPr lang="en-US" u="sng" baseline="-25000" dirty="0"/>
              <a:t>2</a:t>
            </a:r>
          </a:p>
          <a:p>
            <a:pPr>
              <a:lnSpc>
                <a:spcPct val="90000"/>
              </a:lnSpc>
              <a:buFont typeface="Wingdings" pitchFamily="2" charset="2"/>
              <a:buNone/>
            </a:pPr>
            <a:r>
              <a:rPr lang="en-US" dirty="0"/>
              <a:t>  298 K     278 K</a:t>
            </a:r>
          </a:p>
          <a:p>
            <a:pPr>
              <a:lnSpc>
                <a:spcPct val="90000"/>
              </a:lnSpc>
            </a:pPr>
            <a:r>
              <a:rPr lang="en-US" dirty="0"/>
              <a:t>V</a:t>
            </a:r>
            <a:r>
              <a:rPr lang="en-US" baseline="-25000" dirty="0"/>
              <a:t>2</a:t>
            </a:r>
            <a:r>
              <a:rPr lang="en-US" dirty="0"/>
              <a:t> = </a:t>
            </a:r>
            <a:r>
              <a:rPr lang="en-US"/>
              <a:t>1.9 </a:t>
            </a:r>
            <a:r>
              <a:rPr lang="en-US" smtClean="0"/>
              <a:t>L</a:t>
            </a:r>
            <a:endParaRPr lang="en-US" dirty="0"/>
          </a:p>
        </p:txBody>
      </p:sp>
    </p:spTree>
    <p:extLst>
      <p:ext uri="{BB962C8B-B14F-4D97-AF65-F5344CB8AC3E}">
        <p14:creationId xmlns:p14="http://schemas.microsoft.com/office/powerpoint/2010/main" val="225089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p:cTn id="7" dur="1000" fill="hold"/>
                                        <p:tgtEl>
                                          <p:spTgt spid="29699">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9699">
                                            <p:txEl>
                                              <p:pRg st="1" end="1"/>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 calcmode="lin" valueType="num">
                                      <p:cBhvr>
                                        <p:cTn id="12" dur="1000" fill="hold"/>
                                        <p:tgtEl>
                                          <p:spTgt spid="29699">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2969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969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p:cTn id="19" dur="1000" fill="hold"/>
                                        <p:tgtEl>
                                          <p:spTgt spid="29699">
                                            <p:txEl>
                                              <p:pRg st="3" end="3"/>
                                            </p:txEl>
                                          </p:spTgt>
                                        </p:tgtEl>
                                        <p:attrNameLst>
                                          <p:attrName>ppt_w</p:attrName>
                                        </p:attrNameLst>
                                      </p:cBhvr>
                                      <p:tavLst>
                                        <p:tav tm="0">
                                          <p:val>
                                            <p:strVal val="#ppt_w+.3"/>
                                          </p:val>
                                        </p:tav>
                                        <p:tav tm="100000">
                                          <p:val>
                                            <p:strVal val="#ppt_w"/>
                                          </p:val>
                                        </p:tav>
                                      </p:tavLst>
                                    </p:anim>
                                    <p:anim calcmode="lin" valueType="num">
                                      <p:cBhvr>
                                        <p:cTn id="20" dur="1000" fill="hold"/>
                                        <p:tgtEl>
                                          <p:spTgt spid="29699">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29699">
                                            <p:txEl>
                                              <p:pRg st="3" end="3"/>
                                            </p:txEl>
                                          </p:spTgt>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29699">
                                            <p:txEl>
                                              <p:pRg st="4" end="4"/>
                                            </p:txEl>
                                          </p:spTgt>
                                        </p:tgtEl>
                                        <p:attrNameLst>
                                          <p:attrName>style.visibility</p:attrName>
                                        </p:attrNameLst>
                                      </p:cBhvr>
                                      <p:to>
                                        <p:strVal val="visible"/>
                                      </p:to>
                                    </p:set>
                                    <p:anim calcmode="lin" valueType="num">
                                      <p:cBhvr>
                                        <p:cTn id="24" dur="1000" fill="hold"/>
                                        <p:tgtEl>
                                          <p:spTgt spid="29699">
                                            <p:txEl>
                                              <p:pRg st="4" end="4"/>
                                            </p:txEl>
                                          </p:spTgt>
                                        </p:tgtEl>
                                        <p:attrNameLst>
                                          <p:attrName>ppt_w</p:attrName>
                                        </p:attrNameLst>
                                      </p:cBhvr>
                                      <p:tavLst>
                                        <p:tav tm="0">
                                          <p:val>
                                            <p:strVal val="#ppt_w+.3"/>
                                          </p:val>
                                        </p:tav>
                                        <p:tav tm="100000">
                                          <p:val>
                                            <p:strVal val="#ppt_w"/>
                                          </p:val>
                                        </p:tav>
                                      </p:tavLst>
                                    </p:anim>
                                    <p:anim calcmode="lin" valueType="num">
                                      <p:cBhvr>
                                        <p:cTn id="25" dur="1000" fill="hold"/>
                                        <p:tgtEl>
                                          <p:spTgt spid="29699">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2969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nodeType="clickEffect">
                                  <p:stCondLst>
                                    <p:cond delay="0"/>
                                  </p:stCondLst>
                                  <p:childTnLst>
                                    <p:set>
                                      <p:cBhvr>
                                        <p:cTn id="30" dur="1" fill="hold">
                                          <p:stCondLst>
                                            <p:cond delay="0"/>
                                          </p:stCondLst>
                                        </p:cTn>
                                        <p:tgtEl>
                                          <p:spTgt spid="29699">
                                            <p:txEl>
                                              <p:pRg st="5" end="5"/>
                                            </p:txEl>
                                          </p:spTgt>
                                        </p:tgtEl>
                                        <p:attrNameLst>
                                          <p:attrName>style.visibility</p:attrName>
                                        </p:attrNameLst>
                                      </p:cBhvr>
                                      <p:to>
                                        <p:strVal val="visible"/>
                                      </p:to>
                                    </p:set>
                                    <p:anim calcmode="lin" valueType="num">
                                      <p:cBhvr>
                                        <p:cTn id="31" dur="1000" fill="hold"/>
                                        <p:tgtEl>
                                          <p:spTgt spid="29699">
                                            <p:txEl>
                                              <p:pRg st="5" end="5"/>
                                            </p:txEl>
                                          </p:spTgt>
                                        </p:tgtEl>
                                        <p:attrNameLst>
                                          <p:attrName>ppt_w</p:attrName>
                                        </p:attrNameLst>
                                      </p:cBhvr>
                                      <p:tavLst>
                                        <p:tav tm="0">
                                          <p:val>
                                            <p:strVal val="#ppt_w+.3"/>
                                          </p:val>
                                        </p:tav>
                                        <p:tav tm="100000">
                                          <p:val>
                                            <p:strVal val="#ppt_w"/>
                                          </p:val>
                                        </p:tav>
                                      </p:tavLst>
                                    </p:anim>
                                    <p:anim calcmode="lin" valueType="num">
                                      <p:cBhvr>
                                        <p:cTn id="32" dur="1000" fill="hold"/>
                                        <p:tgtEl>
                                          <p:spTgt spid="29699">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defRPr/>
            </a:pPr>
            <a:r>
              <a:rPr lang="en-US" altLang="en-US" dirty="0" smtClean="0"/>
              <a:t>Naming  ionic compounds</a:t>
            </a:r>
          </a:p>
        </p:txBody>
      </p:sp>
      <p:sp>
        <p:nvSpPr>
          <p:cNvPr id="62467" name="Rectangle 3"/>
          <p:cNvSpPr>
            <a:spLocks noGrp="1" noChangeArrowheads="1"/>
          </p:cNvSpPr>
          <p:nvPr>
            <p:ph type="body" idx="1"/>
          </p:nvPr>
        </p:nvSpPr>
        <p:spPr/>
        <p:txBody>
          <a:bodyPr>
            <a:normAutofit fontScale="85000" lnSpcReduction="20000"/>
          </a:bodyPr>
          <a:lstStyle/>
          <a:p>
            <a:pPr eaLnBrk="1" hangingPunct="1"/>
            <a:r>
              <a:rPr lang="en-US" altLang="en-US" dirty="0" err="1" smtClean="0"/>
              <a:t>CsF</a:t>
            </a:r>
            <a:endParaRPr lang="en-US" altLang="en-US" dirty="0" smtClean="0"/>
          </a:p>
          <a:p>
            <a:pPr eaLnBrk="1" hangingPunct="1"/>
            <a:r>
              <a:rPr lang="en-US" altLang="en-US" dirty="0" smtClean="0"/>
              <a:t>Cesium fluoride</a:t>
            </a:r>
          </a:p>
          <a:p>
            <a:pPr eaLnBrk="1" hangingPunct="1"/>
            <a:r>
              <a:rPr lang="en-US" altLang="en-US" dirty="0" smtClean="0"/>
              <a:t>AlCl</a:t>
            </a:r>
            <a:r>
              <a:rPr lang="en-US" altLang="en-US" baseline="-25000" dirty="0" smtClean="0"/>
              <a:t>3</a:t>
            </a:r>
          </a:p>
          <a:p>
            <a:pPr eaLnBrk="1" hangingPunct="1"/>
            <a:r>
              <a:rPr lang="en-US" altLang="en-US" dirty="0" smtClean="0"/>
              <a:t>Aluminum chloride</a:t>
            </a:r>
          </a:p>
          <a:p>
            <a:pPr eaLnBrk="1" hangingPunct="1"/>
            <a:r>
              <a:rPr lang="en-US" altLang="en-US" dirty="0" err="1" smtClean="0"/>
              <a:t>BaO</a:t>
            </a:r>
            <a:endParaRPr lang="en-US" altLang="en-US" dirty="0" smtClean="0"/>
          </a:p>
          <a:p>
            <a:pPr eaLnBrk="1" hangingPunct="1"/>
            <a:r>
              <a:rPr lang="en-US" altLang="en-US" dirty="0" smtClean="0"/>
              <a:t>Barium oxide</a:t>
            </a:r>
          </a:p>
          <a:p>
            <a:pPr eaLnBrk="1" hangingPunct="1"/>
            <a:r>
              <a:rPr lang="en-US" altLang="en-US" dirty="0" smtClean="0"/>
              <a:t>KF</a:t>
            </a:r>
          </a:p>
          <a:p>
            <a:pPr eaLnBrk="1" hangingPunct="1"/>
            <a:r>
              <a:rPr lang="en-US" altLang="en-US" dirty="0" smtClean="0"/>
              <a:t>Potassium fluoride</a:t>
            </a:r>
          </a:p>
          <a:p>
            <a:pPr eaLnBrk="1" hangingPunct="1"/>
            <a:r>
              <a:rPr lang="en-US" altLang="en-US" dirty="0" smtClean="0"/>
              <a:t>Li</a:t>
            </a:r>
            <a:r>
              <a:rPr lang="en-US" altLang="en-US" baseline="-25000" dirty="0" smtClean="0"/>
              <a:t>2</a:t>
            </a:r>
            <a:r>
              <a:rPr lang="en-US" altLang="en-US" dirty="0" smtClean="0"/>
              <a:t>O</a:t>
            </a:r>
          </a:p>
          <a:p>
            <a:pPr eaLnBrk="1" hangingPunct="1"/>
            <a:r>
              <a:rPr lang="en-US" altLang="en-US" dirty="0" smtClean="0"/>
              <a:t>Lithium oxide</a:t>
            </a:r>
          </a:p>
        </p:txBody>
      </p:sp>
    </p:spTree>
    <p:extLst>
      <p:ext uri="{BB962C8B-B14F-4D97-AF65-F5344CB8AC3E}">
        <p14:creationId xmlns:p14="http://schemas.microsoft.com/office/powerpoint/2010/main" val="497197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diamond(in)">
                                      <p:cBhvr>
                                        <p:cTn id="7" dur="20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diamond(in)">
                                      <p:cBhvr>
                                        <p:cTn id="12" dur="20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fade">
                                      <p:cBhvr>
                                        <p:cTn id="17" dur="1000"/>
                                        <p:tgtEl>
                                          <p:spTgt spid="62467">
                                            <p:txEl>
                                              <p:pRg st="2" end="2"/>
                                            </p:txEl>
                                          </p:spTgt>
                                        </p:tgtEl>
                                      </p:cBhvr>
                                    </p:animEffect>
                                    <p:anim calcmode="lin" valueType="num">
                                      <p:cBhvr>
                                        <p:cTn id="18" dur="1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24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62467">
                                            <p:txEl>
                                              <p:pRg st="3" end="3"/>
                                            </p:txEl>
                                          </p:spTgt>
                                        </p:tgtEl>
                                        <p:attrNameLst>
                                          <p:attrName>style.visibility</p:attrName>
                                        </p:attrNameLst>
                                      </p:cBhvr>
                                      <p:to>
                                        <p:strVal val="visible"/>
                                      </p:to>
                                    </p:set>
                                    <p:animEffect transition="in" filter="fade">
                                      <p:cBhvr>
                                        <p:cTn id="24" dur="1000"/>
                                        <p:tgtEl>
                                          <p:spTgt spid="62467">
                                            <p:txEl>
                                              <p:pRg st="3" end="3"/>
                                            </p:txEl>
                                          </p:spTgt>
                                        </p:tgtEl>
                                      </p:cBhvr>
                                    </p:animEffect>
                                    <p:anim calcmode="lin" valueType="num">
                                      <p:cBhvr>
                                        <p:cTn id="25" dur="10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24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Effect transition="in" filter="fade">
                                      <p:cBhvr>
                                        <p:cTn id="31" dur="1000"/>
                                        <p:tgtEl>
                                          <p:spTgt spid="62467">
                                            <p:txEl>
                                              <p:pRg st="4" end="4"/>
                                            </p:txEl>
                                          </p:spTgt>
                                        </p:tgtEl>
                                      </p:cBhvr>
                                    </p:animEffect>
                                    <p:anim calcmode="lin" valueType="num">
                                      <p:cBhvr>
                                        <p:cTn id="32" dur="10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24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62467">
                                            <p:txEl>
                                              <p:pRg st="5" end="5"/>
                                            </p:txEl>
                                          </p:spTgt>
                                        </p:tgtEl>
                                        <p:attrNameLst>
                                          <p:attrName>style.visibility</p:attrName>
                                        </p:attrNameLst>
                                      </p:cBhvr>
                                      <p:to>
                                        <p:strVal val="visible"/>
                                      </p:to>
                                    </p:set>
                                    <p:animEffect transition="in" filter="fade">
                                      <p:cBhvr>
                                        <p:cTn id="38" dur="1000"/>
                                        <p:tgtEl>
                                          <p:spTgt spid="62467">
                                            <p:txEl>
                                              <p:pRg st="5" end="5"/>
                                            </p:txEl>
                                          </p:spTgt>
                                        </p:tgtEl>
                                      </p:cBhvr>
                                    </p:animEffect>
                                    <p:anim calcmode="lin" valueType="num">
                                      <p:cBhvr>
                                        <p:cTn id="39" dur="10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24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nodeType="clickEffect">
                                  <p:stCondLst>
                                    <p:cond delay="0"/>
                                  </p:stCondLst>
                                  <p:childTnLst>
                                    <p:set>
                                      <p:cBhvr>
                                        <p:cTn id="44" dur="1" fill="hold">
                                          <p:stCondLst>
                                            <p:cond delay="0"/>
                                          </p:stCondLst>
                                        </p:cTn>
                                        <p:tgtEl>
                                          <p:spTgt spid="62467">
                                            <p:txEl>
                                              <p:pRg st="6" end="6"/>
                                            </p:txEl>
                                          </p:spTgt>
                                        </p:tgtEl>
                                        <p:attrNameLst>
                                          <p:attrName>style.visibility</p:attrName>
                                        </p:attrNameLst>
                                      </p:cBhvr>
                                      <p:to>
                                        <p:strVal val="visible"/>
                                      </p:to>
                                    </p:set>
                                    <p:animEffect transition="in" filter="fade">
                                      <p:cBhvr>
                                        <p:cTn id="45" dur="1000"/>
                                        <p:tgtEl>
                                          <p:spTgt spid="62467">
                                            <p:txEl>
                                              <p:pRg st="6" end="6"/>
                                            </p:txEl>
                                          </p:spTgt>
                                        </p:tgtEl>
                                      </p:cBhvr>
                                    </p:animEffect>
                                    <p:anim calcmode="lin" valueType="num">
                                      <p:cBhvr>
                                        <p:cTn id="46" dur="10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6246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nodeType="clickEffect">
                                  <p:stCondLst>
                                    <p:cond delay="0"/>
                                  </p:stCondLst>
                                  <p:childTnLst>
                                    <p:set>
                                      <p:cBhvr>
                                        <p:cTn id="51" dur="1" fill="hold">
                                          <p:stCondLst>
                                            <p:cond delay="0"/>
                                          </p:stCondLst>
                                        </p:cTn>
                                        <p:tgtEl>
                                          <p:spTgt spid="62467">
                                            <p:txEl>
                                              <p:pRg st="7" end="7"/>
                                            </p:txEl>
                                          </p:spTgt>
                                        </p:tgtEl>
                                        <p:attrNameLst>
                                          <p:attrName>style.visibility</p:attrName>
                                        </p:attrNameLst>
                                      </p:cBhvr>
                                      <p:to>
                                        <p:strVal val="visible"/>
                                      </p:to>
                                    </p:set>
                                    <p:animEffect transition="in" filter="fade">
                                      <p:cBhvr>
                                        <p:cTn id="52" dur="1000"/>
                                        <p:tgtEl>
                                          <p:spTgt spid="62467">
                                            <p:txEl>
                                              <p:pRg st="7" end="7"/>
                                            </p:txEl>
                                          </p:spTgt>
                                        </p:tgtEl>
                                      </p:cBhvr>
                                    </p:animEffect>
                                    <p:anim calcmode="lin" valueType="num">
                                      <p:cBhvr>
                                        <p:cTn id="53" dur="1000" fill="hold"/>
                                        <p:tgtEl>
                                          <p:spTgt spid="62467">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6246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7" presetClass="entr" presetSubtype="0" fill="hold" nodeType="clickEffect">
                                  <p:stCondLst>
                                    <p:cond delay="0"/>
                                  </p:stCondLst>
                                  <p:childTnLst>
                                    <p:set>
                                      <p:cBhvr>
                                        <p:cTn id="58" dur="1" fill="hold">
                                          <p:stCondLst>
                                            <p:cond delay="0"/>
                                          </p:stCondLst>
                                        </p:cTn>
                                        <p:tgtEl>
                                          <p:spTgt spid="62467">
                                            <p:txEl>
                                              <p:pRg st="8" end="8"/>
                                            </p:txEl>
                                          </p:spTgt>
                                        </p:tgtEl>
                                        <p:attrNameLst>
                                          <p:attrName>style.visibility</p:attrName>
                                        </p:attrNameLst>
                                      </p:cBhvr>
                                      <p:to>
                                        <p:strVal val="visible"/>
                                      </p:to>
                                    </p:set>
                                    <p:animEffect transition="in" filter="fade">
                                      <p:cBhvr>
                                        <p:cTn id="59" dur="1000"/>
                                        <p:tgtEl>
                                          <p:spTgt spid="62467">
                                            <p:txEl>
                                              <p:pRg st="8" end="8"/>
                                            </p:txEl>
                                          </p:spTgt>
                                        </p:tgtEl>
                                      </p:cBhvr>
                                    </p:animEffect>
                                    <p:anim calcmode="lin" valueType="num">
                                      <p:cBhvr>
                                        <p:cTn id="60" dur="1000" fill="hold"/>
                                        <p:tgtEl>
                                          <p:spTgt spid="62467">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6246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7" presetClass="entr" presetSubtype="0" fill="hold" nodeType="clickEffect">
                                  <p:stCondLst>
                                    <p:cond delay="0"/>
                                  </p:stCondLst>
                                  <p:childTnLst>
                                    <p:set>
                                      <p:cBhvr>
                                        <p:cTn id="65" dur="1" fill="hold">
                                          <p:stCondLst>
                                            <p:cond delay="0"/>
                                          </p:stCondLst>
                                        </p:cTn>
                                        <p:tgtEl>
                                          <p:spTgt spid="62467">
                                            <p:txEl>
                                              <p:pRg st="9" end="9"/>
                                            </p:txEl>
                                          </p:spTgt>
                                        </p:tgtEl>
                                        <p:attrNameLst>
                                          <p:attrName>style.visibility</p:attrName>
                                        </p:attrNameLst>
                                      </p:cBhvr>
                                      <p:to>
                                        <p:strVal val="visible"/>
                                      </p:to>
                                    </p:set>
                                    <p:animEffect transition="in" filter="fade">
                                      <p:cBhvr>
                                        <p:cTn id="66" dur="1000"/>
                                        <p:tgtEl>
                                          <p:spTgt spid="62467">
                                            <p:txEl>
                                              <p:pRg st="9" end="9"/>
                                            </p:txEl>
                                          </p:spTgt>
                                        </p:tgtEl>
                                      </p:cBhvr>
                                    </p:animEffect>
                                    <p:anim calcmode="lin" valueType="num">
                                      <p:cBhvr>
                                        <p:cTn id="67" dur="1000" fill="hold"/>
                                        <p:tgtEl>
                                          <p:spTgt spid="62467">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6246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Gas in an aerosol can is at a pressure of 4.2 atm at 22º C.  What would the gas pressure in the can be at 62 ºC?</a:t>
            </a:r>
          </a:p>
          <a:p>
            <a:r>
              <a:rPr lang="en-US" u="sng" dirty="0" smtClean="0"/>
              <a:t>P</a:t>
            </a:r>
            <a:r>
              <a:rPr lang="en-US" u="sng" baseline="-25000" dirty="0" smtClean="0"/>
              <a:t>1</a:t>
            </a:r>
            <a:r>
              <a:rPr lang="en-US" dirty="0" smtClean="0"/>
              <a:t>  = </a:t>
            </a:r>
            <a:r>
              <a:rPr lang="en-US" u="sng" dirty="0" smtClean="0"/>
              <a:t>P</a:t>
            </a:r>
            <a:r>
              <a:rPr lang="en-US" u="sng" baseline="-25000" dirty="0" smtClean="0"/>
              <a:t>2</a:t>
            </a:r>
            <a:r>
              <a:rPr lang="en-US" dirty="0" smtClean="0"/>
              <a:t>			</a:t>
            </a:r>
            <a:r>
              <a:rPr lang="en-US" u="sng" dirty="0" smtClean="0"/>
              <a:t>4.2 atm </a:t>
            </a:r>
            <a:r>
              <a:rPr lang="en-US" dirty="0" smtClean="0"/>
              <a:t>= </a:t>
            </a:r>
            <a:r>
              <a:rPr lang="en-US" u="sng" dirty="0" smtClean="0"/>
              <a:t>P</a:t>
            </a:r>
            <a:r>
              <a:rPr lang="en-US" u="sng" baseline="-25000" dirty="0" smtClean="0"/>
              <a:t>2</a:t>
            </a:r>
          </a:p>
          <a:p>
            <a:r>
              <a:rPr lang="en-US" dirty="0" smtClean="0"/>
              <a:t>T</a:t>
            </a:r>
            <a:r>
              <a:rPr lang="en-US" baseline="-25000" dirty="0" smtClean="0"/>
              <a:t>1</a:t>
            </a:r>
            <a:r>
              <a:rPr lang="en-US" dirty="0" smtClean="0"/>
              <a:t>      T</a:t>
            </a:r>
            <a:r>
              <a:rPr lang="en-US" baseline="-25000" dirty="0" smtClean="0"/>
              <a:t>2    		                 </a:t>
            </a:r>
            <a:r>
              <a:rPr lang="en-US" dirty="0" smtClean="0"/>
              <a:t>295 K     335 K</a:t>
            </a:r>
          </a:p>
          <a:p>
            <a:r>
              <a:rPr lang="en-US" dirty="0" smtClean="0"/>
              <a:t>P</a:t>
            </a:r>
            <a:r>
              <a:rPr lang="en-US" baseline="-25000" dirty="0" smtClean="0"/>
              <a:t>2</a:t>
            </a:r>
            <a:r>
              <a:rPr lang="en-US" dirty="0" smtClean="0"/>
              <a:t>= 4.8 atm</a:t>
            </a:r>
            <a:endParaRPr lang="en-US" baseline="-25000" dirty="0" smtClean="0"/>
          </a:p>
          <a:p>
            <a:endParaRPr lang="en-US" dirty="0" smtClean="0"/>
          </a:p>
          <a:p>
            <a:endParaRPr lang="en-US" dirty="0"/>
          </a:p>
        </p:txBody>
      </p:sp>
    </p:spTree>
    <p:extLst>
      <p:ext uri="{BB962C8B-B14F-4D97-AF65-F5344CB8AC3E}">
        <p14:creationId xmlns:p14="http://schemas.microsoft.com/office/powerpoint/2010/main" val="2746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endParaRPr lang="en-US" dirty="0"/>
          </a:p>
        </p:txBody>
      </p:sp>
      <p:sp>
        <p:nvSpPr>
          <p:cNvPr id="25603" name="Rectangle 3"/>
          <p:cNvSpPr>
            <a:spLocks noGrp="1" noRot="1" noChangeArrowheads="1"/>
          </p:cNvSpPr>
          <p:nvPr>
            <p:ph type="body" idx="1"/>
          </p:nvPr>
        </p:nvSpPr>
        <p:spPr>
          <a:xfrm>
            <a:off x="301625" y="1143000"/>
            <a:ext cx="8540750" cy="4956175"/>
          </a:xfrm>
        </p:spPr>
        <p:txBody>
          <a:bodyPr/>
          <a:lstStyle/>
          <a:p>
            <a:pPr>
              <a:lnSpc>
                <a:spcPct val="90000"/>
              </a:lnSpc>
            </a:pPr>
            <a:r>
              <a:rPr lang="en-US" sz="2400" dirty="0"/>
              <a:t>A sample of neon to be used in a neon sign has a volume of 1.51 L at a pressure of 635 </a:t>
            </a:r>
            <a:r>
              <a:rPr lang="en-US" sz="2400" dirty="0" smtClean="0"/>
              <a:t>mmHg.  </a:t>
            </a:r>
            <a:r>
              <a:rPr lang="en-US" sz="2400" dirty="0"/>
              <a:t>Calculate the volume of the gas after it is pumped into the glass tubes of the sign, where it shows a pressure of 785 </a:t>
            </a:r>
            <a:r>
              <a:rPr lang="en-US" sz="2400" dirty="0" smtClean="0"/>
              <a:t>mmHg.</a:t>
            </a:r>
            <a:endParaRPr lang="en-US" sz="2400" dirty="0"/>
          </a:p>
          <a:p>
            <a:pPr>
              <a:lnSpc>
                <a:spcPct val="90000"/>
              </a:lnSpc>
              <a:buFont typeface="Wingdings" pitchFamily="2" charset="2"/>
              <a:buNone/>
            </a:pPr>
            <a:endParaRPr lang="en-US" sz="2400" dirty="0"/>
          </a:p>
          <a:p>
            <a:pPr>
              <a:lnSpc>
                <a:spcPct val="90000"/>
              </a:lnSpc>
            </a:pPr>
            <a:r>
              <a:rPr lang="en-US" sz="2400" dirty="0"/>
              <a:t>V</a:t>
            </a:r>
            <a:r>
              <a:rPr lang="en-US" sz="2400" baseline="-25000" dirty="0"/>
              <a:t>1</a:t>
            </a:r>
            <a:r>
              <a:rPr lang="en-US" sz="2400" dirty="0"/>
              <a:t>= 1.51 L	       P</a:t>
            </a:r>
            <a:r>
              <a:rPr lang="en-US" sz="2400" baseline="-25000" dirty="0"/>
              <a:t>1</a:t>
            </a:r>
            <a:r>
              <a:rPr lang="en-US" sz="2400" dirty="0"/>
              <a:t> = 635 mmHg </a:t>
            </a:r>
            <a:endParaRPr lang="en-US" sz="2400" dirty="0" smtClean="0"/>
          </a:p>
          <a:p>
            <a:pPr>
              <a:lnSpc>
                <a:spcPct val="90000"/>
              </a:lnSpc>
            </a:pPr>
            <a:r>
              <a:rPr lang="en-US" sz="2400" dirty="0" smtClean="0"/>
              <a:t>V</a:t>
            </a:r>
            <a:r>
              <a:rPr lang="en-US" sz="2400" baseline="-25000" dirty="0" smtClean="0"/>
              <a:t>2</a:t>
            </a:r>
            <a:r>
              <a:rPr lang="en-US" sz="2400" dirty="0"/>
              <a:t>= ?	       P</a:t>
            </a:r>
            <a:r>
              <a:rPr lang="en-US" sz="2400" baseline="-25000" dirty="0"/>
              <a:t>2</a:t>
            </a:r>
            <a:r>
              <a:rPr lang="en-US" sz="2400" dirty="0"/>
              <a:t> = 785 </a:t>
            </a:r>
            <a:r>
              <a:rPr lang="en-US" sz="2400" dirty="0" smtClean="0"/>
              <a:t>mmHg</a:t>
            </a:r>
          </a:p>
          <a:p>
            <a:pPr>
              <a:lnSpc>
                <a:spcPct val="90000"/>
              </a:lnSpc>
            </a:pPr>
            <a:r>
              <a:rPr lang="en-US" sz="2400" dirty="0" smtClean="0"/>
              <a:t>(</a:t>
            </a:r>
            <a:r>
              <a:rPr lang="en-US" sz="2400" dirty="0"/>
              <a:t>1.51 L </a:t>
            </a:r>
            <a:r>
              <a:rPr lang="en-US" sz="2400" dirty="0" smtClean="0"/>
              <a:t>)( </a:t>
            </a:r>
            <a:r>
              <a:rPr lang="en-US" sz="2400" dirty="0"/>
              <a:t>635 mmHg </a:t>
            </a:r>
            <a:r>
              <a:rPr lang="en-US" sz="2400" dirty="0" smtClean="0"/>
              <a:t>)= </a:t>
            </a:r>
            <a:r>
              <a:rPr lang="en-US" sz="2400" dirty="0"/>
              <a:t>V</a:t>
            </a:r>
            <a:r>
              <a:rPr lang="en-US" sz="2400" baseline="-25000" dirty="0"/>
              <a:t>2</a:t>
            </a:r>
            <a:r>
              <a:rPr lang="en-US" sz="2400" dirty="0"/>
              <a:t> </a:t>
            </a:r>
            <a:r>
              <a:rPr lang="en-US" sz="2400" dirty="0" smtClean="0"/>
              <a:t>( </a:t>
            </a:r>
            <a:r>
              <a:rPr lang="en-US" sz="2400" dirty="0"/>
              <a:t>785 mmHg)</a:t>
            </a:r>
          </a:p>
          <a:p>
            <a:pPr>
              <a:lnSpc>
                <a:spcPct val="90000"/>
              </a:lnSpc>
            </a:pPr>
            <a:r>
              <a:rPr lang="en-US" sz="2400" dirty="0"/>
              <a:t>V</a:t>
            </a:r>
            <a:r>
              <a:rPr lang="en-US" sz="2400" baseline="-25000" dirty="0"/>
              <a:t>2</a:t>
            </a:r>
            <a:r>
              <a:rPr lang="en-US" sz="2400" dirty="0"/>
              <a:t> =  </a:t>
            </a:r>
            <a:r>
              <a:rPr lang="en-US" sz="2400" u="sng" dirty="0"/>
              <a:t>1.51 L x 635 </a:t>
            </a:r>
            <a:r>
              <a:rPr lang="en-US" sz="2400" dirty="0" smtClean="0"/>
              <a:t>mmHg</a:t>
            </a:r>
          </a:p>
          <a:p>
            <a:pPr>
              <a:lnSpc>
                <a:spcPct val="90000"/>
              </a:lnSpc>
            </a:pPr>
            <a:r>
              <a:rPr lang="en-US" sz="2400" dirty="0" smtClean="0"/>
              <a:t>   </a:t>
            </a:r>
            <a:r>
              <a:rPr lang="en-US" sz="2400" dirty="0"/>
              <a:t>	              785 mmHg </a:t>
            </a:r>
            <a:endParaRPr lang="en-US" sz="2400" dirty="0" smtClean="0"/>
          </a:p>
          <a:p>
            <a:pPr>
              <a:lnSpc>
                <a:spcPct val="90000"/>
              </a:lnSpc>
              <a:buNone/>
            </a:pPr>
            <a:r>
              <a:rPr lang="en-US" sz="2400" dirty="0" smtClean="0"/>
              <a:t>V</a:t>
            </a:r>
            <a:r>
              <a:rPr lang="en-US" sz="2400" baseline="-25000" dirty="0" smtClean="0"/>
              <a:t>2</a:t>
            </a:r>
            <a:r>
              <a:rPr lang="en-US" sz="2400" dirty="0" smtClean="0"/>
              <a:t> </a:t>
            </a:r>
            <a:r>
              <a:rPr lang="en-US" sz="2400" dirty="0"/>
              <a:t>= 1.22 L</a:t>
            </a:r>
          </a:p>
          <a:p>
            <a:pPr>
              <a:lnSpc>
                <a:spcPct val="90000"/>
              </a:lnSpc>
            </a:pPr>
            <a:endParaRPr lang="en-US" sz="2400" dirty="0"/>
          </a:p>
        </p:txBody>
      </p:sp>
    </p:spTree>
    <p:extLst>
      <p:ext uri="{BB962C8B-B14F-4D97-AF65-F5344CB8AC3E}">
        <p14:creationId xmlns:p14="http://schemas.microsoft.com/office/powerpoint/2010/main" val="250733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7" dur="500"/>
                                        <p:tgtEl>
                                          <p:spTgt spid="2560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603">
                                            <p:txEl>
                                              <p:pRg st="3" end="3"/>
                                            </p:txEl>
                                          </p:spTgt>
                                        </p:tgtEl>
                                        <p:attrNameLst>
                                          <p:attrName>style.visibility</p:attrName>
                                        </p:attrNameLst>
                                      </p:cBhvr>
                                      <p:to>
                                        <p:strVal val="visible"/>
                                      </p:to>
                                    </p:set>
                                    <p:animEffect transition="in" filter="checkerboard(across)">
                                      <p:cBhvr>
                                        <p:cTn id="12" dur="500"/>
                                        <p:tgtEl>
                                          <p:spTgt spid="2560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animEffect transition="in" filter="checkerboard(across)">
                                      <p:cBhvr>
                                        <p:cTn id="17" dur="500"/>
                                        <p:tgtEl>
                                          <p:spTgt spid="2560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5603">
                                            <p:txEl>
                                              <p:pRg st="5" end="5"/>
                                            </p:txEl>
                                          </p:spTgt>
                                        </p:tgtEl>
                                        <p:attrNameLst>
                                          <p:attrName>style.visibility</p:attrName>
                                        </p:attrNameLst>
                                      </p:cBhvr>
                                      <p:to>
                                        <p:strVal val="visible"/>
                                      </p:to>
                                    </p:set>
                                    <p:animEffect transition="in" filter="checkerboard(across)">
                                      <p:cBhvr>
                                        <p:cTn id="22" dur="500"/>
                                        <p:tgtEl>
                                          <p:spTgt spid="2560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5603">
                                            <p:txEl>
                                              <p:pRg st="6" end="6"/>
                                            </p:txEl>
                                          </p:spTgt>
                                        </p:tgtEl>
                                        <p:attrNameLst>
                                          <p:attrName>style.visibility</p:attrName>
                                        </p:attrNameLst>
                                      </p:cBhvr>
                                      <p:to>
                                        <p:strVal val="visible"/>
                                      </p:to>
                                    </p:set>
                                    <p:animEffect transition="in" filter="checkerboard(across)">
                                      <p:cBhvr>
                                        <p:cTn id="27" dur="500"/>
                                        <p:tgtEl>
                                          <p:spTgt spid="2560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5603">
                                            <p:txEl>
                                              <p:pRg st="7" end="7"/>
                                            </p:txEl>
                                          </p:spTgt>
                                        </p:tgtEl>
                                        <p:attrNameLst>
                                          <p:attrName>style.visibility</p:attrName>
                                        </p:attrNameLst>
                                      </p:cBhvr>
                                      <p:to>
                                        <p:strVal val="visible"/>
                                      </p:to>
                                    </p:set>
                                    <p:animEffect transition="in" filter="checkerboard(across)">
                                      <p:cBhvr>
                                        <p:cTn id="30"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Gas Law Problem</a:t>
            </a:r>
            <a:endParaRPr lang="en-US" dirty="0"/>
          </a:p>
        </p:txBody>
      </p:sp>
      <p:sp>
        <p:nvSpPr>
          <p:cNvPr id="3" name="Content Placeholder 2"/>
          <p:cNvSpPr>
            <a:spLocks noGrp="1"/>
          </p:cNvSpPr>
          <p:nvPr>
            <p:ph idx="1"/>
          </p:nvPr>
        </p:nvSpPr>
        <p:spPr/>
        <p:txBody>
          <a:bodyPr/>
          <a:lstStyle/>
          <a:p>
            <a:r>
              <a:rPr lang="en-US" dirty="0" smtClean="0"/>
              <a:t>The volume of a gas is 32.1 mL at 22.0 ºC and 0.875 atm.  What will the volume be at 15.0 ºC and 0.900 atm?</a:t>
            </a:r>
          </a:p>
          <a:p>
            <a:r>
              <a:rPr lang="en-US" sz="2400" u="sng" dirty="0" smtClean="0"/>
              <a:t>P</a:t>
            </a:r>
            <a:r>
              <a:rPr lang="en-US" sz="2400" u="sng" baseline="-25000" dirty="0" smtClean="0"/>
              <a:t>1</a:t>
            </a:r>
            <a:r>
              <a:rPr lang="en-US" sz="2400" u="sng" dirty="0" smtClean="0"/>
              <a:t>V</a:t>
            </a:r>
            <a:r>
              <a:rPr lang="en-US" sz="2400" u="sng" baseline="-25000" dirty="0" smtClean="0"/>
              <a:t>1</a:t>
            </a:r>
            <a:r>
              <a:rPr lang="en-US" sz="2400" u="sng" dirty="0" smtClean="0"/>
              <a:t> </a:t>
            </a:r>
            <a:r>
              <a:rPr lang="en-US" sz="2400" dirty="0" smtClean="0"/>
              <a:t>=</a:t>
            </a:r>
            <a:r>
              <a:rPr lang="en-US" sz="2400" u="sng" dirty="0" smtClean="0"/>
              <a:t> P</a:t>
            </a:r>
            <a:r>
              <a:rPr lang="en-US" sz="2400" u="sng" baseline="-25000" dirty="0" smtClean="0"/>
              <a:t>2</a:t>
            </a:r>
            <a:r>
              <a:rPr lang="en-US" sz="2400" u="sng" dirty="0" smtClean="0"/>
              <a:t>V</a:t>
            </a:r>
            <a:r>
              <a:rPr lang="en-US" sz="2400" u="sng" baseline="-25000" dirty="0" smtClean="0"/>
              <a:t>2</a:t>
            </a:r>
            <a:r>
              <a:rPr lang="en-US" sz="2400" baseline="-25000" dirty="0" smtClean="0">
                <a:effectLst/>
              </a:rPr>
              <a:t>	</a:t>
            </a:r>
            <a:r>
              <a:rPr lang="en-US" sz="2400" u="sng" dirty="0" smtClean="0">
                <a:effectLst/>
              </a:rPr>
              <a:t>(0.875atm)( 32.1 mL) </a:t>
            </a:r>
            <a:r>
              <a:rPr lang="en-US" sz="2400" dirty="0" smtClean="0">
                <a:effectLst/>
              </a:rPr>
              <a:t>= </a:t>
            </a:r>
            <a:r>
              <a:rPr lang="en-US" sz="2400" u="sng" dirty="0" smtClean="0">
                <a:effectLst/>
              </a:rPr>
              <a:t>(0.900atm)V</a:t>
            </a:r>
            <a:r>
              <a:rPr lang="en-US" sz="2400" u="sng" baseline="-25000" dirty="0" smtClean="0">
                <a:effectLst/>
              </a:rPr>
              <a:t>2</a:t>
            </a:r>
            <a:endParaRPr lang="en-US" sz="2400" u="sng" baseline="-25000" dirty="0" smtClean="0"/>
          </a:p>
          <a:p>
            <a:pPr>
              <a:buNone/>
            </a:pPr>
            <a:r>
              <a:rPr lang="en-US" sz="2400" b="1" dirty="0" smtClean="0"/>
              <a:t>    </a:t>
            </a:r>
            <a:r>
              <a:rPr lang="en-US" sz="2400" dirty="0" smtClean="0"/>
              <a:t>T</a:t>
            </a:r>
            <a:r>
              <a:rPr lang="en-US" sz="2400" baseline="-25000" dirty="0" smtClean="0"/>
              <a:t>1</a:t>
            </a:r>
            <a:r>
              <a:rPr lang="en-US" sz="2400" dirty="0" smtClean="0"/>
              <a:t>	      T </a:t>
            </a:r>
            <a:r>
              <a:rPr lang="en-US" sz="2400" baseline="-25000" dirty="0" smtClean="0"/>
              <a:t>2                                     </a:t>
            </a:r>
            <a:r>
              <a:rPr lang="en-US" sz="2400" dirty="0" smtClean="0"/>
              <a:t>295K	      288 K</a:t>
            </a:r>
          </a:p>
          <a:p>
            <a:pPr>
              <a:buNone/>
            </a:pPr>
            <a:endParaRPr lang="en-US" sz="2400" dirty="0"/>
          </a:p>
          <a:p>
            <a:pPr>
              <a:buNone/>
            </a:pPr>
            <a:r>
              <a:rPr lang="en-US" sz="2400" dirty="0" smtClean="0"/>
              <a:t>V</a:t>
            </a:r>
            <a:r>
              <a:rPr lang="en-US" sz="2400" baseline="-25000" dirty="0" smtClean="0"/>
              <a:t>2</a:t>
            </a:r>
            <a:r>
              <a:rPr lang="en-US" sz="2400" dirty="0" smtClean="0"/>
              <a:t> = 30.5 mL</a:t>
            </a:r>
            <a:endParaRPr lang="en-US" sz="2400" dirty="0"/>
          </a:p>
        </p:txBody>
      </p:sp>
    </p:spTree>
    <p:extLst>
      <p:ext uri="{BB962C8B-B14F-4D97-AF65-F5344CB8AC3E}">
        <p14:creationId xmlns:p14="http://schemas.microsoft.com/office/powerpoint/2010/main" val="39849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10588" cy="1325563"/>
          </a:xfrm>
        </p:spPr>
        <p:txBody>
          <a:bodyPr/>
          <a:lstStyle/>
          <a:p>
            <a:r>
              <a:rPr lang="en-US" sz="2800" dirty="0" smtClean="0"/>
              <a:t>Compare the rate of effusion of CO</a:t>
            </a:r>
            <a:r>
              <a:rPr lang="en-US" sz="2800" baseline="-25000" dirty="0" smtClean="0"/>
              <a:t>2</a:t>
            </a:r>
            <a:r>
              <a:rPr lang="en-US" sz="2800" dirty="0" smtClean="0"/>
              <a:t> and </a:t>
            </a:r>
            <a:r>
              <a:rPr lang="en-US" sz="2800" dirty="0" err="1" smtClean="0"/>
              <a:t>HCl</a:t>
            </a:r>
            <a:r>
              <a:rPr lang="en-US" sz="2800" dirty="0" smtClean="0"/>
              <a:t> at the same temp and pressure.</a:t>
            </a:r>
            <a:endParaRPr lang="en-US" sz="2800" dirty="0"/>
          </a:p>
        </p:txBody>
      </p:sp>
      <p:sp>
        <p:nvSpPr>
          <p:cNvPr id="3" name="Content Placeholder 2"/>
          <p:cNvSpPr>
            <a:spLocks noGrp="1"/>
          </p:cNvSpPr>
          <p:nvPr>
            <p:ph idx="1"/>
          </p:nvPr>
        </p:nvSpPr>
        <p:spPr/>
        <p:txBody>
          <a:bodyPr/>
          <a:lstStyle/>
          <a:p>
            <a:pPr>
              <a:buNone/>
            </a:pPr>
            <a:r>
              <a:rPr lang="en-US" b="1" u="sng" dirty="0"/>
              <a:t>Rate of effusion A </a:t>
            </a:r>
            <a:r>
              <a:rPr lang="en-US" b="1" dirty="0"/>
              <a:t>= √</a:t>
            </a:r>
            <a:r>
              <a:rPr lang="en-US" b="1" u="sng" dirty="0"/>
              <a:t>M</a:t>
            </a:r>
            <a:r>
              <a:rPr lang="en-US" b="1" u="sng" baseline="-25000" dirty="0"/>
              <a:t>B</a:t>
            </a:r>
          </a:p>
          <a:p>
            <a:pPr>
              <a:buNone/>
            </a:pPr>
            <a:r>
              <a:rPr lang="en-US" b="1" dirty="0"/>
              <a:t>Rate of effusion B     √</a:t>
            </a:r>
            <a:r>
              <a:rPr lang="en-US" b="1" baseline="-25000" dirty="0"/>
              <a:t> </a:t>
            </a:r>
            <a:r>
              <a:rPr lang="en-US" b="1" dirty="0"/>
              <a:t>M</a:t>
            </a:r>
            <a:r>
              <a:rPr lang="en-US" b="1" baseline="-25000" dirty="0"/>
              <a:t>A</a:t>
            </a:r>
          </a:p>
          <a:p>
            <a:pPr>
              <a:buNone/>
            </a:pPr>
            <a:r>
              <a:rPr lang="en-US" b="1" u="sng" dirty="0"/>
              <a:t>Rate </a:t>
            </a:r>
            <a:r>
              <a:rPr lang="en-US" b="1" u="sng" dirty="0" smtClean="0"/>
              <a:t>CO</a:t>
            </a:r>
            <a:r>
              <a:rPr lang="en-US" b="1" u="sng" baseline="-25000" dirty="0" smtClean="0"/>
              <a:t>2</a:t>
            </a:r>
            <a:r>
              <a:rPr lang="en-US" sz="2800" b="1" u="sng" dirty="0" smtClean="0"/>
              <a:t> </a:t>
            </a:r>
            <a:r>
              <a:rPr lang="en-US" sz="2800" b="1" dirty="0" smtClean="0"/>
              <a:t>=</a:t>
            </a:r>
            <a:r>
              <a:rPr lang="en-US" sz="2800" b="1" dirty="0"/>
              <a:t>√</a:t>
            </a:r>
            <a:r>
              <a:rPr lang="en-US" sz="2800" b="1" u="sng" dirty="0" err="1" smtClean="0"/>
              <a:t>M</a:t>
            </a:r>
            <a:r>
              <a:rPr lang="en-US" sz="2800" b="1" baseline="-25000" dirty="0" err="1"/>
              <a:t>HCl</a:t>
            </a:r>
            <a:r>
              <a:rPr lang="en-US" sz="2800" b="1" dirty="0" smtClean="0"/>
              <a:t>= </a:t>
            </a:r>
            <a:r>
              <a:rPr lang="en-US" sz="2800" b="1" u="sng" dirty="0" smtClean="0"/>
              <a:t>√36.46g/</a:t>
            </a:r>
            <a:r>
              <a:rPr lang="en-US" sz="2800" b="1" u="sng" dirty="0" err="1" smtClean="0"/>
              <a:t>mol</a:t>
            </a:r>
            <a:r>
              <a:rPr lang="en-US" sz="2800" b="1" u="sng" dirty="0" smtClean="0"/>
              <a:t> </a:t>
            </a:r>
            <a:r>
              <a:rPr lang="en-US" sz="2800" b="1" dirty="0"/>
              <a:t>= </a:t>
            </a:r>
            <a:r>
              <a:rPr lang="en-US" sz="2800" b="1" dirty="0" smtClean="0"/>
              <a:t>√(</a:t>
            </a:r>
            <a:r>
              <a:rPr lang="en-US" sz="2800" b="1" u="sng" dirty="0" smtClean="0"/>
              <a:t>36.46</a:t>
            </a:r>
            <a:r>
              <a:rPr lang="en-US" sz="2800" b="1" dirty="0" smtClean="0"/>
              <a:t> = 0.9</a:t>
            </a:r>
            <a:endParaRPr lang="en-US" sz="2800" b="1" dirty="0"/>
          </a:p>
          <a:p>
            <a:pPr>
              <a:buNone/>
            </a:pPr>
            <a:r>
              <a:rPr lang="en-US" sz="2800" b="1" dirty="0"/>
              <a:t> Rate </a:t>
            </a:r>
            <a:r>
              <a:rPr lang="en-US" sz="2800" b="1" dirty="0" err="1" smtClean="0"/>
              <a:t>HCl</a:t>
            </a:r>
            <a:r>
              <a:rPr lang="en-US" sz="2800" b="1" dirty="0" smtClean="0"/>
              <a:t>= </a:t>
            </a:r>
            <a:r>
              <a:rPr lang="en-US" sz="2800" b="1" dirty="0"/>
              <a:t>√</a:t>
            </a:r>
            <a:r>
              <a:rPr lang="en-US" sz="2800" b="1" baseline="-25000" dirty="0"/>
              <a:t> </a:t>
            </a:r>
            <a:r>
              <a:rPr lang="en-US" sz="2800" b="1" dirty="0" smtClean="0"/>
              <a:t>M</a:t>
            </a:r>
            <a:r>
              <a:rPr lang="en-US" sz="2800" b="1" baseline="-25000" dirty="0"/>
              <a:t>CO2 </a:t>
            </a:r>
            <a:r>
              <a:rPr lang="en-US" sz="2800" b="1" dirty="0" smtClean="0"/>
              <a:t>= √</a:t>
            </a:r>
            <a:r>
              <a:rPr lang="en-US" sz="2800" b="1" dirty="0"/>
              <a:t>43.99</a:t>
            </a:r>
            <a:r>
              <a:rPr lang="en-US" sz="2800" b="1" dirty="0" smtClean="0"/>
              <a:t> g/</a:t>
            </a:r>
            <a:r>
              <a:rPr lang="en-US" sz="2800" b="1" dirty="0" err="1" smtClean="0"/>
              <a:t>mol</a:t>
            </a:r>
            <a:r>
              <a:rPr lang="en-US" sz="2800" b="1" dirty="0" smtClean="0"/>
              <a:t>     43.99)</a:t>
            </a:r>
          </a:p>
          <a:p>
            <a:pPr>
              <a:buNone/>
            </a:pPr>
            <a:endParaRPr lang="en-US" sz="2800" b="1" dirty="0" smtClean="0"/>
          </a:p>
          <a:p>
            <a:pPr>
              <a:buNone/>
            </a:pPr>
            <a:r>
              <a:rPr lang="en-US" sz="2800" b="1" dirty="0"/>
              <a:t>CO</a:t>
            </a:r>
            <a:r>
              <a:rPr lang="en-US" sz="2800" b="1" baseline="-25000" dirty="0"/>
              <a:t>2</a:t>
            </a:r>
            <a:r>
              <a:rPr lang="en-US" sz="2800" b="1" dirty="0"/>
              <a:t> effuses 0.9 times as slow as </a:t>
            </a:r>
            <a:r>
              <a:rPr lang="en-US" sz="2800" b="1" dirty="0" err="1"/>
              <a:t>HCl</a:t>
            </a:r>
            <a:endParaRPr lang="en-US" sz="2800" dirty="0"/>
          </a:p>
        </p:txBody>
      </p:sp>
    </p:spTree>
    <p:extLst>
      <p:ext uri="{BB962C8B-B14F-4D97-AF65-F5344CB8AC3E}">
        <p14:creationId xmlns:p14="http://schemas.microsoft.com/office/powerpoint/2010/main" val="40753638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Molar Volume of Gas</a:t>
            </a:r>
            <a:endParaRPr lang="en-US" dirty="0"/>
          </a:p>
        </p:txBody>
      </p:sp>
      <p:sp>
        <p:nvSpPr>
          <p:cNvPr id="3" name="Content Placeholder 2"/>
          <p:cNvSpPr>
            <a:spLocks noGrp="1"/>
          </p:cNvSpPr>
          <p:nvPr>
            <p:ph idx="1"/>
          </p:nvPr>
        </p:nvSpPr>
        <p:spPr>
          <a:xfrm>
            <a:off x="301625" y="1143000"/>
            <a:ext cx="8540750" cy="4956175"/>
          </a:xfrm>
        </p:spPr>
        <p:txBody>
          <a:bodyPr/>
          <a:lstStyle/>
          <a:p>
            <a:r>
              <a:rPr lang="en-US" dirty="0" smtClean="0"/>
              <a:t>Volume occupied by one mole of gas at STP = 22.41410 L</a:t>
            </a:r>
          </a:p>
          <a:p>
            <a:r>
              <a:rPr lang="en-US" dirty="0" smtClean="0"/>
              <a:t>22.4 L/</a:t>
            </a:r>
            <a:r>
              <a:rPr lang="en-US" dirty="0" err="1" smtClean="0"/>
              <a:t>mol</a:t>
            </a:r>
            <a:endParaRPr lang="en-US" dirty="0" smtClean="0"/>
          </a:p>
          <a:p>
            <a:r>
              <a:rPr lang="en-US" b="1" dirty="0" smtClean="0"/>
              <a:t>STP= Standard Temperature Pressure</a:t>
            </a:r>
          </a:p>
          <a:p>
            <a:r>
              <a:rPr lang="en-US" b="1" dirty="0"/>
              <a:t>0</a:t>
            </a:r>
            <a:r>
              <a:rPr lang="en-US" b="1" dirty="0" smtClean="0"/>
              <a:t> ˚C and 1.00 </a:t>
            </a:r>
            <a:r>
              <a:rPr lang="en-US" b="1" dirty="0" err="1" smtClean="0"/>
              <a:t>atm</a:t>
            </a:r>
            <a:endParaRPr lang="en-US" b="1" dirty="0" smtClean="0"/>
          </a:p>
          <a:p>
            <a:r>
              <a:rPr lang="en-US" dirty="0" smtClean="0"/>
              <a:t>If know volume of gas can use 1 mol/ 22.4 L as conversion factor to find moles (then mass) of a given volume of gas at STP</a:t>
            </a:r>
            <a:endParaRPr lang="en-US" dirty="0"/>
          </a:p>
        </p:txBody>
      </p:sp>
    </p:spTree>
    <p:extLst>
      <p:ext uri="{BB962C8B-B14F-4D97-AF65-F5344CB8AC3E}">
        <p14:creationId xmlns:p14="http://schemas.microsoft.com/office/powerpoint/2010/main" val="401264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625" y="457200"/>
            <a:ext cx="8540750" cy="5641975"/>
          </a:xfrm>
        </p:spPr>
        <p:txBody>
          <a:bodyPr/>
          <a:lstStyle/>
          <a:p>
            <a:r>
              <a:rPr lang="en-US" dirty="0"/>
              <a:t>A sample of H</a:t>
            </a:r>
            <a:r>
              <a:rPr lang="en-US" baseline="-25000" dirty="0"/>
              <a:t>2</a:t>
            </a:r>
            <a:r>
              <a:rPr lang="en-US" dirty="0"/>
              <a:t> occupies 14.1 L at STP.  How many moles of the gas are present?</a:t>
            </a:r>
          </a:p>
          <a:p>
            <a:r>
              <a:rPr lang="en-US" dirty="0"/>
              <a:t>14.1 L H</a:t>
            </a:r>
            <a:r>
              <a:rPr lang="en-US" baseline="-25000" dirty="0"/>
              <a:t>2 </a:t>
            </a:r>
            <a:r>
              <a:rPr lang="en-US" dirty="0"/>
              <a:t>x </a:t>
            </a:r>
            <a:r>
              <a:rPr lang="en-US" u="sng" dirty="0"/>
              <a:t> </a:t>
            </a:r>
            <a:r>
              <a:rPr lang="en-US" u="sng" dirty="0" smtClean="0"/>
              <a:t>   1 </a:t>
            </a:r>
            <a:r>
              <a:rPr lang="en-US" u="sng" dirty="0" err="1" smtClean="0"/>
              <a:t>mol</a:t>
            </a:r>
            <a:endParaRPr lang="en-US" u="sng" dirty="0" smtClean="0"/>
          </a:p>
          <a:p>
            <a:r>
              <a:rPr lang="en-US" dirty="0"/>
              <a:t> </a:t>
            </a:r>
            <a:r>
              <a:rPr lang="en-US" dirty="0" smtClean="0"/>
              <a:t>                     22.4L</a:t>
            </a:r>
          </a:p>
          <a:p>
            <a:r>
              <a:rPr lang="en-US" dirty="0" smtClean="0"/>
              <a:t>= </a:t>
            </a:r>
            <a:r>
              <a:rPr lang="en-US" dirty="0"/>
              <a:t>0.629 </a:t>
            </a:r>
            <a:r>
              <a:rPr lang="en-US" dirty="0" err="1"/>
              <a:t>mol</a:t>
            </a:r>
            <a:r>
              <a:rPr lang="en-US" dirty="0"/>
              <a:t> </a:t>
            </a:r>
            <a:r>
              <a:rPr lang="en-US" dirty="0" smtClean="0"/>
              <a:t>H</a:t>
            </a:r>
            <a:r>
              <a:rPr lang="en-US" baseline="-25000" dirty="0" smtClean="0"/>
              <a:t>2</a:t>
            </a:r>
          </a:p>
          <a:p>
            <a:r>
              <a:rPr lang="en-US" b="1" dirty="0" smtClean="0">
                <a:effectLst/>
              </a:rPr>
              <a:t>What is the mass?</a:t>
            </a:r>
          </a:p>
          <a:p>
            <a:r>
              <a:rPr lang="en-US" dirty="0" smtClean="0">
                <a:effectLst/>
              </a:rPr>
              <a:t>0.629 </a:t>
            </a:r>
            <a:r>
              <a:rPr lang="en-US" dirty="0" err="1" smtClean="0">
                <a:effectLst/>
              </a:rPr>
              <a:t>mol</a:t>
            </a:r>
            <a:r>
              <a:rPr lang="en-US" dirty="0" smtClean="0">
                <a:effectLst/>
              </a:rPr>
              <a:t> H</a:t>
            </a:r>
            <a:r>
              <a:rPr lang="en-US" baseline="-25000" dirty="0" smtClean="0">
                <a:effectLst/>
              </a:rPr>
              <a:t>2 </a:t>
            </a:r>
            <a:r>
              <a:rPr lang="en-US" dirty="0">
                <a:effectLst/>
              </a:rPr>
              <a:t> </a:t>
            </a:r>
            <a:r>
              <a:rPr lang="en-US" dirty="0" smtClean="0">
                <a:effectLst/>
              </a:rPr>
              <a:t>x </a:t>
            </a:r>
            <a:r>
              <a:rPr lang="en-US" u="sng" dirty="0" smtClean="0">
                <a:effectLst/>
              </a:rPr>
              <a:t>2.02 g </a:t>
            </a:r>
          </a:p>
          <a:p>
            <a:r>
              <a:rPr lang="en-US" dirty="0" smtClean="0">
                <a:effectLst/>
              </a:rPr>
              <a:t>                          1mol</a:t>
            </a:r>
          </a:p>
          <a:p>
            <a:r>
              <a:rPr lang="en-US" dirty="0" smtClean="0">
                <a:effectLst/>
              </a:rPr>
              <a:t>= 1.27 </a:t>
            </a:r>
            <a:r>
              <a:rPr lang="en-US" dirty="0" smtClean="0"/>
              <a:t>gH</a:t>
            </a:r>
            <a:r>
              <a:rPr lang="en-US" baseline="-25000" dirty="0" smtClean="0"/>
              <a:t>2</a:t>
            </a:r>
            <a:endParaRPr lang="en-US" dirty="0">
              <a:effectLst/>
            </a:endParaRPr>
          </a:p>
          <a:p>
            <a:endParaRPr lang="en-US" dirty="0"/>
          </a:p>
        </p:txBody>
      </p:sp>
    </p:spTree>
    <p:extLst>
      <p:ext uri="{BB962C8B-B14F-4D97-AF65-F5344CB8AC3E}">
        <p14:creationId xmlns:p14="http://schemas.microsoft.com/office/powerpoint/2010/main" val="171803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Gas Law</a:t>
            </a:r>
            <a:endParaRPr lang="en-US" dirty="0"/>
          </a:p>
        </p:txBody>
      </p:sp>
      <p:sp>
        <p:nvSpPr>
          <p:cNvPr id="3" name="Content Placeholder 2"/>
          <p:cNvSpPr>
            <a:spLocks noGrp="1"/>
          </p:cNvSpPr>
          <p:nvPr>
            <p:ph idx="1"/>
          </p:nvPr>
        </p:nvSpPr>
        <p:spPr/>
        <p:txBody>
          <a:bodyPr/>
          <a:lstStyle/>
          <a:p>
            <a:pPr>
              <a:lnSpc>
                <a:spcPct val="90000"/>
              </a:lnSpc>
            </a:pPr>
            <a:r>
              <a:rPr lang="en-US" sz="4000" b="1" dirty="0" smtClean="0"/>
              <a:t>PV= nRT</a:t>
            </a:r>
            <a:r>
              <a:rPr lang="en-US" sz="3200" dirty="0" smtClean="0"/>
              <a:t>			</a:t>
            </a:r>
          </a:p>
          <a:p>
            <a:pPr>
              <a:lnSpc>
                <a:spcPct val="90000"/>
              </a:lnSpc>
            </a:pPr>
            <a:r>
              <a:rPr lang="en-US" sz="3200" dirty="0" smtClean="0"/>
              <a:t>P= pressure 	V= volume (L)</a:t>
            </a:r>
          </a:p>
          <a:p>
            <a:pPr>
              <a:lnSpc>
                <a:spcPct val="90000"/>
              </a:lnSpc>
            </a:pPr>
            <a:r>
              <a:rPr lang="en-US" sz="3200" dirty="0" smtClean="0"/>
              <a:t>T= temp (K)		n = number of moles</a:t>
            </a:r>
          </a:p>
          <a:p>
            <a:pPr>
              <a:lnSpc>
                <a:spcPct val="90000"/>
              </a:lnSpc>
            </a:pPr>
            <a:r>
              <a:rPr lang="en-US" sz="3200" b="1" dirty="0" smtClean="0"/>
              <a:t>R= Ideal gas constant </a:t>
            </a:r>
          </a:p>
          <a:p>
            <a:pPr>
              <a:lnSpc>
                <a:spcPct val="90000"/>
              </a:lnSpc>
            </a:pPr>
            <a:r>
              <a:rPr lang="en-US" sz="3200" b="1" dirty="0" smtClean="0"/>
              <a:t>Make sure units in problem match units in R</a:t>
            </a:r>
          </a:p>
          <a:p>
            <a:pPr>
              <a:lnSpc>
                <a:spcPct val="90000"/>
              </a:lnSpc>
            </a:pPr>
            <a:endParaRPr lang="en-US" sz="3200" dirty="0" smtClean="0"/>
          </a:p>
          <a:p>
            <a:endParaRPr lang="en-US" dirty="0"/>
          </a:p>
        </p:txBody>
      </p:sp>
      <p:sp>
        <p:nvSpPr>
          <p:cNvPr id="4" name="Rectangle 3"/>
          <p:cNvSpPr/>
          <p:nvPr/>
        </p:nvSpPr>
        <p:spPr>
          <a:xfrm>
            <a:off x="762000" y="1606062"/>
            <a:ext cx="2286000" cy="609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89869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values ( will be given)</a:t>
            </a:r>
            <a:endParaRPr lang="en-US" dirty="0"/>
          </a:p>
        </p:txBody>
      </p:sp>
      <p:sp>
        <p:nvSpPr>
          <p:cNvPr id="3" name="Content Placeholder 2"/>
          <p:cNvSpPr>
            <a:spLocks noGrp="1"/>
          </p:cNvSpPr>
          <p:nvPr>
            <p:ph idx="1"/>
          </p:nvPr>
        </p:nvSpPr>
        <p:spPr/>
        <p:txBody>
          <a:bodyPr/>
          <a:lstStyle/>
          <a:p>
            <a:pPr>
              <a:lnSpc>
                <a:spcPct val="90000"/>
              </a:lnSpc>
            </a:pPr>
            <a:r>
              <a:rPr lang="en-US" b="1" dirty="0" smtClean="0"/>
              <a:t>R=   0.0821</a:t>
            </a:r>
            <a:r>
              <a:rPr lang="en-US" b="1" dirty="0"/>
              <a:t>	</a:t>
            </a:r>
            <a:r>
              <a:rPr lang="en-US" b="1" u="sng" dirty="0"/>
              <a:t>L</a:t>
            </a:r>
            <a:r>
              <a:rPr lang="en-US" dirty="0"/>
              <a:t>∙</a:t>
            </a:r>
            <a:r>
              <a:rPr lang="en-US" b="1" u="sng" dirty="0"/>
              <a:t> </a:t>
            </a:r>
            <a:r>
              <a:rPr lang="en-US" b="1" u="sng" dirty="0" err="1"/>
              <a:t>atm</a:t>
            </a:r>
            <a:endParaRPr lang="en-US" b="1" u="sng" dirty="0"/>
          </a:p>
          <a:p>
            <a:pPr>
              <a:lnSpc>
                <a:spcPct val="90000"/>
              </a:lnSpc>
              <a:buNone/>
            </a:pPr>
            <a:r>
              <a:rPr lang="en-US" b="1" dirty="0"/>
              <a:t>			</a:t>
            </a:r>
            <a:r>
              <a:rPr lang="en-US" b="1" dirty="0" smtClean="0"/>
              <a:t>         </a:t>
            </a:r>
            <a:r>
              <a:rPr lang="en-US" b="1" dirty="0" err="1" smtClean="0"/>
              <a:t>mol</a:t>
            </a:r>
            <a:r>
              <a:rPr lang="en-US" dirty="0"/>
              <a:t>∙</a:t>
            </a:r>
            <a:r>
              <a:rPr lang="en-US" b="1" dirty="0"/>
              <a:t> K</a:t>
            </a:r>
          </a:p>
          <a:p>
            <a:pPr>
              <a:lnSpc>
                <a:spcPct val="90000"/>
              </a:lnSpc>
            </a:pPr>
            <a:r>
              <a:rPr lang="en-US" b="1" dirty="0"/>
              <a:t>R=   </a:t>
            </a:r>
            <a:r>
              <a:rPr lang="en-US" b="1" dirty="0" smtClean="0"/>
              <a:t>8.314</a:t>
            </a:r>
            <a:r>
              <a:rPr lang="en-US" b="1" dirty="0"/>
              <a:t>	</a:t>
            </a:r>
            <a:r>
              <a:rPr lang="en-US" b="1" u="sng" dirty="0"/>
              <a:t>L</a:t>
            </a:r>
            <a:r>
              <a:rPr lang="en-US" dirty="0"/>
              <a:t>∙</a:t>
            </a:r>
            <a:r>
              <a:rPr lang="en-US" b="1" u="sng" dirty="0"/>
              <a:t> </a:t>
            </a:r>
            <a:r>
              <a:rPr lang="en-US" b="1" u="sng" dirty="0" err="1" smtClean="0"/>
              <a:t>kPa</a:t>
            </a:r>
            <a:endParaRPr lang="en-US" b="1" u="sng" dirty="0"/>
          </a:p>
          <a:p>
            <a:pPr>
              <a:lnSpc>
                <a:spcPct val="90000"/>
              </a:lnSpc>
              <a:buNone/>
            </a:pPr>
            <a:r>
              <a:rPr lang="en-US" b="1" dirty="0"/>
              <a:t>			         </a:t>
            </a:r>
            <a:r>
              <a:rPr lang="en-US" b="1" dirty="0" err="1"/>
              <a:t>mol</a:t>
            </a:r>
            <a:r>
              <a:rPr lang="en-US" dirty="0"/>
              <a:t>∙</a:t>
            </a:r>
            <a:r>
              <a:rPr lang="en-US" b="1" dirty="0"/>
              <a:t> K</a:t>
            </a:r>
          </a:p>
          <a:p>
            <a:pPr>
              <a:lnSpc>
                <a:spcPct val="90000"/>
              </a:lnSpc>
            </a:pPr>
            <a:r>
              <a:rPr lang="en-US" b="1" dirty="0"/>
              <a:t>R=  </a:t>
            </a:r>
            <a:r>
              <a:rPr lang="en-US" b="1" dirty="0" smtClean="0"/>
              <a:t>62.4</a:t>
            </a:r>
            <a:r>
              <a:rPr lang="en-US" b="1" dirty="0"/>
              <a:t>	</a:t>
            </a:r>
            <a:r>
              <a:rPr lang="en-US" b="1" dirty="0" smtClean="0"/>
              <a:t>        </a:t>
            </a:r>
            <a:r>
              <a:rPr lang="en-US" b="1" u="sng" dirty="0" smtClean="0"/>
              <a:t>L</a:t>
            </a:r>
            <a:r>
              <a:rPr lang="en-US" dirty="0"/>
              <a:t>∙</a:t>
            </a:r>
            <a:r>
              <a:rPr lang="en-US" b="1" u="sng" dirty="0"/>
              <a:t> </a:t>
            </a:r>
            <a:r>
              <a:rPr lang="en-US" b="1" u="sng" dirty="0" smtClean="0"/>
              <a:t>mmHg</a:t>
            </a:r>
            <a:endParaRPr lang="en-US" b="1" u="sng" dirty="0"/>
          </a:p>
          <a:p>
            <a:pPr>
              <a:lnSpc>
                <a:spcPct val="90000"/>
              </a:lnSpc>
              <a:buNone/>
            </a:pPr>
            <a:r>
              <a:rPr lang="en-US" b="1" dirty="0"/>
              <a:t>			         </a:t>
            </a:r>
            <a:r>
              <a:rPr lang="en-US" b="1" dirty="0" err="1"/>
              <a:t>mol</a:t>
            </a:r>
            <a:r>
              <a:rPr lang="en-US" dirty="0"/>
              <a:t>∙</a:t>
            </a:r>
            <a:r>
              <a:rPr lang="en-US" b="1" dirty="0"/>
              <a:t> K</a:t>
            </a:r>
          </a:p>
          <a:p>
            <a:endParaRPr lang="en-US" dirty="0"/>
          </a:p>
        </p:txBody>
      </p:sp>
    </p:spTree>
    <p:extLst>
      <p:ext uri="{BB962C8B-B14F-4D97-AF65-F5344CB8AC3E}">
        <p14:creationId xmlns:p14="http://schemas.microsoft.com/office/powerpoint/2010/main" val="2735671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dirty="0"/>
              <a:t>Ideal Gas Law problem</a:t>
            </a:r>
          </a:p>
        </p:txBody>
      </p:sp>
      <p:sp>
        <p:nvSpPr>
          <p:cNvPr id="37891" name="Rectangle 3"/>
          <p:cNvSpPr>
            <a:spLocks noGrp="1" noRot="1" noChangeArrowheads="1"/>
          </p:cNvSpPr>
          <p:nvPr>
            <p:ph type="body" idx="1"/>
          </p:nvPr>
        </p:nvSpPr>
        <p:spPr/>
        <p:txBody>
          <a:bodyPr/>
          <a:lstStyle/>
          <a:p>
            <a:pPr>
              <a:lnSpc>
                <a:spcPct val="80000"/>
              </a:lnSpc>
            </a:pPr>
            <a:r>
              <a:rPr lang="en-US" sz="2400" dirty="0"/>
              <a:t>A sample of hydrogen gas, H</a:t>
            </a:r>
            <a:r>
              <a:rPr lang="en-US" sz="2400" baseline="-25000" dirty="0"/>
              <a:t>2</a:t>
            </a:r>
            <a:r>
              <a:rPr lang="en-US" sz="2400" dirty="0"/>
              <a:t>, has a volume of 8.56 L at a temp of </a:t>
            </a:r>
            <a:r>
              <a:rPr lang="en-US" sz="2400" dirty="0" smtClean="0"/>
              <a:t>0.0°C </a:t>
            </a:r>
            <a:r>
              <a:rPr lang="en-US" sz="2400" dirty="0"/>
              <a:t>and a pressure 1.5 atm.  Find the number of moles of H</a:t>
            </a:r>
            <a:r>
              <a:rPr lang="en-US" sz="2400" baseline="-25000" dirty="0"/>
              <a:t>2</a:t>
            </a:r>
            <a:r>
              <a:rPr lang="en-US" sz="2400" dirty="0"/>
              <a:t> present in the gas sample.</a:t>
            </a:r>
          </a:p>
          <a:p>
            <a:pPr>
              <a:lnSpc>
                <a:spcPct val="80000"/>
              </a:lnSpc>
            </a:pPr>
            <a:r>
              <a:rPr lang="en-US" sz="2400" dirty="0"/>
              <a:t>PV=nRT 		P= 1.5 atm	V=8.56L	 n=?</a:t>
            </a:r>
          </a:p>
          <a:p>
            <a:pPr>
              <a:lnSpc>
                <a:spcPct val="80000"/>
              </a:lnSpc>
              <a:buFont typeface="Wingdings" pitchFamily="2" charset="2"/>
              <a:buNone/>
            </a:pPr>
            <a:r>
              <a:rPr lang="en-US" sz="2400" dirty="0"/>
              <a:t>				R= constant	T= 0°C  + 273 = 273 K</a:t>
            </a:r>
          </a:p>
          <a:p>
            <a:pPr>
              <a:lnSpc>
                <a:spcPct val="80000"/>
              </a:lnSpc>
            </a:pPr>
            <a:r>
              <a:rPr lang="en-US" sz="2400" dirty="0"/>
              <a:t>n= </a:t>
            </a:r>
            <a:r>
              <a:rPr lang="en-US" sz="2400" u="sng" dirty="0"/>
              <a:t>PV</a:t>
            </a:r>
            <a:endParaRPr lang="en-US" sz="2400" dirty="0"/>
          </a:p>
          <a:p>
            <a:pPr>
              <a:lnSpc>
                <a:spcPct val="80000"/>
              </a:lnSpc>
            </a:pPr>
            <a:r>
              <a:rPr lang="en-US" sz="2400" dirty="0"/>
              <a:t>      RT</a:t>
            </a:r>
          </a:p>
          <a:p>
            <a:pPr>
              <a:lnSpc>
                <a:spcPct val="80000"/>
              </a:lnSpc>
            </a:pPr>
            <a:r>
              <a:rPr lang="en-US" sz="2400" dirty="0"/>
              <a:t>n = </a:t>
            </a:r>
            <a:r>
              <a:rPr lang="en-US" sz="2400" u="sng" dirty="0"/>
              <a:t>(1.5 atm) (8.56L)</a:t>
            </a:r>
            <a:endParaRPr lang="en-US" sz="2400" dirty="0"/>
          </a:p>
          <a:p>
            <a:pPr>
              <a:lnSpc>
                <a:spcPct val="80000"/>
              </a:lnSpc>
            </a:pPr>
            <a:r>
              <a:rPr lang="en-US" sz="2400" dirty="0"/>
              <a:t>       (</a:t>
            </a:r>
            <a:r>
              <a:rPr lang="en-US" sz="2400" dirty="0" smtClean="0"/>
              <a:t>0.0821 L∙ </a:t>
            </a:r>
            <a:r>
              <a:rPr lang="en-US" sz="2400" dirty="0"/>
              <a:t>atm / </a:t>
            </a:r>
            <a:r>
              <a:rPr lang="en-US" sz="2400" dirty="0" smtClean="0"/>
              <a:t>K∙ </a:t>
            </a:r>
            <a:r>
              <a:rPr lang="en-US" sz="2400" dirty="0"/>
              <a:t>mol) ( 273K)</a:t>
            </a:r>
          </a:p>
          <a:p>
            <a:pPr>
              <a:lnSpc>
                <a:spcPct val="80000"/>
              </a:lnSpc>
            </a:pPr>
            <a:r>
              <a:rPr lang="en-US" sz="2400" dirty="0"/>
              <a:t>n= 0.57 </a:t>
            </a:r>
            <a:r>
              <a:rPr lang="en-US" sz="2400" dirty="0" smtClean="0"/>
              <a:t>mol H</a:t>
            </a:r>
            <a:r>
              <a:rPr lang="en-US" sz="2400" baseline="-25000" dirty="0" smtClean="0"/>
              <a:t>2</a:t>
            </a:r>
            <a:endParaRPr lang="en-US" sz="2400" baseline="-25000" dirty="0"/>
          </a:p>
          <a:p>
            <a:pPr>
              <a:lnSpc>
                <a:spcPct val="80000"/>
              </a:lnSpc>
              <a:buFont typeface="Wingdings" pitchFamily="2" charset="2"/>
              <a:buNone/>
            </a:pPr>
            <a:r>
              <a:rPr lang="en-US" sz="2000" dirty="0"/>
              <a:t/>
            </a:r>
            <a:br>
              <a:rPr lang="en-US" sz="2000" dirty="0"/>
            </a:br>
            <a:endParaRPr lang="en-US" sz="2000" dirty="0"/>
          </a:p>
        </p:txBody>
      </p:sp>
    </p:spTree>
    <p:extLst>
      <p:ext uri="{BB962C8B-B14F-4D97-AF65-F5344CB8AC3E}">
        <p14:creationId xmlns:p14="http://schemas.microsoft.com/office/powerpoint/2010/main" val="233047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Effect transition="in" filter="dissolve">
                                      <p:cBhvr>
                                        <p:cTn id="7" dur="500"/>
                                        <p:tgtEl>
                                          <p:spTgt spid="37891">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7891">
                                            <p:txEl>
                                              <p:pRg st="2" end="2"/>
                                            </p:txEl>
                                          </p:spTgt>
                                        </p:tgtEl>
                                        <p:attrNameLst>
                                          <p:attrName>style.visibility</p:attrName>
                                        </p:attrNameLst>
                                      </p:cBhvr>
                                      <p:to>
                                        <p:strVal val="visible"/>
                                      </p:to>
                                    </p:set>
                                    <p:animEffect transition="in" filter="dissolve">
                                      <p:cBhvr>
                                        <p:cTn id="10" dur="500"/>
                                        <p:tgtEl>
                                          <p:spTgt spid="3789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7891">
                                            <p:txEl>
                                              <p:pRg st="3" end="3"/>
                                            </p:txEl>
                                          </p:spTgt>
                                        </p:tgtEl>
                                        <p:attrNameLst>
                                          <p:attrName>style.visibility</p:attrName>
                                        </p:attrNameLst>
                                      </p:cBhvr>
                                      <p:to>
                                        <p:strVal val="visible"/>
                                      </p:to>
                                    </p:set>
                                    <p:animEffect transition="in" filter="dissolve">
                                      <p:cBhvr>
                                        <p:cTn id="15" dur="500"/>
                                        <p:tgtEl>
                                          <p:spTgt spid="37891">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7891">
                                            <p:txEl>
                                              <p:pRg st="4" end="4"/>
                                            </p:txEl>
                                          </p:spTgt>
                                        </p:tgtEl>
                                        <p:attrNameLst>
                                          <p:attrName>style.visibility</p:attrName>
                                        </p:attrNameLst>
                                      </p:cBhvr>
                                      <p:to>
                                        <p:strVal val="visible"/>
                                      </p:to>
                                    </p:set>
                                    <p:animEffect transition="in" filter="dissolve">
                                      <p:cBhvr>
                                        <p:cTn id="18" dur="500"/>
                                        <p:tgtEl>
                                          <p:spTgt spid="37891">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7891">
                                            <p:txEl>
                                              <p:pRg st="5" end="5"/>
                                            </p:txEl>
                                          </p:spTgt>
                                        </p:tgtEl>
                                        <p:attrNameLst>
                                          <p:attrName>style.visibility</p:attrName>
                                        </p:attrNameLst>
                                      </p:cBhvr>
                                      <p:to>
                                        <p:strVal val="visible"/>
                                      </p:to>
                                    </p:set>
                                    <p:animEffect transition="in" filter="dissolve">
                                      <p:cBhvr>
                                        <p:cTn id="23" dur="500"/>
                                        <p:tgtEl>
                                          <p:spTgt spid="37891">
                                            <p:txEl>
                                              <p:pRg st="5" end="5"/>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7891">
                                            <p:txEl>
                                              <p:pRg st="6" end="6"/>
                                            </p:txEl>
                                          </p:spTgt>
                                        </p:tgtEl>
                                        <p:attrNameLst>
                                          <p:attrName>style.visibility</p:attrName>
                                        </p:attrNameLst>
                                      </p:cBhvr>
                                      <p:to>
                                        <p:strVal val="visible"/>
                                      </p:to>
                                    </p:set>
                                    <p:animEffect transition="in" filter="dissolve">
                                      <p:cBhvr>
                                        <p:cTn id="26" dur="500"/>
                                        <p:tgtEl>
                                          <p:spTgt spid="37891">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7891">
                                            <p:txEl>
                                              <p:pRg st="7" end="7"/>
                                            </p:txEl>
                                          </p:spTgt>
                                        </p:tgtEl>
                                        <p:attrNameLst>
                                          <p:attrName>style.visibility</p:attrName>
                                        </p:attrNameLst>
                                      </p:cBhvr>
                                      <p:to>
                                        <p:strVal val="visible"/>
                                      </p:to>
                                    </p:set>
                                    <p:animEffect transition="in" filter="dissolve">
                                      <p:cBhvr>
                                        <p:cTn id="31" dur="500"/>
                                        <p:tgtEl>
                                          <p:spTgt spid="37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volume of hydrogen gas is needed to react completely with 4.55 L of oxygen gas to produce water vapor?</a:t>
            </a:r>
            <a:br>
              <a:rPr lang="en-US" sz="2800" dirty="0" smtClean="0"/>
            </a:br>
            <a:endParaRPr lang="en-US" sz="2800" dirty="0"/>
          </a:p>
        </p:txBody>
      </p:sp>
      <p:sp>
        <p:nvSpPr>
          <p:cNvPr id="3" name="Content Placeholder 2"/>
          <p:cNvSpPr>
            <a:spLocks noGrp="1"/>
          </p:cNvSpPr>
          <p:nvPr>
            <p:ph idx="1"/>
          </p:nvPr>
        </p:nvSpPr>
        <p:spPr/>
        <p:txBody>
          <a:bodyPr/>
          <a:lstStyle/>
          <a:p>
            <a:pPr>
              <a:buNone/>
            </a:pPr>
            <a:r>
              <a:rPr lang="en-US" dirty="0" smtClean="0"/>
              <a:t>H</a:t>
            </a:r>
            <a:r>
              <a:rPr lang="en-US" baseline="-25000" dirty="0" smtClean="0"/>
              <a:t>2</a:t>
            </a:r>
            <a:r>
              <a:rPr lang="en-US" dirty="0" smtClean="0"/>
              <a:t> </a:t>
            </a:r>
            <a:r>
              <a:rPr lang="en-US" dirty="0"/>
              <a:t>+ O</a:t>
            </a:r>
            <a:r>
              <a:rPr lang="en-US" baseline="-25000" dirty="0"/>
              <a:t>2 </a:t>
            </a:r>
            <a:r>
              <a:rPr lang="en-US" dirty="0"/>
              <a:t> </a:t>
            </a:r>
            <a:r>
              <a:rPr lang="en-US" dirty="0" smtClean="0"/>
              <a:t>→H</a:t>
            </a:r>
            <a:r>
              <a:rPr lang="en-US" baseline="-25000" dirty="0" smtClean="0"/>
              <a:t>2</a:t>
            </a:r>
            <a:r>
              <a:rPr lang="en-US" dirty="0" smtClean="0"/>
              <a:t>O</a:t>
            </a:r>
          </a:p>
          <a:p>
            <a:pPr>
              <a:buNone/>
            </a:pPr>
            <a:r>
              <a:rPr lang="en-US" dirty="0" smtClean="0"/>
              <a:t>2H</a:t>
            </a:r>
            <a:r>
              <a:rPr lang="en-US" baseline="-25000" dirty="0" smtClean="0"/>
              <a:t>2</a:t>
            </a:r>
            <a:r>
              <a:rPr lang="en-US" dirty="0" smtClean="0"/>
              <a:t> + O</a:t>
            </a:r>
            <a:r>
              <a:rPr lang="en-US" baseline="-25000" dirty="0" smtClean="0"/>
              <a:t>2 </a:t>
            </a:r>
            <a:r>
              <a:rPr lang="en-US" dirty="0" smtClean="0"/>
              <a:t> →2 H</a:t>
            </a:r>
            <a:r>
              <a:rPr lang="en-US" baseline="-25000" dirty="0" smtClean="0"/>
              <a:t>2</a:t>
            </a:r>
            <a:r>
              <a:rPr lang="en-US" dirty="0" smtClean="0"/>
              <a:t>O</a:t>
            </a:r>
          </a:p>
          <a:p>
            <a:pPr>
              <a:buNone/>
            </a:pPr>
            <a:r>
              <a:rPr lang="en-US" dirty="0" smtClean="0"/>
              <a:t>4.55L O</a:t>
            </a:r>
            <a:r>
              <a:rPr lang="en-US" baseline="-25000" dirty="0" smtClean="0"/>
              <a:t>2   </a:t>
            </a:r>
            <a:r>
              <a:rPr lang="en-US" dirty="0" smtClean="0"/>
              <a:t>x</a:t>
            </a:r>
            <a:r>
              <a:rPr lang="en-US" baseline="-25000" dirty="0" smtClean="0"/>
              <a:t> </a:t>
            </a:r>
            <a:r>
              <a:rPr lang="en-US" u="sng" dirty="0" smtClean="0"/>
              <a:t>2 LH</a:t>
            </a:r>
            <a:r>
              <a:rPr lang="en-US" u="sng" baseline="-25000" dirty="0" smtClean="0"/>
              <a:t>2 </a:t>
            </a:r>
            <a:r>
              <a:rPr lang="en-US" u="sng" dirty="0" smtClean="0"/>
              <a:t> </a:t>
            </a:r>
            <a:r>
              <a:rPr lang="en-US" dirty="0" smtClean="0"/>
              <a:t>   = 9.10 L </a:t>
            </a:r>
            <a:r>
              <a:rPr lang="en-US" dirty="0"/>
              <a:t>H</a:t>
            </a:r>
            <a:r>
              <a:rPr lang="en-US" baseline="-25000" dirty="0"/>
              <a:t>2</a:t>
            </a:r>
            <a:endParaRPr lang="en-US" dirty="0" smtClean="0"/>
          </a:p>
          <a:p>
            <a:pPr>
              <a:buNone/>
            </a:pPr>
            <a:r>
              <a:rPr lang="en-US" dirty="0" smtClean="0"/>
              <a:t>                  1 L O</a:t>
            </a:r>
            <a:r>
              <a:rPr lang="en-US" baseline="-25000" dirty="0" smtClean="0"/>
              <a:t>2</a:t>
            </a:r>
            <a:endParaRPr lang="en-US" u="sng" dirty="0"/>
          </a:p>
        </p:txBody>
      </p:sp>
    </p:spTree>
    <p:extLst>
      <p:ext uri="{BB962C8B-B14F-4D97-AF65-F5344CB8AC3E}">
        <p14:creationId xmlns:p14="http://schemas.microsoft.com/office/powerpoint/2010/main" val="40043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defRPr/>
            </a:pPr>
            <a:r>
              <a:rPr lang="en-US" altLang="en-US" dirty="0" smtClean="0"/>
              <a:t>Naming ionic compounds</a:t>
            </a:r>
          </a:p>
        </p:txBody>
      </p:sp>
      <p:sp>
        <p:nvSpPr>
          <p:cNvPr id="63491" name="Rectangle 3"/>
          <p:cNvSpPr>
            <a:spLocks noGrp="1" noChangeArrowheads="1"/>
          </p:cNvSpPr>
          <p:nvPr>
            <p:ph type="body" sz="half" idx="1"/>
          </p:nvPr>
        </p:nvSpPr>
        <p:spPr>
          <a:xfrm>
            <a:off x="457200" y="1600200"/>
            <a:ext cx="3521075" cy="4525963"/>
          </a:xfrm>
        </p:spPr>
        <p:txBody>
          <a:bodyPr/>
          <a:lstStyle/>
          <a:p>
            <a:pPr eaLnBrk="1" hangingPunct="1"/>
            <a:r>
              <a:rPr lang="en-US" altLang="en-US" sz="2400" dirty="0" err="1" smtClean="0"/>
              <a:t>CuCl</a:t>
            </a:r>
            <a:r>
              <a:rPr lang="en-US" altLang="en-US" sz="2400" dirty="0" smtClean="0"/>
              <a:t> </a:t>
            </a:r>
          </a:p>
          <a:p>
            <a:pPr eaLnBrk="1" hangingPunct="1"/>
            <a:r>
              <a:rPr lang="en-US" altLang="en-US" sz="2400" dirty="0" smtClean="0"/>
              <a:t>Cu</a:t>
            </a:r>
            <a:r>
              <a:rPr lang="en-US" altLang="en-US" sz="2400" baseline="30000" dirty="0" smtClean="0"/>
              <a:t>+</a:t>
            </a:r>
            <a:r>
              <a:rPr lang="en-US" altLang="en-US" sz="2400" dirty="0" smtClean="0"/>
              <a:t> </a:t>
            </a:r>
            <a:r>
              <a:rPr lang="en-US" altLang="en-US" sz="2400" dirty="0" err="1" smtClean="0"/>
              <a:t>Cl</a:t>
            </a:r>
            <a:r>
              <a:rPr lang="en-US" altLang="en-US" sz="2400" baseline="30000" dirty="0" smtClean="0"/>
              <a:t>-</a:t>
            </a:r>
          </a:p>
          <a:p>
            <a:pPr eaLnBrk="1" hangingPunct="1"/>
            <a:r>
              <a:rPr lang="en-US" altLang="en-US" sz="2400" dirty="0" smtClean="0"/>
              <a:t>Copper (I) chloride</a:t>
            </a:r>
          </a:p>
          <a:p>
            <a:pPr eaLnBrk="1" hangingPunct="1"/>
            <a:r>
              <a:rPr lang="en-US" altLang="en-US" sz="2400" dirty="0" err="1" smtClean="0"/>
              <a:t>HgO</a:t>
            </a:r>
            <a:endParaRPr lang="en-US" altLang="en-US" sz="2400" dirty="0" smtClean="0"/>
          </a:p>
          <a:p>
            <a:pPr eaLnBrk="1" hangingPunct="1"/>
            <a:r>
              <a:rPr lang="en-US" altLang="en-US" sz="2400" dirty="0" smtClean="0"/>
              <a:t>Hg </a:t>
            </a:r>
            <a:r>
              <a:rPr lang="en-US" altLang="en-US" sz="2400" baseline="30000" dirty="0" smtClean="0"/>
              <a:t>2+</a:t>
            </a:r>
            <a:r>
              <a:rPr lang="en-US" altLang="en-US" sz="2400" dirty="0" smtClean="0"/>
              <a:t> O</a:t>
            </a:r>
            <a:r>
              <a:rPr lang="en-US" altLang="en-US" sz="2400" baseline="30000" dirty="0" smtClean="0"/>
              <a:t>2-</a:t>
            </a:r>
          </a:p>
          <a:p>
            <a:pPr eaLnBrk="1" hangingPunct="1"/>
            <a:r>
              <a:rPr lang="en-US" altLang="en-US" sz="2400" dirty="0" smtClean="0"/>
              <a:t>Mercury (II) oxide</a:t>
            </a:r>
          </a:p>
        </p:txBody>
      </p:sp>
      <p:sp>
        <p:nvSpPr>
          <p:cNvPr id="63492" name="Rectangle 4"/>
          <p:cNvSpPr>
            <a:spLocks noGrp="1" noChangeArrowheads="1"/>
          </p:cNvSpPr>
          <p:nvPr>
            <p:ph type="body" sz="half" idx="2"/>
          </p:nvPr>
        </p:nvSpPr>
        <p:spPr>
          <a:xfrm>
            <a:off x="4178300" y="1600200"/>
            <a:ext cx="3521075" cy="4525963"/>
          </a:xfrm>
        </p:spPr>
        <p:txBody>
          <a:bodyPr/>
          <a:lstStyle/>
          <a:p>
            <a:pPr eaLnBrk="1" hangingPunct="1"/>
            <a:r>
              <a:rPr lang="en-US" altLang="en-US" sz="2400" smtClean="0"/>
              <a:t>PbCl</a:t>
            </a:r>
            <a:r>
              <a:rPr lang="en-US" altLang="en-US" sz="2400" baseline="-25000" smtClean="0"/>
              <a:t>4</a:t>
            </a:r>
          </a:p>
          <a:p>
            <a:pPr eaLnBrk="1" hangingPunct="1"/>
            <a:r>
              <a:rPr lang="en-US" altLang="en-US" sz="2400" smtClean="0"/>
              <a:t>Pb </a:t>
            </a:r>
            <a:r>
              <a:rPr lang="en-US" altLang="en-US" sz="2400" baseline="30000" smtClean="0"/>
              <a:t>4+</a:t>
            </a:r>
            <a:r>
              <a:rPr lang="en-US" altLang="en-US" sz="2400" smtClean="0"/>
              <a:t>  Cl</a:t>
            </a:r>
            <a:r>
              <a:rPr lang="en-US" altLang="en-US" sz="2400" baseline="30000" smtClean="0"/>
              <a:t>-</a:t>
            </a:r>
          </a:p>
          <a:p>
            <a:pPr eaLnBrk="1" hangingPunct="1"/>
            <a:r>
              <a:rPr lang="en-US" altLang="en-US" sz="2400" smtClean="0"/>
              <a:t>Lead (IV) chloride</a:t>
            </a:r>
          </a:p>
          <a:p>
            <a:pPr eaLnBrk="1" hangingPunct="1"/>
            <a:r>
              <a:rPr lang="en-US" altLang="en-US" sz="2400" smtClean="0"/>
              <a:t>MnO</a:t>
            </a:r>
            <a:r>
              <a:rPr lang="en-US" altLang="en-US" sz="2400" baseline="-25000" smtClean="0"/>
              <a:t>2</a:t>
            </a:r>
          </a:p>
          <a:p>
            <a:pPr eaLnBrk="1" hangingPunct="1"/>
            <a:r>
              <a:rPr lang="en-US" altLang="en-US" sz="2400" smtClean="0"/>
              <a:t>Mn </a:t>
            </a:r>
            <a:r>
              <a:rPr lang="en-US" altLang="en-US" sz="2400" baseline="30000" smtClean="0"/>
              <a:t>4+</a:t>
            </a:r>
            <a:r>
              <a:rPr lang="en-US" altLang="en-US" sz="2400" smtClean="0"/>
              <a:t> O</a:t>
            </a:r>
            <a:r>
              <a:rPr lang="en-US" altLang="en-US" sz="2400" baseline="30000" smtClean="0"/>
              <a:t>2-</a:t>
            </a:r>
          </a:p>
          <a:p>
            <a:pPr eaLnBrk="1" hangingPunct="1"/>
            <a:r>
              <a:rPr lang="en-US" altLang="en-US" sz="2400" smtClean="0"/>
              <a:t>Manganese (IV) oxide</a:t>
            </a:r>
          </a:p>
          <a:p>
            <a:pPr eaLnBrk="1" hangingPunct="1"/>
            <a:endParaRPr lang="en-US" altLang="en-US" sz="2400" smtClean="0"/>
          </a:p>
        </p:txBody>
      </p:sp>
    </p:spTree>
    <p:extLst>
      <p:ext uri="{BB962C8B-B14F-4D97-AF65-F5344CB8AC3E}">
        <p14:creationId xmlns:p14="http://schemas.microsoft.com/office/powerpoint/2010/main" val="1786991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 calcmode="lin" valueType="num">
                                      <p:cBhvr>
                                        <p:cTn id="7" dur="500" fill="hold"/>
                                        <p:tgtEl>
                                          <p:spTgt spid="6349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34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 calcmode="lin" valueType="num">
                                      <p:cBhvr>
                                        <p:cTn id="13" dur="500" fill="hold"/>
                                        <p:tgtEl>
                                          <p:spTgt spid="6349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349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animEffect transition="in" filter="dissolve">
                                      <p:cBhvr>
                                        <p:cTn id="19" dur="500"/>
                                        <p:tgtEl>
                                          <p:spTgt spid="6349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63491">
                                            <p:txEl>
                                              <p:pRg st="5" end="5"/>
                                            </p:txEl>
                                          </p:spTgt>
                                        </p:tgtEl>
                                        <p:attrNameLst>
                                          <p:attrName>style.visibility</p:attrName>
                                        </p:attrNameLst>
                                      </p:cBhvr>
                                      <p:to>
                                        <p:strVal val="visible"/>
                                      </p:to>
                                    </p:set>
                                    <p:animEffect transition="in" filter="dissolve">
                                      <p:cBhvr>
                                        <p:cTn id="24" dur="500"/>
                                        <p:tgtEl>
                                          <p:spTgt spid="63491">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7" presetClass="entr" presetSubtype="0" fill="hold" nodeType="clickEffect">
                                  <p:stCondLst>
                                    <p:cond delay="0"/>
                                  </p:stCondLst>
                                  <p:childTnLst>
                                    <p:set>
                                      <p:cBhvr>
                                        <p:cTn id="28" dur="1" fill="hold">
                                          <p:stCondLst>
                                            <p:cond delay="0"/>
                                          </p:stCondLst>
                                        </p:cTn>
                                        <p:tgtEl>
                                          <p:spTgt spid="63492">
                                            <p:txEl>
                                              <p:pRg st="1" end="1"/>
                                            </p:txEl>
                                          </p:spTgt>
                                        </p:tgtEl>
                                        <p:attrNameLst>
                                          <p:attrName>style.visibility</p:attrName>
                                        </p:attrNameLst>
                                      </p:cBhvr>
                                      <p:to>
                                        <p:strVal val="visible"/>
                                      </p:to>
                                    </p:set>
                                    <p:animEffect transition="in" filter="fade">
                                      <p:cBhvr>
                                        <p:cTn id="29" dur="1000"/>
                                        <p:tgtEl>
                                          <p:spTgt spid="63492">
                                            <p:txEl>
                                              <p:pRg st="1" end="1"/>
                                            </p:txEl>
                                          </p:spTgt>
                                        </p:tgtEl>
                                      </p:cBhvr>
                                    </p:animEffect>
                                    <p:anim calcmode="lin" valueType="num">
                                      <p:cBhvr>
                                        <p:cTn id="30" dur="1000" fill="hold"/>
                                        <p:tgtEl>
                                          <p:spTgt spid="63492">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6349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63492">
                                            <p:txEl>
                                              <p:pRg st="2" end="2"/>
                                            </p:txEl>
                                          </p:spTgt>
                                        </p:tgtEl>
                                        <p:attrNameLst>
                                          <p:attrName>style.visibility</p:attrName>
                                        </p:attrNameLst>
                                      </p:cBhvr>
                                      <p:to>
                                        <p:strVal val="visible"/>
                                      </p:to>
                                    </p:set>
                                    <p:animEffect transition="in" filter="fade">
                                      <p:cBhvr>
                                        <p:cTn id="36" dur="1000"/>
                                        <p:tgtEl>
                                          <p:spTgt spid="63492">
                                            <p:txEl>
                                              <p:pRg st="2" end="2"/>
                                            </p:txEl>
                                          </p:spTgt>
                                        </p:tgtEl>
                                      </p:cBhvr>
                                    </p:animEffect>
                                    <p:anim calcmode="lin" valueType="num">
                                      <p:cBhvr>
                                        <p:cTn id="37" dur="1000" fill="hold"/>
                                        <p:tgtEl>
                                          <p:spTgt spid="63492">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6349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0" presetClass="entr" presetSubtype="0" decel="100000" fill="hold" nodeType="clickEffect">
                                  <p:stCondLst>
                                    <p:cond delay="0"/>
                                  </p:stCondLst>
                                  <p:childTnLst>
                                    <p:set>
                                      <p:cBhvr>
                                        <p:cTn id="42" dur="1" fill="hold">
                                          <p:stCondLst>
                                            <p:cond delay="0"/>
                                          </p:stCondLst>
                                        </p:cTn>
                                        <p:tgtEl>
                                          <p:spTgt spid="63492">
                                            <p:txEl>
                                              <p:pRg st="4" end="4"/>
                                            </p:txEl>
                                          </p:spTgt>
                                        </p:tgtEl>
                                        <p:attrNameLst>
                                          <p:attrName>style.visibility</p:attrName>
                                        </p:attrNameLst>
                                      </p:cBhvr>
                                      <p:to>
                                        <p:strVal val="visible"/>
                                      </p:to>
                                    </p:set>
                                    <p:anim calcmode="lin" valueType="num">
                                      <p:cBhvr>
                                        <p:cTn id="43" dur="1000" fill="hold"/>
                                        <p:tgtEl>
                                          <p:spTgt spid="63492">
                                            <p:txEl>
                                              <p:pRg st="4" end="4"/>
                                            </p:txEl>
                                          </p:spTgt>
                                        </p:tgtEl>
                                        <p:attrNameLst>
                                          <p:attrName>ppt_w</p:attrName>
                                        </p:attrNameLst>
                                      </p:cBhvr>
                                      <p:tavLst>
                                        <p:tav tm="0">
                                          <p:val>
                                            <p:strVal val="#ppt_w+.3"/>
                                          </p:val>
                                        </p:tav>
                                        <p:tav tm="100000">
                                          <p:val>
                                            <p:strVal val="#ppt_w"/>
                                          </p:val>
                                        </p:tav>
                                      </p:tavLst>
                                    </p:anim>
                                    <p:anim calcmode="lin" valueType="num">
                                      <p:cBhvr>
                                        <p:cTn id="44" dur="1000" fill="hold"/>
                                        <p:tgtEl>
                                          <p:spTgt spid="63492">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63492">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0" presetClass="entr" presetSubtype="0" decel="100000" fill="hold" nodeType="clickEffect">
                                  <p:stCondLst>
                                    <p:cond delay="0"/>
                                  </p:stCondLst>
                                  <p:childTnLst>
                                    <p:set>
                                      <p:cBhvr>
                                        <p:cTn id="49" dur="1" fill="hold">
                                          <p:stCondLst>
                                            <p:cond delay="0"/>
                                          </p:stCondLst>
                                        </p:cTn>
                                        <p:tgtEl>
                                          <p:spTgt spid="63492">
                                            <p:txEl>
                                              <p:pRg st="5" end="5"/>
                                            </p:txEl>
                                          </p:spTgt>
                                        </p:tgtEl>
                                        <p:attrNameLst>
                                          <p:attrName>style.visibility</p:attrName>
                                        </p:attrNameLst>
                                      </p:cBhvr>
                                      <p:to>
                                        <p:strVal val="visible"/>
                                      </p:to>
                                    </p:set>
                                    <p:anim calcmode="lin" valueType="num">
                                      <p:cBhvr>
                                        <p:cTn id="50" dur="1000" fill="hold"/>
                                        <p:tgtEl>
                                          <p:spTgt spid="63492">
                                            <p:txEl>
                                              <p:pRg st="5" end="5"/>
                                            </p:txEl>
                                          </p:spTgt>
                                        </p:tgtEl>
                                        <p:attrNameLst>
                                          <p:attrName>ppt_w</p:attrName>
                                        </p:attrNameLst>
                                      </p:cBhvr>
                                      <p:tavLst>
                                        <p:tav tm="0">
                                          <p:val>
                                            <p:strVal val="#ppt_w+.3"/>
                                          </p:val>
                                        </p:tav>
                                        <p:tav tm="100000">
                                          <p:val>
                                            <p:strVal val="#ppt_w"/>
                                          </p:val>
                                        </p:tav>
                                      </p:tavLst>
                                    </p:anim>
                                    <p:anim calcmode="lin" valueType="num">
                                      <p:cBhvr>
                                        <p:cTn id="51" dur="1000" fill="hold"/>
                                        <p:tgtEl>
                                          <p:spTgt spid="63492">
                                            <p:txEl>
                                              <p:pRg st="5" end="5"/>
                                            </p:txEl>
                                          </p:spTgt>
                                        </p:tgtEl>
                                        <p:attrNameLst>
                                          <p:attrName>ppt_h</p:attrName>
                                        </p:attrNameLst>
                                      </p:cBhvr>
                                      <p:tavLst>
                                        <p:tav tm="0">
                                          <p:val>
                                            <p:strVal val="#ppt_h"/>
                                          </p:val>
                                        </p:tav>
                                        <p:tav tm="100000">
                                          <p:val>
                                            <p:strVal val="#ppt_h"/>
                                          </p:val>
                                        </p:tav>
                                      </p:tavLst>
                                    </p:anim>
                                    <p:animEffect transition="in" filter="fade">
                                      <p:cBhvr>
                                        <p:cTn id="52" dur="1000"/>
                                        <p:tgtEl>
                                          <p:spTgt spid="634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301625" y="228600"/>
            <a:ext cx="8510588" cy="838200"/>
          </a:xfrm>
        </p:spPr>
        <p:txBody>
          <a:bodyPr/>
          <a:lstStyle/>
          <a:p>
            <a:r>
              <a:rPr lang="en-US" dirty="0" smtClean="0"/>
              <a:t>Mass to Volume</a:t>
            </a:r>
            <a:endParaRPr lang="en-US" dirty="0"/>
          </a:p>
        </p:txBody>
      </p:sp>
      <p:sp>
        <p:nvSpPr>
          <p:cNvPr id="60419" name="Rectangle 3"/>
          <p:cNvSpPr>
            <a:spLocks noGrp="1" noRot="1" noChangeArrowheads="1"/>
          </p:cNvSpPr>
          <p:nvPr>
            <p:ph type="body" idx="1"/>
          </p:nvPr>
        </p:nvSpPr>
        <p:spPr>
          <a:xfrm>
            <a:off x="301625" y="914400"/>
            <a:ext cx="8540750" cy="5184775"/>
          </a:xfrm>
        </p:spPr>
        <p:txBody>
          <a:bodyPr>
            <a:normAutofit lnSpcReduction="10000"/>
          </a:bodyPr>
          <a:lstStyle/>
          <a:p>
            <a:pPr>
              <a:lnSpc>
                <a:spcPct val="80000"/>
              </a:lnSpc>
            </a:pPr>
            <a:r>
              <a:rPr lang="en-US" sz="2800" dirty="0"/>
              <a:t>Calculate the volume of CO</a:t>
            </a:r>
            <a:r>
              <a:rPr lang="en-US" sz="2800" baseline="-25000" dirty="0"/>
              <a:t>2</a:t>
            </a:r>
            <a:r>
              <a:rPr lang="en-US" sz="2800" dirty="0"/>
              <a:t> produced at STP from the decomposition of 152 g of CaCO</a:t>
            </a:r>
            <a:r>
              <a:rPr lang="en-US" sz="2800" baseline="-25000" dirty="0"/>
              <a:t>3</a:t>
            </a:r>
            <a:r>
              <a:rPr lang="en-US" sz="2800" dirty="0"/>
              <a:t> according to the reaction.</a:t>
            </a:r>
          </a:p>
          <a:p>
            <a:pPr>
              <a:lnSpc>
                <a:spcPct val="80000"/>
              </a:lnSpc>
            </a:pPr>
            <a:r>
              <a:rPr lang="en-US" sz="2800" dirty="0"/>
              <a:t>CaCO</a:t>
            </a:r>
            <a:r>
              <a:rPr lang="en-US" sz="2800" baseline="-25000" dirty="0"/>
              <a:t>3</a:t>
            </a:r>
            <a:r>
              <a:rPr lang="en-US" sz="2800" dirty="0"/>
              <a:t> (s)  → CaO  + CO</a:t>
            </a:r>
            <a:r>
              <a:rPr lang="en-US" sz="2800" baseline="-25000" dirty="0"/>
              <a:t>2</a:t>
            </a:r>
          </a:p>
          <a:p>
            <a:pPr>
              <a:lnSpc>
                <a:spcPct val="80000"/>
              </a:lnSpc>
            </a:pPr>
            <a:r>
              <a:rPr lang="en-US" sz="2800" dirty="0"/>
              <a:t>Convert g to moles</a:t>
            </a:r>
          </a:p>
          <a:p>
            <a:pPr>
              <a:lnSpc>
                <a:spcPct val="80000"/>
              </a:lnSpc>
            </a:pPr>
            <a:r>
              <a:rPr lang="en-US" sz="2800" dirty="0"/>
              <a:t>152g CaCO</a:t>
            </a:r>
            <a:r>
              <a:rPr lang="en-US" sz="2800" baseline="-25000" dirty="0"/>
              <a:t>3</a:t>
            </a:r>
            <a:r>
              <a:rPr lang="en-US" sz="2800" dirty="0"/>
              <a:t> x </a:t>
            </a:r>
            <a:r>
              <a:rPr lang="en-US" sz="2800" u="sng" dirty="0"/>
              <a:t>1 mole CaCO</a:t>
            </a:r>
            <a:r>
              <a:rPr lang="en-US" sz="2800" u="sng" baseline="-25000" dirty="0"/>
              <a:t>3</a:t>
            </a:r>
            <a:r>
              <a:rPr lang="en-US" sz="2800" dirty="0"/>
              <a:t>  = 1.52 mol </a:t>
            </a:r>
            <a:r>
              <a:rPr lang="en-US" sz="1050" dirty="0" smtClean="0"/>
              <a:t>CaCO</a:t>
            </a:r>
            <a:r>
              <a:rPr lang="en-US" sz="1050" baseline="-25000" dirty="0" smtClean="0"/>
              <a:t>3</a:t>
            </a:r>
          </a:p>
          <a:p>
            <a:pPr>
              <a:lnSpc>
                <a:spcPct val="80000"/>
              </a:lnSpc>
            </a:pPr>
            <a:r>
              <a:rPr lang="en-US" sz="2000" dirty="0" smtClean="0"/>
              <a:t> 				100.09 g</a:t>
            </a:r>
          </a:p>
          <a:p>
            <a:pPr>
              <a:lnSpc>
                <a:spcPct val="80000"/>
              </a:lnSpc>
            </a:pPr>
            <a:r>
              <a:rPr lang="en-US" sz="2000" dirty="0" smtClean="0"/>
              <a:t>1.52  </a:t>
            </a:r>
            <a:r>
              <a:rPr lang="en-US" sz="2000" dirty="0" err="1" smtClean="0"/>
              <a:t>mol</a:t>
            </a:r>
            <a:r>
              <a:rPr lang="en-US" sz="2000" dirty="0" smtClean="0"/>
              <a:t> CaCO</a:t>
            </a:r>
            <a:r>
              <a:rPr lang="en-US" sz="2000" baseline="-25000" dirty="0" smtClean="0"/>
              <a:t>3</a:t>
            </a:r>
            <a:r>
              <a:rPr lang="en-US" sz="2000" dirty="0" smtClean="0"/>
              <a:t>  x </a:t>
            </a:r>
            <a:r>
              <a:rPr lang="en-US" sz="2000" u="sng" dirty="0" smtClean="0"/>
              <a:t>1mol </a:t>
            </a:r>
            <a:r>
              <a:rPr lang="en-US" sz="2000" u="sng" dirty="0"/>
              <a:t>CO</a:t>
            </a:r>
            <a:r>
              <a:rPr lang="en-US" sz="2000" u="sng" baseline="-25000" dirty="0"/>
              <a:t>2 </a:t>
            </a:r>
            <a:r>
              <a:rPr lang="en-US" sz="2000" u="sng" baseline="-25000" dirty="0" smtClean="0"/>
              <a:t>  = </a:t>
            </a:r>
            <a:r>
              <a:rPr lang="en-US" sz="2000" dirty="0" smtClean="0">
                <a:effectLst/>
              </a:rPr>
              <a:t>1.52</a:t>
            </a:r>
            <a:r>
              <a:rPr lang="en-US" sz="2000" dirty="0" smtClean="0"/>
              <a:t> </a:t>
            </a:r>
            <a:r>
              <a:rPr lang="en-US" sz="2000" dirty="0" err="1" smtClean="0"/>
              <a:t>mol</a:t>
            </a:r>
            <a:r>
              <a:rPr lang="en-US" sz="2000" dirty="0" smtClean="0"/>
              <a:t> </a:t>
            </a:r>
            <a:r>
              <a:rPr lang="en-US" sz="2000" dirty="0"/>
              <a:t>CO</a:t>
            </a:r>
            <a:r>
              <a:rPr lang="en-US" sz="2000" baseline="-25000" dirty="0"/>
              <a:t>2</a:t>
            </a:r>
            <a:r>
              <a:rPr lang="en-US" sz="2000" dirty="0"/>
              <a:t> 			             </a:t>
            </a:r>
            <a:r>
              <a:rPr lang="en-US" sz="2000" dirty="0" smtClean="0"/>
              <a:t>                                  </a:t>
            </a:r>
          </a:p>
          <a:p>
            <a:pPr>
              <a:lnSpc>
                <a:spcPct val="80000"/>
              </a:lnSpc>
            </a:pPr>
            <a:r>
              <a:rPr lang="en-US" sz="1800" dirty="0"/>
              <a:t> </a:t>
            </a:r>
            <a:r>
              <a:rPr lang="en-US" sz="1800" dirty="0" smtClean="0"/>
              <a:t>                                  1 </a:t>
            </a:r>
            <a:r>
              <a:rPr lang="en-US" sz="1800" dirty="0" err="1"/>
              <a:t>mol</a:t>
            </a:r>
            <a:r>
              <a:rPr lang="en-US" sz="1800" dirty="0"/>
              <a:t> CaCO</a:t>
            </a:r>
            <a:r>
              <a:rPr lang="en-US" sz="1800" baseline="-25000" dirty="0"/>
              <a:t>3</a:t>
            </a:r>
            <a:endParaRPr lang="en-US" sz="1800" dirty="0"/>
          </a:p>
          <a:p>
            <a:pPr>
              <a:lnSpc>
                <a:spcPct val="80000"/>
              </a:lnSpc>
            </a:pPr>
            <a:r>
              <a:rPr lang="en-US" sz="2000" dirty="0" smtClean="0"/>
              <a:t>1 to 1 mole ratio</a:t>
            </a:r>
            <a:endParaRPr lang="en-US" sz="2000" dirty="0"/>
          </a:p>
          <a:p>
            <a:pPr>
              <a:lnSpc>
                <a:spcPct val="80000"/>
              </a:lnSpc>
              <a:buFont typeface="Wingdings" pitchFamily="2" charset="2"/>
              <a:buNone/>
            </a:pPr>
            <a:r>
              <a:rPr lang="en-US" sz="2800" dirty="0"/>
              <a:t>				</a:t>
            </a:r>
          </a:p>
          <a:p>
            <a:pPr>
              <a:lnSpc>
                <a:spcPct val="80000"/>
              </a:lnSpc>
            </a:pPr>
            <a:r>
              <a:rPr lang="en-US" sz="2800" dirty="0"/>
              <a:t>1.52 mol </a:t>
            </a:r>
            <a:r>
              <a:rPr lang="en-US" sz="2800" dirty="0" smtClean="0"/>
              <a:t>CO</a:t>
            </a:r>
            <a:r>
              <a:rPr lang="en-US" sz="2800" baseline="-25000" dirty="0" smtClean="0"/>
              <a:t>2</a:t>
            </a:r>
            <a:r>
              <a:rPr lang="en-US" sz="2800" dirty="0" smtClean="0"/>
              <a:t>  </a:t>
            </a:r>
            <a:r>
              <a:rPr lang="en-US" sz="2800" dirty="0"/>
              <a:t>x  </a:t>
            </a:r>
            <a:r>
              <a:rPr lang="en-US" sz="2800" u="sng" dirty="0"/>
              <a:t>22.4 L</a:t>
            </a:r>
            <a:r>
              <a:rPr lang="en-US" sz="2800" dirty="0"/>
              <a:t> CO</a:t>
            </a:r>
            <a:r>
              <a:rPr lang="en-US" sz="2800" baseline="-25000" dirty="0"/>
              <a:t>2</a:t>
            </a:r>
            <a:r>
              <a:rPr lang="en-US" sz="2800" dirty="0"/>
              <a:t> = 34.1 L CO</a:t>
            </a:r>
            <a:r>
              <a:rPr lang="en-US" sz="2800" baseline="-25000" dirty="0"/>
              <a:t>2</a:t>
            </a:r>
          </a:p>
          <a:p>
            <a:pPr>
              <a:lnSpc>
                <a:spcPct val="80000"/>
              </a:lnSpc>
              <a:buFont typeface="Wingdings" pitchFamily="2" charset="2"/>
              <a:buNone/>
            </a:pPr>
            <a:r>
              <a:rPr lang="en-US" sz="2800" dirty="0"/>
              <a:t>		                    </a:t>
            </a:r>
            <a:r>
              <a:rPr lang="en-US" sz="2800" dirty="0" smtClean="0"/>
              <a:t>   </a:t>
            </a:r>
            <a:r>
              <a:rPr lang="en-US" sz="2800" dirty="0"/>
              <a:t>1 mol CO</a:t>
            </a:r>
            <a:r>
              <a:rPr lang="en-US" sz="2800" baseline="-25000" dirty="0"/>
              <a:t>2</a:t>
            </a:r>
          </a:p>
          <a:p>
            <a:pPr>
              <a:lnSpc>
                <a:spcPct val="80000"/>
              </a:lnSpc>
            </a:pPr>
            <a:r>
              <a:rPr lang="en-US" sz="2800" dirty="0"/>
              <a:t>Can only use molar volume because at STP</a:t>
            </a:r>
          </a:p>
        </p:txBody>
      </p:sp>
    </p:spTree>
    <p:extLst>
      <p:ext uri="{BB962C8B-B14F-4D97-AF65-F5344CB8AC3E}">
        <p14:creationId xmlns:p14="http://schemas.microsoft.com/office/powerpoint/2010/main" val="279740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0419">
                                            <p:txEl>
                                              <p:pRg st="2" end="2"/>
                                            </p:txEl>
                                          </p:spTgt>
                                        </p:tgtEl>
                                        <p:attrNameLst>
                                          <p:attrName>style.visibility</p:attrName>
                                        </p:attrNameLst>
                                      </p:cBhvr>
                                      <p:to>
                                        <p:strVal val="visible"/>
                                      </p:to>
                                    </p:set>
                                    <p:anim calcmode="lin" valueType="num">
                                      <p:cBhvr>
                                        <p:cTn id="7" dur="500" fill="hold"/>
                                        <p:tgtEl>
                                          <p:spTgt spid="6041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0419">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6041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041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0419">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60419">
                                            <p:txEl>
                                              <p:pRg st="3" end="3"/>
                                            </p:txEl>
                                          </p:spTgt>
                                        </p:tgtEl>
                                        <p:attrNameLst>
                                          <p:attrName>style.visibility</p:attrName>
                                        </p:attrNameLst>
                                      </p:cBhvr>
                                      <p:to>
                                        <p:strVal val="visible"/>
                                      </p:to>
                                    </p:set>
                                    <p:anim calcmode="lin" valueType="num">
                                      <p:cBhvr>
                                        <p:cTn id="16" dur="500" fill="hold"/>
                                        <p:tgtEl>
                                          <p:spTgt spid="6041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60419">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6041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6041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6041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60419">
                                            <p:txEl>
                                              <p:pRg st="4" end="4"/>
                                            </p:txEl>
                                          </p:spTgt>
                                        </p:tgtEl>
                                        <p:attrNameLst>
                                          <p:attrName>style.visibility</p:attrName>
                                        </p:attrNameLst>
                                      </p:cBhvr>
                                      <p:to>
                                        <p:strVal val="visible"/>
                                      </p:to>
                                    </p:set>
                                    <p:anim calcmode="lin" valueType="num">
                                      <p:cBhvr>
                                        <p:cTn id="25" dur="500" fill="hold"/>
                                        <p:tgtEl>
                                          <p:spTgt spid="6041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60419">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6041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6041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60419">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60419">
                                            <p:txEl>
                                              <p:pRg st="7" end="7"/>
                                            </p:txEl>
                                          </p:spTgt>
                                        </p:tgtEl>
                                        <p:attrNameLst>
                                          <p:attrName>style.visibility</p:attrName>
                                        </p:attrNameLst>
                                      </p:cBhvr>
                                      <p:to>
                                        <p:strVal val="visible"/>
                                      </p:to>
                                    </p:set>
                                    <p:anim calcmode="lin" valueType="num">
                                      <p:cBhvr>
                                        <p:cTn id="34" dur="500" fill="hold"/>
                                        <p:tgtEl>
                                          <p:spTgt spid="60419">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0419">
                                            <p:txEl>
                                              <p:pRg st="7" end="7"/>
                                            </p:txEl>
                                          </p:spTgt>
                                        </p:tgtEl>
                                        <p:attrNameLst>
                                          <p:attrName>ppt_y</p:attrName>
                                        </p:attrNameLst>
                                      </p:cBhvr>
                                      <p:tavLst>
                                        <p:tav tm="0">
                                          <p:val>
                                            <p:strVal val="#ppt_y"/>
                                          </p:val>
                                        </p:tav>
                                        <p:tav tm="100000">
                                          <p:val>
                                            <p:strVal val="#ppt_y"/>
                                          </p:val>
                                        </p:tav>
                                      </p:tavLst>
                                    </p:anim>
                                    <p:anim calcmode="lin" valueType="num">
                                      <p:cBhvr>
                                        <p:cTn id="36" dur="500" fill="hold"/>
                                        <p:tgtEl>
                                          <p:spTgt spid="60419">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0419">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0419">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60419">
                                            <p:txEl>
                                              <p:pRg st="5" end="5"/>
                                            </p:txEl>
                                          </p:spTgt>
                                        </p:tgtEl>
                                        <p:attrNameLst>
                                          <p:attrName>style.visibility</p:attrName>
                                        </p:attrNameLst>
                                      </p:cBhvr>
                                      <p:to>
                                        <p:strVal val="visible"/>
                                      </p:to>
                                    </p:set>
                                    <p:anim calcmode="lin" valueType="num">
                                      <p:cBhvr>
                                        <p:cTn id="43" dur="500" fill="hold"/>
                                        <p:tgtEl>
                                          <p:spTgt spid="60419">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60419">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60419">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60419">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60419">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60419">
                                            <p:txEl>
                                              <p:pRg st="6" end="6"/>
                                            </p:txEl>
                                          </p:spTgt>
                                        </p:tgtEl>
                                        <p:attrNameLst>
                                          <p:attrName>style.visibility</p:attrName>
                                        </p:attrNameLst>
                                      </p:cBhvr>
                                      <p:to>
                                        <p:strVal val="visible"/>
                                      </p:to>
                                    </p:set>
                                    <p:anim calcmode="lin" valueType="num">
                                      <p:cBhvr>
                                        <p:cTn id="52" dur="500" fill="hold"/>
                                        <p:tgtEl>
                                          <p:spTgt spid="60419">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60419">
                                            <p:txEl>
                                              <p:pRg st="6" end="6"/>
                                            </p:txEl>
                                          </p:spTgt>
                                        </p:tgtEl>
                                        <p:attrNameLst>
                                          <p:attrName>ppt_y</p:attrName>
                                        </p:attrNameLst>
                                      </p:cBhvr>
                                      <p:tavLst>
                                        <p:tav tm="0">
                                          <p:val>
                                            <p:strVal val="#ppt_y"/>
                                          </p:val>
                                        </p:tav>
                                        <p:tav tm="100000">
                                          <p:val>
                                            <p:strVal val="#ppt_y"/>
                                          </p:val>
                                        </p:tav>
                                      </p:tavLst>
                                    </p:anim>
                                    <p:anim calcmode="lin" valueType="num">
                                      <p:cBhvr>
                                        <p:cTn id="54" dur="500" fill="hold"/>
                                        <p:tgtEl>
                                          <p:spTgt spid="60419">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60419">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60419">
                                            <p:txEl>
                                              <p:pRg st="6" end="6"/>
                                            </p:txEl>
                                          </p:spTgt>
                                        </p:tgtEl>
                                      </p:cBhvr>
                                    </p:animEffect>
                                  </p:childTnLst>
                                </p:cTn>
                              </p:par>
                              <p:par>
                                <p:cTn id="57" presetID="41" presetClass="entr" presetSubtype="0" fill="hold" nodeType="withEffect">
                                  <p:stCondLst>
                                    <p:cond delay="0"/>
                                  </p:stCondLst>
                                  <p:iterate type="lt">
                                    <p:tmPct val="10000"/>
                                  </p:iterate>
                                  <p:childTnLst>
                                    <p:set>
                                      <p:cBhvr>
                                        <p:cTn id="58" dur="1" fill="hold">
                                          <p:stCondLst>
                                            <p:cond delay="0"/>
                                          </p:stCondLst>
                                        </p:cTn>
                                        <p:tgtEl>
                                          <p:spTgt spid="60419">
                                            <p:txEl>
                                              <p:pRg st="8" end="8"/>
                                            </p:txEl>
                                          </p:spTgt>
                                        </p:tgtEl>
                                        <p:attrNameLst>
                                          <p:attrName>style.visibility</p:attrName>
                                        </p:attrNameLst>
                                      </p:cBhvr>
                                      <p:to>
                                        <p:strVal val="visible"/>
                                      </p:to>
                                    </p:set>
                                    <p:anim calcmode="lin" valueType="num">
                                      <p:cBhvr>
                                        <p:cTn id="59" dur="500" fill="hold"/>
                                        <p:tgtEl>
                                          <p:spTgt spid="60419">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60419">
                                            <p:txEl>
                                              <p:pRg st="8" end="8"/>
                                            </p:txEl>
                                          </p:spTgt>
                                        </p:tgtEl>
                                        <p:attrNameLst>
                                          <p:attrName>ppt_y</p:attrName>
                                        </p:attrNameLst>
                                      </p:cBhvr>
                                      <p:tavLst>
                                        <p:tav tm="0">
                                          <p:val>
                                            <p:strVal val="#ppt_y"/>
                                          </p:val>
                                        </p:tav>
                                        <p:tav tm="100000">
                                          <p:val>
                                            <p:strVal val="#ppt_y"/>
                                          </p:val>
                                        </p:tav>
                                      </p:tavLst>
                                    </p:anim>
                                    <p:anim calcmode="lin" valueType="num">
                                      <p:cBhvr>
                                        <p:cTn id="61" dur="500" fill="hold"/>
                                        <p:tgtEl>
                                          <p:spTgt spid="60419">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60419">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60419">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1" presetClass="entr" presetSubtype="0" fill="hold" nodeType="clickEffect">
                                  <p:stCondLst>
                                    <p:cond delay="0"/>
                                  </p:stCondLst>
                                  <p:iterate type="lt">
                                    <p:tmPct val="10000"/>
                                  </p:iterate>
                                  <p:childTnLst>
                                    <p:set>
                                      <p:cBhvr>
                                        <p:cTn id="67" dur="1" fill="hold">
                                          <p:stCondLst>
                                            <p:cond delay="0"/>
                                          </p:stCondLst>
                                        </p:cTn>
                                        <p:tgtEl>
                                          <p:spTgt spid="60419">
                                            <p:txEl>
                                              <p:pRg st="9" end="9"/>
                                            </p:txEl>
                                          </p:spTgt>
                                        </p:tgtEl>
                                        <p:attrNameLst>
                                          <p:attrName>style.visibility</p:attrName>
                                        </p:attrNameLst>
                                      </p:cBhvr>
                                      <p:to>
                                        <p:strVal val="visible"/>
                                      </p:to>
                                    </p:set>
                                    <p:anim calcmode="lin" valueType="num">
                                      <p:cBhvr>
                                        <p:cTn id="68" dur="500" fill="hold"/>
                                        <p:tgtEl>
                                          <p:spTgt spid="60419">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60419">
                                            <p:txEl>
                                              <p:pRg st="9" end="9"/>
                                            </p:txEl>
                                          </p:spTgt>
                                        </p:tgtEl>
                                        <p:attrNameLst>
                                          <p:attrName>ppt_y</p:attrName>
                                        </p:attrNameLst>
                                      </p:cBhvr>
                                      <p:tavLst>
                                        <p:tav tm="0">
                                          <p:val>
                                            <p:strVal val="#ppt_y"/>
                                          </p:val>
                                        </p:tav>
                                        <p:tav tm="100000">
                                          <p:val>
                                            <p:strVal val="#ppt_y"/>
                                          </p:val>
                                        </p:tav>
                                      </p:tavLst>
                                    </p:anim>
                                    <p:anim calcmode="lin" valueType="num">
                                      <p:cBhvr>
                                        <p:cTn id="70" dur="500" fill="hold"/>
                                        <p:tgtEl>
                                          <p:spTgt spid="60419">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60419">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60419">
                                            <p:txEl>
                                              <p:pRg st="9" end="9"/>
                                            </p:txEl>
                                          </p:spTgt>
                                        </p:tgtEl>
                                      </p:cBhvr>
                                    </p:animEffect>
                                  </p:childTnLst>
                                </p:cTn>
                              </p:par>
                              <p:par>
                                <p:cTn id="73" presetID="41" presetClass="entr" presetSubtype="0" fill="hold" nodeType="withEffect">
                                  <p:stCondLst>
                                    <p:cond delay="0"/>
                                  </p:stCondLst>
                                  <p:iterate type="lt">
                                    <p:tmPct val="10000"/>
                                  </p:iterate>
                                  <p:childTnLst>
                                    <p:set>
                                      <p:cBhvr>
                                        <p:cTn id="74" dur="1" fill="hold">
                                          <p:stCondLst>
                                            <p:cond delay="0"/>
                                          </p:stCondLst>
                                        </p:cTn>
                                        <p:tgtEl>
                                          <p:spTgt spid="60419">
                                            <p:txEl>
                                              <p:pRg st="10" end="10"/>
                                            </p:txEl>
                                          </p:spTgt>
                                        </p:tgtEl>
                                        <p:attrNameLst>
                                          <p:attrName>style.visibility</p:attrName>
                                        </p:attrNameLst>
                                      </p:cBhvr>
                                      <p:to>
                                        <p:strVal val="visible"/>
                                      </p:to>
                                    </p:set>
                                    <p:anim calcmode="lin" valueType="num">
                                      <p:cBhvr>
                                        <p:cTn id="75" dur="500" fill="hold"/>
                                        <p:tgtEl>
                                          <p:spTgt spid="60419">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60419">
                                            <p:txEl>
                                              <p:pRg st="10" end="10"/>
                                            </p:txEl>
                                          </p:spTgt>
                                        </p:tgtEl>
                                        <p:attrNameLst>
                                          <p:attrName>ppt_y</p:attrName>
                                        </p:attrNameLst>
                                      </p:cBhvr>
                                      <p:tavLst>
                                        <p:tav tm="0">
                                          <p:val>
                                            <p:strVal val="#ppt_y"/>
                                          </p:val>
                                        </p:tav>
                                        <p:tav tm="100000">
                                          <p:val>
                                            <p:strVal val="#ppt_y"/>
                                          </p:val>
                                        </p:tav>
                                      </p:tavLst>
                                    </p:anim>
                                    <p:anim calcmode="lin" valueType="num">
                                      <p:cBhvr>
                                        <p:cTn id="77" dur="500" fill="hold"/>
                                        <p:tgtEl>
                                          <p:spTgt spid="60419">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60419">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60419">
                                            <p:txEl>
                                              <p:pRg st="10" end="10"/>
                                            </p:txEl>
                                          </p:spTgt>
                                        </p:tgtEl>
                                      </p:cBhvr>
                                    </p:animEffect>
                                  </p:childTnLst>
                                </p:cTn>
                              </p:par>
                              <p:par>
                                <p:cTn id="80" presetID="41" presetClass="entr" presetSubtype="0" fill="hold" nodeType="withEffect">
                                  <p:stCondLst>
                                    <p:cond delay="0"/>
                                  </p:stCondLst>
                                  <p:iterate type="lt">
                                    <p:tmPct val="10000"/>
                                  </p:iterate>
                                  <p:childTnLst>
                                    <p:set>
                                      <p:cBhvr>
                                        <p:cTn id="81" dur="1" fill="hold">
                                          <p:stCondLst>
                                            <p:cond delay="0"/>
                                          </p:stCondLst>
                                        </p:cTn>
                                        <p:tgtEl>
                                          <p:spTgt spid="60419">
                                            <p:txEl>
                                              <p:pRg st="11" end="11"/>
                                            </p:txEl>
                                          </p:spTgt>
                                        </p:tgtEl>
                                        <p:attrNameLst>
                                          <p:attrName>style.visibility</p:attrName>
                                        </p:attrNameLst>
                                      </p:cBhvr>
                                      <p:to>
                                        <p:strVal val="visible"/>
                                      </p:to>
                                    </p:set>
                                    <p:anim calcmode="lin" valueType="num">
                                      <p:cBhvr>
                                        <p:cTn id="82" dur="500" fill="hold"/>
                                        <p:tgtEl>
                                          <p:spTgt spid="60419">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3" dur="500" fill="hold"/>
                                        <p:tgtEl>
                                          <p:spTgt spid="60419">
                                            <p:txEl>
                                              <p:pRg st="11" end="11"/>
                                            </p:txEl>
                                          </p:spTgt>
                                        </p:tgtEl>
                                        <p:attrNameLst>
                                          <p:attrName>ppt_y</p:attrName>
                                        </p:attrNameLst>
                                      </p:cBhvr>
                                      <p:tavLst>
                                        <p:tav tm="0">
                                          <p:val>
                                            <p:strVal val="#ppt_y"/>
                                          </p:val>
                                        </p:tav>
                                        <p:tav tm="100000">
                                          <p:val>
                                            <p:strVal val="#ppt_y"/>
                                          </p:val>
                                        </p:tav>
                                      </p:tavLst>
                                    </p:anim>
                                    <p:anim calcmode="lin" valueType="num">
                                      <p:cBhvr>
                                        <p:cTn id="84" dur="500" fill="hold"/>
                                        <p:tgtEl>
                                          <p:spTgt spid="60419">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5" dur="500" fill="hold"/>
                                        <p:tgtEl>
                                          <p:spTgt spid="60419">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6" dur="500" tmFilter="0,0; .5, 1; 1, 1"/>
                                        <p:tgtEl>
                                          <p:spTgt spid="604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74042"/>
            <a:ext cx="888165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03575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Solubility</a:t>
            </a:r>
          </a:p>
        </p:txBody>
      </p:sp>
      <p:sp>
        <p:nvSpPr>
          <p:cNvPr id="21507" name="Rectangle 3"/>
          <p:cNvSpPr>
            <a:spLocks noGrp="1" noChangeArrowheads="1"/>
          </p:cNvSpPr>
          <p:nvPr>
            <p:ph type="body" idx="1"/>
          </p:nvPr>
        </p:nvSpPr>
        <p:spPr>
          <a:xfrm>
            <a:off x="455613" y="1219201"/>
            <a:ext cx="8226425" cy="4876800"/>
          </a:xfrm>
        </p:spPr>
        <p:txBody>
          <a:bodyPr>
            <a:normAutofit lnSpcReduction="10000"/>
          </a:bodyPr>
          <a:lstStyle/>
          <a:p>
            <a:r>
              <a:rPr lang="en-US" dirty="0"/>
              <a:t>Amount of solute that will dissolve in given amount of </a:t>
            </a:r>
            <a:r>
              <a:rPr lang="en-US" dirty="0" smtClean="0"/>
              <a:t>solvent</a:t>
            </a:r>
          </a:p>
          <a:p>
            <a:r>
              <a:rPr lang="en-US" dirty="0" smtClean="0"/>
              <a:t>Units: g of solute/ 100 g H</a:t>
            </a:r>
            <a:r>
              <a:rPr lang="en-US" baseline="-25000" dirty="0" smtClean="0"/>
              <a:t>2</a:t>
            </a:r>
            <a:r>
              <a:rPr lang="en-US" dirty="0" smtClean="0"/>
              <a:t>O</a:t>
            </a:r>
            <a:endParaRPr lang="en-US" dirty="0"/>
          </a:p>
          <a:p>
            <a:r>
              <a:rPr lang="en-US" dirty="0"/>
              <a:t>Depends on :</a:t>
            </a:r>
          </a:p>
          <a:p>
            <a:r>
              <a:rPr lang="en-US" dirty="0"/>
              <a:t>how solvent and solute interact</a:t>
            </a:r>
          </a:p>
          <a:p>
            <a:r>
              <a:rPr lang="en-US" dirty="0"/>
              <a:t>temperature</a:t>
            </a:r>
          </a:p>
          <a:p>
            <a:r>
              <a:rPr lang="en-US" dirty="0"/>
              <a:t>surface area (increase by stirring or breaking up solute</a:t>
            </a:r>
            <a:r>
              <a:rPr lang="en-US" dirty="0" smtClean="0"/>
              <a:t>)</a:t>
            </a:r>
          </a:p>
          <a:p>
            <a:r>
              <a:rPr lang="en-US" dirty="0" smtClean="0"/>
              <a:t>Gases affected by pressure</a:t>
            </a:r>
            <a:endParaRPr lang="en-US" dirty="0"/>
          </a:p>
        </p:txBody>
      </p:sp>
    </p:spTree>
    <p:extLst>
      <p:ext uri="{BB962C8B-B14F-4D97-AF65-F5344CB8AC3E}">
        <p14:creationId xmlns:p14="http://schemas.microsoft.com/office/powerpoint/2010/main" val="37319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box(in)">
                                      <p:cBhvr>
                                        <p:cTn id="7" dur="500"/>
                                        <p:tgtEl>
                                          <p:spTgt spid="2150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box(in)">
                                      <p:cBhvr>
                                        <p:cTn id="12" dur="500"/>
                                        <p:tgtEl>
                                          <p:spTgt spid="2150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Effect transition="in" filter="box(in)">
                                      <p:cBhvr>
                                        <p:cTn id="17" dur="500"/>
                                        <p:tgtEl>
                                          <p:spTgt spid="2150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1507">
                                            <p:txEl>
                                              <p:pRg st="6" end="6"/>
                                            </p:txEl>
                                          </p:spTgt>
                                        </p:tgtEl>
                                        <p:attrNameLst>
                                          <p:attrName>style.visibility</p:attrName>
                                        </p:attrNameLst>
                                      </p:cBhvr>
                                      <p:to>
                                        <p:strVal val="visible"/>
                                      </p:to>
                                    </p:set>
                                    <p:animEffect transition="in" filter="box(in)">
                                      <p:cBhvr>
                                        <p:cTn id="22"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Molarity</a:t>
            </a:r>
            <a:endParaRPr lang="en-US" dirty="0"/>
          </a:p>
        </p:txBody>
      </p:sp>
      <p:sp>
        <p:nvSpPr>
          <p:cNvPr id="59395" name="Rectangle 3"/>
          <p:cNvSpPr>
            <a:spLocks noGrp="1" noChangeArrowheads="1"/>
          </p:cNvSpPr>
          <p:nvPr>
            <p:ph type="body" idx="1"/>
          </p:nvPr>
        </p:nvSpPr>
        <p:spPr/>
        <p:txBody>
          <a:bodyPr/>
          <a:lstStyle/>
          <a:p>
            <a:r>
              <a:rPr lang="en-US" dirty="0"/>
              <a:t>What </a:t>
            </a:r>
            <a:r>
              <a:rPr lang="en-US" dirty="0" smtClean="0"/>
              <a:t>is the molarity of 3.2 </a:t>
            </a:r>
            <a:r>
              <a:rPr lang="en-US" dirty="0" err="1" smtClean="0"/>
              <a:t>mol</a:t>
            </a:r>
            <a:r>
              <a:rPr lang="en-US" dirty="0" smtClean="0"/>
              <a:t> </a:t>
            </a:r>
            <a:r>
              <a:rPr lang="en-US" dirty="0"/>
              <a:t>of </a:t>
            </a:r>
            <a:r>
              <a:rPr lang="en-US" dirty="0" smtClean="0"/>
              <a:t>(H</a:t>
            </a:r>
            <a:r>
              <a:rPr lang="en-US" baseline="-25000" dirty="0" smtClean="0"/>
              <a:t>2</a:t>
            </a:r>
            <a:r>
              <a:rPr lang="en-US" dirty="0" smtClean="0"/>
              <a:t>SO</a:t>
            </a:r>
            <a:r>
              <a:rPr lang="en-US" baseline="-25000" dirty="0" smtClean="0"/>
              <a:t>4)</a:t>
            </a:r>
            <a:endParaRPr lang="en-US" dirty="0"/>
          </a:p>
          <a:p>
            <a:r>
              <a:rPr lang="en-US" dirty="0" smtClean="0"/>
              <a:t>sulfuric </a:t>
            </a:r>
            <a:r>
              <a:rPr lang="en-US" dirty="0"/>
              <a:t>acid </a:t>
            </a:r>
            <a:r>
              <a:rPr lang="en-US" dirty="0" smtClean="0"/>
              <a:t>in 1.5 </a:t>
            </a:r>
            <a:r>
              <a:rPr lang="en-US" dirty="0"/>
              <a:t>L of </a:t>
            </a:r>
            <a:r>
              <a:rPr lang="en-US" dirty="0" smtClean="0"/>
              <a:t>water?</a:t>
            </a:r>
          </a:p>
          <a:p>
            <a:r>
              <a:rPr lang="en-US" dirty="0" smtClean="0"/>
              <a:t>M=</a:t>
            </a:r>
            <a:r>
              <a:rPr lang="en-US" dirty="0" err="1" smtClean="0"/>
              <a:t>mol</a:t>
            </a:r>
            <a:r>
              <a:rPr lang="en-US" dirty="0" smtClean="0"/>
              <a:t>/L</a:t>
            </a:r>
          </a:p>
          <a:p>
            <a:r>
              <a:rPr lang="en-US" dirty="0" smtClean="0"/>
              <a:t>M= 3.2 </a:t>
            </a:r>
            <a:r>
              <a:rPr lang="en-US" dirty="0" err="1" smtClean="0"/>
              <a:t>mol</a:t>
            </a:r>
            <a:r>
              <a:rPr lang="en-US" dirty="0" smtClean="0"/>
              <a:t>/ 1.5 L</a:t>
            </a:r>
            <a:endParaRPr lang="en-US" dirty="0"/>
          </a:p>
          <a:p>
            <a:r>
              <a:rPr lang="en-US" dirty="0"/>
              <a:t> </a:t>
            </a:r>
            <a:r>
              <a:rPr lang="en-US" dirty="0" smtClean="0"/>
              <a:t> M= 2.1</a:t>
            </a:r>
            <a:endParaRPr lang="en-US" dirty="0"/>
          </a:p>
        </p:txBody>
      </p:sp>
    </p:spTree>
    <p:extLst>
      <p:ext uri="{BB962C8B-B14F-4D97-AF65-F5344CB8AC3E}">
        <p14:creationId xmlns:p14="http://schemas.microsoft.com/office/powerpoint/2010/main" val="244634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2" end="2"/>
                                            </p:txEl>
                                          </p:spTgt>
                                        </p:tgtEl>
                                        <p:attrNameLst>
                                          <p:attrName>style.visibility</p:attrName>
                                        </p:attrNameLst>
                                      </p:cBhvr>
                                      <p:to>
                                        <p:strVal val="visible"/>
                                      </p:to>
                                    </p:set>
                                    <p:anim calcmode="lin" valueType="num">
                                      <p:cBhvr additive="base">
                                        <p:cTn id="7"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3" end="3"/>
                                            </p:txEl>
                                          </p:spTgt>
                                        </p:tgtEl>
                                        <p:attrNameLst>
                                          <p:attrName>style.visibility</p:attrName>
                                        </p:attrNameLst>
                                      </p:cBhvr>
                                      <p:to>
                                        <p:strVal val="visible"/>
                                      </p:to>
                                    </p:set>
                                    <p:anim calcmode="lin" valueType="num">
                                      <p:cBhvr additive="base">
                                        <p:cTn id="13"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59395">
                                            <p:txEl>
                                              <p:pRg st="4" end="4"/>
                                            </p:txEl>
                                          </p:spTgt>
                                        </p:tgtEl>
                                        <p:attrNameLst>
                                          <p:attrName>style.visibility</p:attrName>
                                        </p:attrNameLst>
                                      </p:cBhvr>
                                      <p:to>
                                        <p:strVal val="visible"/>
                                      </p:to>
                                    </p:set>
                                    <p:anim calcmode="lin" valueType="num">
                                      <p:cBhvr>
                                        <p:cTn id="19" dur="1000" fill="hold"/>
                                        <p:tgtEl>
                                          <p:spTgt spid="59395">
                                            <p:txEl>
                                              <p:pRg st="4" end="4"/>
                                            </p:txEl>
                                          </p:spTgt>
                                        </p:tgtEl>
                                        <p:attrNameLst>
                                          <p:attrName>ppt_w</p:attrName>
                                        </p:attrNameLst>
                                      </p:cBhvr>
                                      <p:tavLst>
                                        <p:tav tm="0">
                                          <p:val>
                                            <p:strVal val="#ppt_w+.3"/>
                                          </p:val>
                                        </p:tav>
                                        <p:tav tm="100000">
                                          <p:val>
                                            <p:strVal val="#ppt_w"/>
                                          </p:val>
                                        </p:tav>
                                      </p:tavLst>
                                    </p:anim>
                                    <p:anim calcmode="lin" valueType="num">
                                      <p:cBhvr>
                                        <p:cTn id="20" dur="1000" fill="hold"/>
                                        <p:tgtEl>
                                          <p:spTgt spid="59395">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Molality Problem</a:t>
            </a:r>
            <a:endParaRPr lang="en-US" dirty="0"/>
          </a:p>
        </p:txBody>
      </p:sp>
      <p:sp>
        <p:nvSpPr>
          <p:cNvPr id="3" name="Content Placeholder 2"/>
          <p:cNvSpPr>
            <a:spLocks noGrp="1"/>
          </p:cNvSpPr>
          <p:nvPr>
            <p:ph idx="1"/>
          </p:nvPr>
        </p:nvSpPr>
        <p:spPr/>
        <p:txBody>
          <a:bodyPr/>
          <a:lstStyle/>
          <a:p>
            <a:r>
              <a:rPr lang="en-US" dirty="0" smtClean="0"/>
              <a:t>A solution was prepared by dissolving 17.1 g of sucrose (C</a:t>
            </a:r>
            <a:r>
              <a:rPr lang="en-US" baseline="-25000" dirty="0" smtClean="0"/>
              <a:t>12</a:t>
            </a:r>
            <a:r>
              <a:rPr lang="en-US" dirty="0" smtClean="0"/>
              <a:t>H</a:t>
            </a:r>
            <a:r>
              <a:rPr lang="en-US" baseline="-25000" dirty="0" smtClean="0"/>
              <a:t>22</a:t>
            </a:r>
            <a:r>
              <a:rPr lang="en-US" dirty="0" smtClean="0"/>
              <a:t>O</a:t>
            </a:r>
            <a:r>
              <a:rPr lang="en-US" baseline="-25000" dirty="0" smtClean="0"/>
              <a:t>11</a:t>
            </a:r>
            <a:r>
              <a:rPr lang="en-US" dirty="0" smtClean="0"/>
              <a:t>) in 125 g of water.  Find the molal concentration of the solution.</a:t>
            </a:r>
          </a:p>
          <a:p>
            <a:r>
              <a:rPr lang="en-US" dirty="0" smtClean="0"/>
              <a:t>17.1 g x 1mol/ 342.34 g C</a:t>
            </a:r>
            <a:r>
              <a:rPr lang="en-US" baseline="-25000" dirty="0" smtClean="0"/>
              <a:t>12</a:t>
            </a:r>
            <a:r>
              <a:rPr lang="en-US" dirty="0" smtClean="0"/>
              <a:t>H</a:t>
            </a:r>
            <a:r>
              <a:rPr lang="en-US" baseline="-25000" dirty="0" smtClean="0"/>
              <a:t>22</a:t>
            </a:r>
            <a:r>
              <a:rPr lang="en-US" dirty="0" smtClean="0"/>
              <a:t>O</a:t>
            </a:r>
            <a:r>
              <a:rPr lang="en-US" baseline="-25000" dirty="0" smtClean="0"/>
              <a:t>11</a:t>
            </a:r>
            <a:r>
              <a:rPr lang="en-US" dirty="0" smtClean="0"/>
              <a:t> = 0.0500 mol C</a:t>
            </a:r>
            <a:r>
              <a:rPr lang="en-US" baseline="-25000" dirty="0" smtClean="0"/>
              <a:t>12</a:t>
            </a:r>
            <a:r>
              <a:rPr lang="en-US" dirty="0" smtClean="0"/>
              <a:t>H</a:t>
            </a:r>
            <a:r>
              <a:rPr lang="en-US" baseline="-25000" dirty="0" smtClean="0"/>
              <a:t>22</a:t>
            </a:r>
            <a:r>
              <a:rPr lang="en-US" dirty="0" smtClean="0"/>
              <a:t>O</a:t>
            </a:r>
            <a:r>
              <a:rPr lang="en-US" baseline="-25000" dirty="0" smtClean="0"/>
              <a:t>11</a:t>
            </a:r>
          </a:p>
          <a:p>
            <a:r>
              <a:rPr lang="en-US" dirty="0" smtClean="0"/>
              <a:t>125g water= 0.125 kg water</a:t>
            </a:r>
          </a:p>
          <a:p>
            <a:r>
              <a:rPr lang="en-US" dirty="0" smtClean="0"/>
              <a:t>0.0500 mol C</a:t>
            </a:r>
            <a:r>
              <a:rPr lang="en-US" baseline="-25000" dirty="0" smtClean="0"/>
              <a:t>12</a:t>
            </a:r>
            <a:r>
              <a:rPr lang="en-US" dirty="0" smtClean="0"/>
              <a:t>H</a:t>
            </a:r>
            <a:r>
              <a:rPr lang="en-US" baseline="-25000" dirty="0" smtClean="0"/>
              <a:t>22</a:t>
            </a:r>
            <a:r>
              <a:rPr lang="en-US" dirty="0" smtClean="0"/>
              <a:t>O</a:t>
            </a:r>
            <a:r>
              <a:rPr lang="en-US" baseline="-25000" dirty="0" smtClean="0"/>
              <a:t>11 </a:t>
            </a:r>
            <a:r>
              <a:rPr lang="en-US" dirty="0" smtClean="0"/>
              <a:t>/ 0.125 kg water= 0.400 </a:t>
            </a:r>
            <a:r>
              <a:rPr lang="en-US" i="1" dirty="0" smtClean="0"/>
              <a:t>m</a:t>
            </a:r>
            <a:r>
              <a:rPr lang="en-US" dirty="0" smtClean="0"/>
              <a:t> C</a:t>
            </a:r>
            <a:r>
              <a:rPr lang="en-US" baseline="-25000" dirty="0" smtClean="0"/>
              <a:t>12</a:t>
            </a:r>
            <a:r>
              <a:rPr lang="en-US" dirty="0" smtClean="0"/>
              <a:t>H</a:t>
            </a:r>
            <a:r>
              <a:rPr lang="en-US" baseline="-25000" dirty="0" smtClean="0"/>
              <a:t>22</a:t>
            </a:r>
            <a:r>
              <a:rPr lang="en-US" dirty="0" smtClean="0"/>
              <a:t>O</a:t>
            </a:r>
            <a:r>
              <a:rPr lang="en-US" baseline="-25000" dirty="0" smtClean="0"/>
              <a:t>11</a:t>
            </a:r>
            <a:endParaRPr lang="en-US" dirty="0"/>
          </a:p>
        </p:txBody>
      </p:sp>
    </p:spTree>
    <p:extLst>
      <p:ext uri="{BB962C8B-B14F-4D97-AF65-F5344CB8AC3E}">
        <p14:creationId xmlns:p14="http://schemas.microsoft.com/office/powerpoint/2010/main" val="372374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Dilution Problem</a:t>
            </a:r>
            <a:endParaRPr lang="en-US" dirty="0"/>
          </a:p>
        </p:txBody>
      </p:sp>
      <p:sp>
        <p:nvSpPr>
          <p:cNvPr id="60419" name="Rectangle 3"/>
          <p:cNvSpPr>
            <a:spLocks noGrp="1" noChangeArrowheads="1"/>
          </p:cNvSpPr>
          <p:nvPr>
            <p:ph type="body" idx="1"/>
          </p:nvPr>
        </p:nvSpPr>
        <p:spPr/>
        <p:txBody>
          <a:bodyPr/>
          <a:lstStyle/>
          <a:p>
            <a:r>
              <a:rPr lang="en-US" dirty="0"/>
              <a:t>If I dilute </a:t>
            </a:r>
            <a:r>
              <a:rPr lang="en-US" dirty="0" smtClean="0"/>
              <a:t>250.0 </a:t>
            </a:r>
            <a:r>
              <a:rPr lang="en-US" dirty="0"/>
              <a:t>mL of </a:t>
            </a:r>
            <a:r>
              <a:rPr lang="en-US" dirty="0" smtClean="0"/>
              <a:t>1.50 </a:t>
            </a:r>
            <a:r>
              <a:rPr lang="en-US" dirty="0"/>
              <a:t>M </a:t>
            </a:r>
            <a:r>
              <a:rPr lang="en-US" dirty="0" err="1" smtClean="0"/>
              <a:t>HCl</a:t>
            </a:r>
            <a:r>
              <a:rPr lang="en-US" dirty="0" smtClean="0"/>
              <a:t> solution </a:t>
            </a:r>
            <a:r>
              <a:rPr lang="en-US" dirty="0"/>
              <a:t>to a volume of </a:t>
            </a:r>
            <a:r>
              <a:rPr lang="en-US" dirty="0" smtClean="0"/>
              <a:t>750.0 </a:t>
            </a:r>
            <a:r>
              <a:rPr lang="en-US" dirty="0"/>
              <a:t>mL, what will the concentration of this solution be?</a:t>
            </a:r>
          </a:p>
          <a:p>
            <a:r>
              <a:rPr lang="en-US" dirty="0" smtClean="0"/>
              <a:t>M</a:t>
            </a:r>
            <a:r>
              <a:rPr lang="en-US" baseline="-25000" dirty="0" smtClean="0"/>
              <a:t>1</a:t>
            </a:r>
            <a:r>
              <a:rPr lang="en-US" dirty="0" smtClean="0"/>
              <a:t>V</a:t>
            </a:r>
            <a:r>
              <a:rPr lang="en-US" baseline="-25000" dirty="0" smtClean="0"/>
              <a:t>1</a:t>
            </a:r>
            <a:r>
              <a:rPr lang="en-US" dirty="0"/>
              <a:t>= M</a:t>
            </a:r>
            <a:r>
              <a:rPr lang="en-US" baseline="-25000" dirty="0"/>
              <a:t>2</a:t>
            </a:r>
            <a:r>
              <a:rPr lang="en-US" dirty="0"/>
              <a:t>V</a:t>
            </a:r>
            <a:r>
              <a:rPr lang="en-US" baseline="-25000" dirty="0"/>
              <a:t>2</a:t>
            </a:r>
          </a:p>
          <a:p>
            <a:r>
              <a:rPr lang="en-US" dirty="0"/>
              <a:t>(</a:t>
            </a:r>
            <a:r>
              <a:rPr lang="en-US" dirty="0" smtClean="0"/>
              <a:t>1.50M)(0.2500 L)=(  M</a:t>
            </a:r>
            <a:r>
              <a:rPr lang="en-US" dirty="0"/>
              <a:t>)(.</a:t>
            </a:r>
            <a:r>
              <a:rPr lang="en-US" dirty="0" smtClean="0"/>
              <a:t>7500L</a:t>
            </a:r>
            <a:r>
              <a:rPr lang="en-US" dirty="0"/>
              <a:t>)</a:t>
            </a:r>
          </a:p>
          <a:p>
            <a:r>
              <a:rPr lang="en-US" dirty="0" smtClean="0"/>
              <a:t>M</a:t>
            </a:r>
            <a:r>
              <a:rPr lang="en-US" baseline="-25000" dirty="0" smtClean="0"/>
              <a:t>2</a:t>
            </a:r>
            <a:r>
              <a:rPr lang="en-US" dirty="0" smtClean="0"/>
              <a:t>= 0.500 M</a:t>
            </a:r>
            <a:endParaRPr lang="en-US" dirty="0"/>
          </a:p>
        </p:txBody>
      </p:sp>
    </p:spTree>
    <p:extLst>
      <p:ext uri="{BB962C8B-B14F-4D97-AF65-F5344CB8AC3E}">
        <p14:creationId xmlns:p14="http://schemas.microsoft.com/office/powerpoint/2010/main" val="17587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0419">
                                            <p:txEl>
                                              <p:pRg st="2" end="2"/>
                                            </p:txEl>
                                          </p:spTgt>
                                        </p:tgtEl>
                                        <p:attrNameLst>
                                          <p:attrName>style.visibility</p:attrName>
                                        </p:attrNameLst>
                                      </p:cBhvr>
                                      <p:to>
                                        <p:strVal val="visible"/>
                                      </p:to>
                                    </p:set>
                                    <p:animEffect transition="in" filter="dissolve">
                                      <p:cBhvr>
                                        <p:cTn id="7" dur="500"/>
                                        <p:tgtEl>
                                          <p:spTgt spid="604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0419">
                                            <p:txEl>
                                              <p:pRg st="3" end="3"/>
                                            </p:txEl>
                                          </p:spTgt>
                                        </p:tgtEl>
                                        <p:attrNameLst>
                                          <p:attrName>style.visibility</p:attrName>
                                        </p:attrNameLst>
                                      </p:cBhvr>
                                      <p:to>
                                        <p:strVal val="visible"/>
                                      </p:to>
                                    </p:set>
                                    <p:animEffect transition="in" filter="dissolve">
                                      <p:cBhvr>
                                        <p:cTn id="12" dur="5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sp>
        <p:nvSpPr>
          <p:cNvPr id="14339" name="Content Placeholder 2"/>
          <p:cNvSpPr>
            <a:spLocks noGrp="1"/>
          </p:cNvSpPr>
          <p:nvPr>
            <p:ph idx="1"/>
          </p:nvPr>
        </p:nvSpPr>
        <p:spPr/>
        <p:txBody>
          <a:bodyPr>
            <a:normAutofit fontScale="92500"/>
          </a:bodyPr>
          <a:lstStyle/>
          <a:p>
            <a:endParaRPr lang="en-US" b="1" smtClean="0"/>
          </a:p>
          <a:p>
            <a:endParaRPr lang="en-US" b="1" smtClean="0"/>
          </a:p>
          <a:p>
            <a:endParaRPr lang="en-US" b="1" smtClean="0"/>
          </a:p>
          <a:p>
            <a:endParaRPr lang="en-US" b="1" smtClean="0"/>
          </a:p>
          <a:p>
            <a:endParaRPr lang="en-US" b="1" smtClean="0"/>
          </a:p>
          <a:p>
            <a:endParaRPr lang="en-US" b="1" smtClean="0"/>
          </a:p>
          <a:p>
            <a:r>
              <a:rPr lang="en-US" b="1" smtClean="0"/>
              <a:t>7- Most hydroxide compounds are only slightly soluble (insoluble). Exceptions: NaOH and KOH </a:t>
            </a:r>
          </a:p>
          <a:p>
            <a:endParaRPr lang="en-US" smtClean="0"/>
          </a:p>
          <a:p>
            <a:endParaRPr lang="en-US" smtClean="0"/>
          </a:p>
          <a:p>
            <a:endParaRPr lang="en-US" smtClean="0"/>
          </a:p>
          <a:p>
            <a:endParaRPr lang="en-US" smtClean="0"/>
          </a:p>
          <a:p>
            <a:endParaRPr lang="en-US" smtClean="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4800"/>
            <a:ext cx="7431088"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3880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Are these soluble?</a:t>
            </a:r>
          </a:p>
        </p:txBody>
      </p:sp>
      <p:sp>
        <p:nvSpPr>
          <p:cNvPr id="3" name="Content Placeholder 2"/>
          <p:cNvSpPr>
            <a:spLocks noGrp="1"/>
          </p:cNvSpPr>
          <p:nvPr>
            <p:ph sz="half" idx="1"/>
          </p:nvPr>
        </p:nvSpPr>
        <p:spPr/>
        <p:txBody>
          <a:bodyPr/>
          <a:lstStyle/>
          <a:p>
            <a:r>
              <a:rPr lang="en-US" dirty="0" err="1" smtClean="0"/>
              <a:t>KCl</a:t>
            </a:r>
            <a:endParaRPr lang="en-US" dirty="0" smtClean="0"/>
          </a:p>
          <a:p>
            <a:r>
              <a:rPr lang="en-US" dirty="0" smtClean="0"/>
              <a:t>Soluble</a:t>
            </a:r>
          </a:p>
          <a:p>
            <a:r>
              <a:rPr lang="en-US" dirty="0" err="1" smtClean="0"/>
              <a:t>FeS</a:t>
            </a:r>
            <a:endParaRPr lang="en-US" dirty="0" smtClean="0"/>
          </a:p>
          <a:p>
            <a:r>
              <a:rPr lang="en-US" dirty="0" smtClean="0"/>
              <a:t>Insoluble</a:t>
            </a:r>
          </a:p>
          <a:p>
            <a:r>
              <a:rPr lang="en-US" dirty="0" err="1" smtClean="0"/>
              <a:t>AgCl</a:t>
            </a:r>
            <a:endParaRPr lang="en-US" dirty="0" smtClean="0"/>
          </a:p>
          <a:p>
            <a:r>
              <a:rPr lang="en-US" dirty="0" smtClean="0"/>
              <a:t>Insoluble</a:t>
            </a:r>
          </a:p>
          <a:p>
            <a:r>
              <a:rPr lang="en-US" dirty="0" err="1" smtClean="0"/>
              <a:t>CaS</a:t>
            </a:r>
            <a:endParaRPr lang="en-US" dirty="0" smtClean="0"/>
          </a:p>
          <a:p>
            <a:r>
              <a:rPr lang="en-US" dirty="0" smtClean="0"/>
              <a:t>soluble</a:t>
            </a:r>
          </a:p>
          <a:p>
            <a:endParaRPr lang="en-US" dirty="0" smtClean="0"/>
          </a:p>
        </p:txBody>
      </p:sp>
      <p:sp>
        <p:nvSpPr>
          <p:cNvPr id="4" name="Content Placeholder 3"/>
          <p:cNvSpPr>
            <a:spLocks noGrp="1"/>
          </p:cNvSpPr>
          <p:nvPr>
            <p:ph sz="half" idx="2"/>
          </p:nvPr>
        </p:nvSpPr>
        <p:spPr/>
        <p:txBody>
          <a:bodyPr/>
          <a:lstStyle/>
          <a:p>
            <a:r>
              <a:rPr lang="en-US" smtClean="0"/>
              <a:t>CdS</a:t>
            </a:r>
          </a:p>
          <a:p>
            <a:r>
              <a:rPr lang="en-US" smtClean="0"/>
              <a:t>Insoluble</a:t>
            </a:r>
          </a:p>
          <a:p>
            <a:r>
              <a:rPr lang="en-US" smtClean="0"/>
              <a:t>NH</a:t>
            </a:r>
            <a:r>
              <a:rPr lang="en-US" baseline="-25000" smtClean="0"/>
              <a:t>4</a:t>
            </a:r>
            <a:r>
              <a:rPr lang="en-US" smtClean="0"/>
              <a:t>Br</a:t>
            </a:r>
          </a:p>
          <a:p>
            <a:r>
              <a:rPr lang="en-US" smtClean="0"/>
              <a:t>Soluble</a:t>
            </a:r>
          </a:p>
          <a:p>
            <a:r>
              <a:rPr lang="en-US" smtClean="0"/>
              <a:t>NaSO</a:t>
            </a:r>
            <a:r>
              <a:rPr lang="en-US" baseline="-25000" smtClean="0"/>
              <a:t>4</a:t>
            </a:r>
          </a:p>
          <a:p>
            <a:r>
              <a:rPr lang="en-US" smtClean="0"/>
              <a:t>soluble</a:t>
            </a:r>
          </a:p>
          <a:p>
            <a:r>
              <a:rPr lang="en-US" smtClean="0"/>
              <a:t>BaSO</a:t>
            </a:r>
            <a:r>
              <a:rPr lang="en-US" baseline="-25000" smtClean="0"/>
              <a:t>4</a:t>
            </a:r>
          </a:p>
          <a:p>
            <a:r>
              <a:rPr lang="en-US" smtClean="0"/>
              <a:t>insoluble</a:t>
            </a:r>
          </a:p>
        </p:txBody>
      </p:sp>
    </p:spTree>
    <p:extLst>
      <p:ext uri="{BB962C8B-B14F-4D97-AF65-F5344CB8AC3E}">
        <p14:creationId xmlns:p14="http://schemas.microsoft.com/office/powerpoint/2010/main" val="4236099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fade">
                                      <p:cBhvr>
                                        <p:cTn id="55" dur="1000"/>
                                        <p:tgtEl>
                                          <p:spTgt spid="4">
                                            <p:txEl>
                                              <p:pRg st="1" end="1"/>
                                            </p:txEl>
                                          </p:spTgt>
                                        </p:tgtEl>
                                      </p:cBhvr>
                                    </p:animEffect>
                                    <p:anim calcmode="lin" valueType="num">
                                      <p:cBhvr>
                                        <p:cTn id="5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 calcmode="lin" valueType="num">
                                      <p:cBhvr additive="base">
                                        <p:cTn id="6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4">
                                            <p:txEl>
                                              <p:pRg st="3" end="3"/>
                                            </p:txEl>
                                          </p:spTgt>
                                        </p:tgtEl>
                                        <p:attrNameLst>
                                          <p:attrName>style.visibility</p:attrName>
                                        </p:attrNameLst>
                                      </p:cBhvr>
                                      <p:to>
                                        <p:strVal val="visible"/>
                                      </p:to>
                                    </p:set>
                                    <p:anim calcmode="lin" valueType="num">
                                      <p:cBhvr additive="base">
                                        <p:cTn id="6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4">
                                            <p:txEl>
                                              <p:pRg st="4" end="4"/>
                                            </p:txEl>
                                          </p:spTgt>
                                        </p:tgtEl>
                                        <p:attrNameLst>
                                          <p:attrName>style.visibility</p:attrName>
                                        </p:attrNameLst>
                                      </p:cBhvr>
                                      <p:to>
                                        <p:strVal val="visible"/>
                                      </p:to>
                                    </p:set>
                                    <p:anim calcmode="lin" valueType="num">
                                      <p:cBhvr additive="base">
                                        <p:cTn id="7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nodeType="clickEffect">
                                  <p:stCondLst>
                                    <p:cond delay="0"/>
                                  </p:stCondLst>
                                  <p:childTnLst>
                                    <p:set>
                                      <p:cBhvr>
                                        <p:cTn id="79" dur="1" fill="hold">
                                          <p:stCondLst>
                                            <p:cond delay="0"/>
                                          </p:stCondLst>
                                        </p:cTn>
                                        <p:tgtEl>
                                          <p:spTgt spid="4">
                                            <p:txEl>
                                              <p:pRg st="5" end="5"/>
                                            </p:txEl>
                                          </p:spTgt>
                                        </p:tgtEl>
                                        <p:attrNameLst>
                                          <p:attrName>style.visibility</p:attrName>
                                        </p:attrNameLst>
                                      </p:cBhvr>
                                      <p:to>
                                        <p:strVal val="visible"/>
                                      </p:to>
                                    </p:set>
                                    <p:anim calcmode="lin" valueType="num">
                                      <p:cBhvr additive="base">
                                        <p:cTn id="8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4">
                                            <p:txEl>
                                              <p:pRg st="6" end="6"/>
                                            </p:txEl>
                                          </p:spTgt>
                                        </p:tgtEl>
                                        <p:attrNameLst>
                                          <p:attrName>style.visibility</p:attrName>
                                        </p:attrNameLst>
                                      </p:cBhvr>
                                      <p:to>
                                        <p:strVal val="visible"/>
                                      </p:to>
                                    </p:set>
                                    <p:anim calcmode="lin" valueType="num">
                                      <p:cBhvr additive="base">
                                        <p:cTn id="8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nodeType="clickEffect">
                                  <p:stCondLst>
                                    <p:cond delay="0"/>
                                  </p:stCondLst>
                                  <p:childTnLst>
                                    <p:set>
                                      <p:cBhvr>
                                        <p:cTn id="91" dur="1" fill="hold">
                                          <p:stCondLst>
                                            <p:cond delay="0"/>
                                          </p:stCondLst>
                                        </p:cTn>
                                        <p:tgtEl>
                                          <p:spTgt spid="4">
                                            <p:txEl>
                                              <p:pRg st="7" end="7"/>
                                            </p:txEl>
                                          </p:spTgt>
                                        </p:tgtEl>
                                        <p:attrNameLst>
                                          <p:attrName>style.visibility</p:attrName>
                                        </p:attrNameLst>
                                      </p:cBhvr>
                                      <p:to>
                                        <p:strVal val="visible"/>
                                      </p:to>
                                    </p:set>
                                    <p:anim calcmode="lin" valueType="num">
                                      <p:cBhvr additive="base">
                                        <p:cTn id="92"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r>
              <a:rPr lang="en-US" i="1" dirty="0"/>
              <a:t>Complete the equation. Label ppt.</a:t>
            </a:r>
            <a:r>
              <a:rPr lang="en-US" dirty="0"/>
              <a:t/>
            </a:r>
            <a:br>
              <a:rPr lang="en-US" dirty="0"/>
            </a:br>
            <a:endParaRPr lang="en-US" dirty="0"/>
          </a:p>
        </p:txBody>
      </p:sp>
      <p:sp>
        <p:nvSpPr>
          <p:cNvPr id="6" name="Content Placeholder 5"/>
          <p:cNvSpPr>
            <a:spLocks noGrp="1"/>
          </p:cNvSpPr>
          <p:nvPr>
            <p:ph idx="1"/>
          </p:nvPr>
        </p:nvSpPr>
        <p:spPr/>
        <p:txBody>
          <a:bodyPr/>
          <a:lstStyle/>
          <a:p>
            <a:r>
              <a:rPr lang="en-US" sz="2800" dirty="0" smtClean="0"/>
              <a:t>H</a:t>
            </a:r>
            <a:r>
              <a:rPr lang="en-US" sz="2800" baseline="-25000" dirty="0" smtClean="0"/>
              <a:t>2</a:t>
            </a:r>
            <a:r>
              <a:rPr lang="en-US" sz="2800" dirty="0" smtClean="0"/>
              <a:t>SO</a:t>
            </a:r>
            <a:r>
              <a:rPr lang="en-US" sz="2800" baseline="-25000" dirty="0" smtClean="0"/>
              <a:t>4</a:t>
            </a:r>
            <a:r>
              <a:rPr lang="en-US" sz="2800" dirty="0" smtClean="0"/>
              <a:t> </a:t>
            </a:r>
            <a:r>
              <a:rPr lang="en-US" sz="2800" dirty="0"/>
              <a:t>(</a:t>
            </a:r>
            <a:r>
              <a:rPr lang="en-US" sz="2800" dirty="0" err="1"/>
              <a:t>aq</a:t>
            </a:r>
            <a:r>
              <a:rPr lang="en-US" sz="2800" dirty="0"/>
              <a:t>) + Ba(NO</a:t>
            </a:r>
            <a:r>
              <a:rPr lang="en-US" sz="2800" baseline="-25000" dirty="0"/>
              <a:t>3</a:t>
            </a:r>
            <a:r>
              <a:rPr lang="en-US" sz="2800" dirty="0"/>
              <a:t>)</a:t>
            </a:r>
            <a:r>
              <a:rPr lang="en-US" sz="2800" baseline="-25000" dirty="0"/>
              <a:t>2</a:t>
            </a:r>
            <a:r>
              <a:rPr lang="en-US" sz="2800" dirty="0"/>
              <a:t> (</a:t>
            </a:r>
            <a:r>
              <a:rPr lang="en-US" sz="2800" dirty="0" err="1"/>
              <a:t>aq</a:t>
            </a:r>
            <a:r>
              <a:rPr lang="en-US" sz="2800" dirty="0"/>
              <a:t>)</a:t>
            </a:r>
            <a:r>
              <a:rPr lang="en-US" sz="2800" dirty="0" smtClean="0"/>
              <a:t>→</a:t>
            </a:r>
            <a:r>
              <a:rPr lang="en-US" sz="2800" dirty="0"/>
              <a:t> </a:t>
            </a:r>
            <a:r>
              <a:rPr lang="en-US" sz="2800" dirty="0" smtClean="0"/>
              <a:t>HNO</a:t>
            </a:r>
            <a:r>
              <a:rPr lang="en-US" sz="2800" baseline="-25000" dirty="0" smtClean="0"/>
              <a:t>3</a:t>
            </a:r>
            <a:r>
              <a:rPr lang="en-US" sz="2800" dirty="0" smtClean="0"/>
              <a:t> (</a:t>
            </a:r>
            <a:r>
              <a:rPr lang="en-US" sz="2800" dirty="0" err="1" smtClean="0"/>
              <a:t>aq</a:t>
            </a:r>
            <a:r>
              <a:rPr lang="en-US" sz="2800" dirty="0" smtClean="0"/>
              <a:t>) +BaSO</a:t>
            </a:r>
            <a:r>
              <a:rPr lang="en-US" sz="2800" baseline="-25000" dirty="0" smtClean="0"/>
              <a:t>4</a:t>
            </a:r>
            <a:r>
              <a:rPr lang="en-US" sz="2800" dirty="0" smtClean="0"/>
              <a:t> (s) </a:t>
            </a:r>
          </a:p>
          <a:p>
            <a:endParaRPr lang="en-US" dirty="0" smtClean="0"/>
          </a:p>
          <a:p>
            <a:r>
              <a:rPr lang="en-US" dirty="0" smtClean="0"/>
              <a:t> </a:t>
            </a:r>
            <a:r>
              <a:rPr lang="en-US" sz="2800" dirty="0" smtClean="0"/>
              <a:t>HNO</a:t>
            </a:r>
            <a:r>
              <a:rPr lang="en-US" sz="2800" baseline="-25000" dirty="0" smtClean="0"/>
              <a:t>3</a:t>
            </a:r>
            <a:r>
              <a:rPr lang="en-US" sz="2800" dirty="0" smtClean="0"/>
              <a:t>(</a:t>
            </a:r>
            <a:r>
              <a:rPr lang="en-US" sz="2800" dirty="0" err="1" smtClean="0"/>
              <a:t>aq</a:t>
            </a:r>
            <a:r>
              <a:rPr lang="en-US" sz="2800" dirty="0" smtClean="0"/>
              <a:t>) + KC</a:t>
            </a:r>
            <a:r>
              <a:rPr lang="en-US" sz="2800" baseline="-25000" dirty="0" smtClean="0"/>
              <a:t>2</a:t>
            </a:r>
            <a:r>
              <a:rPr lang="en-US" sz="2800" dirty="0" smtClean="0"/>
              <a:t>H</a:t>
            </a:r>
            <a:r>
              <a:rPr lang="en-US" sz="2800" baseline="-25000" dirty="0" smtClean="0"/>
              <a:t>3</a:t>
            </a:r>
            <a:r>
              <a:rPr lang="en-US" sz="2800" dirty="0" smtClean="0"/>
              <a:t>O</a:t>
            </a:r>
            <a:r>
              <a:rPr lang="en-US" sz="2800" baseline="-25000" dirty="0" smtClean="0"/>
              <a:t>2 </a:t>
            </a:r>
            <a:r>
              <a:rPr lang="en-US" sz="2800" dirty="0" smtClean="0"/>
              <a:t>(</a:t>
            </a:r>
            <a:r>
              <a:rPr lang="en-US" sz="2800" dirty="0" err="1" smtClean="0"/>
              <a:t>aq</a:t>
            </a:r>
            <a:r>
              <a:rPr lang="en-US" sz="2800" dirty="0" smtClean="0"/>
              <a:t>)→ HC</a:t>
            </a:r>
            <a:r>
              <a:rPr lang="en-US" sz="2800" baseline="-25000" dirty="0" smtClean="0"/>
              <a:t>2</a:t>
            </a:r>
            <a:r>
              <a:rPr lang="en-US" sz="2800" dirty="0" smtClean="0"/>
              <a:t>H</a:t>
            </a:r>
            <a:r>
              <a:rPr lang="en-US" sz="2800" baseline="-25000" dirty="0" smtClean="0"/>
              <a:t>3</a:t>
            </a:r>
            <a:r>
              <a:rPr lang="en-US" sz="2800" dirty="0" smtClean="0"/>
              <a:t>O</a:t>
            </a:r>
            <a:r>
              <a:rPr lang="en-US" sz="2800" baseline="-25000" dirty="0" smtClean="0"/>
              <a:t>2 (</a:t>
            </a:r>
            <a:r>
              <a:rPr lang="en-US" sz="2800" baseline="-25000" dirty="0" err="1" smtClean="0"/>
              <a:t>aq</a:t>
            </a:r>
            <a:r>
              <a:rPr lang="en-US" sz="2800" baseline="-25000" dirty="0" smtClean="0"/>
              <a:t>) </a:t>
            </a:r>
            <a:r>
              <a:rPr lang="en-US" sz="2800" dirty="0" smtClean="0"/>
              <a:t> + K</a:t>
            </a:r>
            <a:r>
              <a:rPr lang="en-US" sz="2800" dirty="0"/>
              <a:t>NO</a:t>
            </a:r>
            <a:r>
              <a:rPr lang="en-US" sz="2800" baseline="-25000" dirty="0"/>
              <a:t>3</a:t>
            </a:r>
            <a:r>
              <a:rPr lang="en-US" sz="2800" dirty="0"/>
              <a:t> (</a:t>
            </a:r>
            <a:r>
              <a:rPr lang="en-US" sz="2800" dirty="0" err="1"/>
              <a:t>aq</a:t>
            </a:r>
            <a:r>
              <a:rPr lang="en-US" sz="2800" dirty="0"/>
              <a:t>) </a:t>
            </a:r>
            <a:endParaRPr lang="en-US" sz="2800" dirty="0" smtClean="0"/>
          </a:p>
          <a:p>
            <a:endParaRPr lang="en-US" dirty="0" smtClean="0"/>
          </a:p>
          <a:p>
            <a:pPr lvl="0"/>
            <a:r>
              <a:rPr lang="en-US" dirty="0" smtClean="0"/>
              <a:t> </a:t>
            </a:r>
            <a:r>
              <a:rPr lang="en-US" sz="2800" dirty="0" smtClean="0"/>
              <a:t>Cr(NO</a:t>
            </a:r>
            <a:r>
              <a:rPr lang="en-US" sz="2800" baseline="-25000" dirty="0" smtClean="0"/>
              <a:t>3</a:t>
            </a:r>
            <a:r>
              <a:rPr lang="en-US" sz="2800" dirty="0" smtClean="0"/>
              <a:t>)</a:t>
            </a:r>
            <a:r>
              <a:rPr lang="en-US" sz="2800" baseline="-25000" dirty="0" smtClean="0"/>
              <a:t>3</a:t>
            </a:r>
            <a:r>
              <a:rPr lang="en-US" sz="2800" dirty="0" smtClean="0"/>
              <a:t> (</a:t>
            </a:r>
            <a:r>
              <a:rPr lang="en-US" sz="2800" dirty="0" err="1" smtClean="0"/>
              <a:t>aq</a:t>
            </a:r>
            <a:r>
              <a:rPr lang="en-US" sz="2800" dirty="0" smtClean="0"/>
              <a:t>) + KOH (</a:t>
            </a:r>
            <a:r>
              <a:rPr lang="en-US" sz="2800" dirty="0" err="1" smtClean="0"/>
              <a:t>aq</a:t>
            </a:r>
            <a:r>
              <a:rPr lang="en-US" sz="2800" dirty="0" smtClean="0"/>
              <a:t>) → Cr(OH)</a:t>
            </a:r>
            <a:r>
              <a:rPr lang="en-US" sz="2800" baseline="-25000" dirty="0" smtClean="0"/>
              <a:t>2</a:t>
            </a:r>
            <a:r>
              <a:rPr lang="en-US" sz="2800" dirty="0" smtClean="0"/>
              <a:t> (s) + KNO</a:t>
            </a:r>
            <a:r>
              <a:rPr lang="en-US" sz="2800" baseline="-25000" dirty="0" smtClean="0"/>
              <a:t>3</a:t>
            </a:r>
            <a:r>
              <a:rPr lang="en-US" sz="2800" dirty="0" smtClean="0"/>
              <a:t> </a:t>
            </a:r>
            <a:r>
              <a:rPr lang="en-US" sz="2800" dirty="0"/>
              <a:t>(</a:t>
            </a:r>
            <a:r>
              <a:rPr lang="en-US" sz="2800" dirty="0" err="1"/>
              <a:t>aq</a:t>
            </a:r>
            <a:r>
              <a:rPr lang="en-US" sz="2800" dirty="0"/>
              <a:t>) </a:t>
            </a:r>
            <a:endParaRPr lang="en-US" sz="2800" dirty="0" smtClean="0"/>
          </a:p>
          <a:p>
            <a:endParaRPr lang="en-US" dirty="0"/>
          </a:p>
        </p:txBody>
      </p:sp>
    </p:spTree>
    <p:extLst>
      <p:ext uri="{BB962C8B-B14F-4D97-AF65-F5344CB8AC3E}">
        <p14:creationId xmlns:p14="http://schemas.microsoft.com/office/powerpoint/2010/main" val="176961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36513"/>
            <a:ext cx="8229600" cy="1143000"/>
          </a:xfrm>
        </p:spPr>
        <p:txBody>
          <a:bodyPr/>
          <a:lstStyle/>
          <a:p>
            <a:r>
              <a:rPr lang="en-US" dirty="0" smtClean="0"/>
              <a:t>K</a:t>
            </a:r>
            <a:r>
              <a:rPr lang="en-US" baseline="-25000" dirty="0" smtClean="0"/>
              <a:t>2</a:t>
            </a:r>
            <a:r>
              <a:rPr lang="en-US" dirty="0" smtClean="0"/>
              <a:t>CO</a:t>
            </a:r>
            <a:r>
              <a:rPr lang="en-US" baseline="-25000" dirty="0" smtClean="0"/>
              <a:t>3</a:t>
            </a:r>
            <a:r>
              <a:rPr lang="en-US" dirty="0" smtClean="0"/>
              <a:t>(</a:t>
            </a:r>
            <a:r>
              <a:rPr lang="en-US" dirty="0" err="1" smtClean="0"/>
              <a:t>aq</a:t>
            </a:r>
            <a:r>
              <a:rPr lang="en-US" dirty="0"/>
              <a:t>) + Ba(NO</a:t>
            </a:r>
            <a:r>
              <a:rPr lang="en-US" baseline="-25000" dirty="0"/>
              <a:t>3</a:t>
            </a:r>
            <a:r>
              <a:rPr lang="en-US" dirty="0"/>
              <a:t>)</a:t>
            </a:r>
            <a:r>
              <a:rPr lang="en-US" baseline="-25000" dirty="0"/>
              <a:t>2</a:t>
            </a:r>
            <a:r>
              <a:rPr lang="en-US" dirty="0"/>
              <a:t> (</a:t>
            </a:r>
            <a:r>
              <a:rPr lang="en-US" dirty="0" err="1"/>
              <a:t>aq</a:t>
            </a:r>
            <a:r>
              <a:rPr lang="en-US" dirty="0"/>
              <a:t>) </a:t>
            </a:r>
            <a:r>
              <a:rPr lang="en-US" dirty="0">
                <a:cs typeface="Arial" charset="0"/>
              </a:rPr>
              <a:t>→</a:t>
            </a:r>
            <a:endParaRPr lang="en-US" dirty="0" smtClean="0"/>
          </a:p>
        </p:txBody>
      </p:sp>
      <p:sp>
        <p:nvSpPr>
          <p:cNvPr id="21507" name="Content Placeholder 2"/>
          <p:cNvSpPr>
            <a:spLocks noGrp="1"/>
          </p:cNvSpPr>
          <p:nvPr>
            <p:ph idx="1"/>
          </p:nvPr>
        </p:nvSpPr>
        <p:spPr>
          <a:xfrm>
            <a:off x="304800" y="1143000"/>
            <a:ext cx="8229600" cy="5029200"/>
          </a:xfrm>
        </p:spPr>
        <p:txBody>
          <a:bodyPr/>
          <a:lstStyle/>
          <a:p>
            <a:r>
              <a:rPr lang="en-US" b="1" dirty="0" smtClean="0"/>
              <a:t>Molecular</a:t>
            </a:r>
          </a:p>
          <a:p>
            <a:r>
              <a:rPr lang="en-US" dirty="0" smtClean="0"/>
              <a:t>K</a:t>
            </a:r>
            <a:r>
              <a:rPr lang="en-US" baseline="-25000" dirty="0" smtClean="0"/>
              <a:t>2</a:t>
            </a:r>
            <a:r>
              <a:rPr lang="en-US" dirty="0"/>
              <a:t>CO</a:t>
            </a:r>
            <a:r>
              <a:rPr lang="en-US" baseline="-25000" dirty="0"/>
              <a:t>3</a:t>
            </a:r>
            <a:r>
              <a:rPr lang="en-US" dirty="0" smtClean="0"/>
              <a:t> (</a:t>
            </a:r>
            <a:r>
              <a:rPr lang="en-US" dirty="0" err="1" smtClean="0"/>
              <a:t>aq</a:t>
            </a:r>
            <a:r>
              <a:rPr lang="en-US" dirty="0" smtClean="0"/>
              <a:t>) + Ba(NO</a:t>
            </a:r>
            <a:r>
              <a:rPr lang="en-US" baseline="-25000" dirty="0" smtClean="0"/>
              <a:t>3</a:t>
            </a:r>
            <a:r>
              <a:rPr lang="en-US" dirty="0" smtClean="0"/>
              <a:t>)</a:t>
            </a:r>
            <a:r>
              <a:rPr lang="en-US" baseline="-25000" dirty="0" smtClean="0"/>
              <a:t>2</a:t>
            </a:r>
            <a:r>
              <a:rPr lang="en-US" dirty="0" smtClean="0"/>
              <a:t> (</a:t>
            </a:r>
            <a:r>
              <a:rPr lang="en-US" dirty="0" err="1" smtClean="0"/>
              <a:t>aq</a:t>
            </a:r>
            <a:r>
              <a:rPr lang="en-US" dirty="0" smtClean="0"/>
              <a:t>) </a:t>
            </a:r>
            <a:r>
              <a:rPr lang="en-US" dirty="0" smtClean="0">
                <a:cs typeface="Arial" charset="0"/>
              </a:rPr>
              <a:t>→  </a:t>
            </a:r>
            <a:r>
              <a:rPr lang="en-US" dirty="0" smtClean="0"/>
              <a:t>2KNO</a:t>
            </a:r>
            <a:r>
              <a:rPr lang="en-US" baseline="-25000" dirty="0" smtClean="0"/>
              <a:t>3</a:t>
            </a:r>
            <a:r>
              <a:rPr lang="en-US" dirty="0" smtClean="0"/>
              <a:t>(</a:t>
            </a:r>
            <a:r>
              <a:rPr lang="en-US" dirty="0" err="1" smtClean="0"/>
              <a:t>aq</a:t>
            </a:r>
            <a:r>
              <a:rPr lang="en-US" dirty="0" smtClean="0"/>
              <a:t>) + </a:t>
            </a:r>
            <a:r>
              <a:rPr lang="en-US" dirty="0"/>
              <a:t>BaCO</a:t>
            </a:r>
            <a:r>
              <a:rPr lang="en-US" baseline="-25000" dirty="0"/>
              <a:t>3</a:t>
            </a:r>
            <a:r>
              <a:rPr lang="en-US" dirty="0" smtClean="0"/>
              <a:t> (s) (yellow pre)</a:t>
            </a:r>
          </a:p>
          <a:p>
            <a:r>
              <a:rPr lang="en-US" b="1" dirty="0" smtClean="0"/>
              <a:t>Complete ionic</a:t>
            </a:r>
          </a:p>
          <a:p>
            <a:r>
              <a:rPr lang="en-US" dirty="0" smtClean="0"/>
              <a:t>2K</a:t>
            </a:r>
            <a:r>
              <a:rPr lang="en-US" baseline="30000" dirty="0" smtClean="0"/>
              <a:t>+</a:t>
            </a:r>
            <a:r>
              <a:rPr lang="en-US" dirty="0" smtClean="0"/>
              <a:t> (</a:t>
            </a:r>
            <a:r>
              <a:rPr lang="en-US" dirty="0" err="1" smtClean="0"/>
              <a:t>aq</a:t>
            </a:r>
            <a:r>
              <a:rPr lang="en-US" dirty="0" smtClean="0"/>
              <a:t>) + </a:t>
            </a:r>
            <a:r>
              <a:rPr lang="en-US" dirty="0"/>
              <a:t>CO</a:t>
            </a:r>
            <a:r>
              <a:rPr lang="en-US" baseline="-25000" dirty="0"/>
              <a:t>3</a:t>
            </a:r>
            <a:r>
              <a:rPr lang="en-US" baseline="30000" dirty="0" smtClean="0"/>
              <a:t>2-</a:t>
            </a:r>
            <a:r>
              <a:rPr lang="en-US" dirty="0" smtClean="0"/>
              <a:t> (</a:t>
            </a:r>
            <a:r>
              <a:rPr lang="en-US" dirty="0" err="1" smtClean="0"/>
              <a:t>aq</a:t>
            </a:r>
            <a:r>
              <a:rPr lang="en-US" dirty="0" smtClean="0"/>
              <a:t>) + Ba </a:t>
            </a:r>
            <a:r>
              <a:rPr lang="en-US" baseline="30000" dirty="0" smtClean="0"/>
              <a:t>2+</a:t>
            </a:r>
            <a:r>
              <a:rPr lang="en-US" dirty="0" smtClean="0"/>
              <a:t>(</a:t>
            </a:r>
            <a:r>
              <a:rPr lang="en-US" dirty="0" err="1" smtClean="0"/>
              <a:t>aq</a:t>
            </a:r>
            <a:r>
              <a:rPr lang="en-US" dirty="0" smtClean="0"/>
              <a:t>) + 2NO</a:t>
            </a:r>
            <a:r>
              <a:rPr lang="en-US" baseline="-25000" dirty="0" smtClean="0"/>
              <a:t>3</a:t>
            </a:r>
            <a:r>
              <a:rPr lang="en-US" dirty="0" smtClean="0"/>
              <a:t>(</a:t>
            </a:r>
            <a:r>
              <a:rPr lang="en-US" dirty="0" err="1" smtClean="0"/>
              <a:t>aq</a:t>
            </a:r>
            <a:r>
              <a:rPr lang="en-US" dirty="0" smtClean="0"/>
              <a:t>)</a:t>
            </a:r>
            <a:r>
              <a:rPr lang="en-US" baseline="30000" dirty="0" smtClean="0"/>
              <a:t>  </a:t>
            </a:r>
            <a:r>
              <a:rPr lang="en-US" dirty="0" smtClean="0">
                <a:cs typeface="Arial" charset="0"/>
              </a:rPr>
              <a:t>→</a:t>
            </a:r>
          </a:p>
          <a:p>
            <a:r>
              <a:rPr lang="en-US" dirty="0" smtClean="0">
                <a:cs typeface="Arial" charset="0"/>
              </a:rPr>
              <a:t>  </a:t>
            </a:r>
            <a:r>
              <a:rPr lang="en-US" dirty="0" smtClean="0"/>
              <a:t>2K </a:t>
            </a:r>
            <a:r>
              <a:rPr lang="en-US" baseline="30000" dirty="0" smtClean="0"/>
              <a:t>+ </a:t>
            </a:r>
            <a:r>
              <a:rPr lang="en-US" dirty="0" smtClean="0"/>
              <a:t>(</a:t>
            </a:r>
            <a:r>
              <a:rPr lang="en-US" dirty="0" err="1" smtClean="0"/>
              <a:t>aq</a:t>
            </a:r>
            <a:r>
              <a:rPr lang="en-US" dirty="0" smtClean="0"/>
              <a:t>) + 2NO</a:t>
            </a:r>
            <a:r>
              <a:rPr lang="en-US" baseline="-25000" dirty="0" smtClean="0"/>
              <a:t>3</a:t>
            </a:r>
            <a:r>
              <a:rPr lang="en-US" baseline="30000" dirty="0" smtClean="0"/>
              <a:t>-</a:t>
            </a:r>
            <a:r>
              <a:rPr lang="en-US" dirty="0" smtClean="0"/>
              <a:t> (</a:t>
            </a:r>
            <a:r>
              <a:rPr lang="en-US" dirty="0" err="1" smtClean="0"/>
              <a:t>aq</a:t>
            </a:r>
            <a:r>
              <a:rPr lang="en-US" dirty="0" smtClean="0"/>
              <a:t>)+ </a:t>
            </a:r>
            <a:r>
              <a:rPr lang="en-US" dirty="0"/>
              <a:t>BaCO</a:t>
            </a:r>
            <a:r>
              <a:rPr lang="en-US" baseline="-25000" dirty="0"/>
              <a:t>3</a:t>
            </a:r>
            <a:r>
              <a:rPr lang="en-US" dirty="0" smtClean="0"/>
              <a:t> (s)</a:t>
            </a:r>
          </a:p>
          <a:p>
            <a:r>
              <a:rPr lang="en-US" b="1" dirty="0" smtClean="0"/>
              <a:t>Net ionic</a:t>
            </a:r>
          </a:p>
          <a:p>
            <a:r>
              <a:rPr lang="en-US" dirty="0" smtClean="0"/>
              <a:t> </a:t>
            </a:r>
            <a:r>
              <a:rPr lang="en-US" dirty="0"/>
              <a:t>CO</a:t>
            </a:r>
            <a:r>
              <a:rPr lang="en-US" baseline="-25000" dirty="0"/>
              <a:t>3 </a:t>
            </a:r>
            <a:r>
              <a:rPr lang="en-US" baseline="30000" dirty="0" smtClean="0"/>
              <a:t>2-</a:t>
            </a:r>
            <a:r>
              <a:rPr lang="en-US" dirty="0" smtClean="0"/>
              <a:t> (</a:t>
            </a:r>
            <a:r>
              <a:rPr lang="en-US" dirty="0" err="1" smtClean="0"/>
              <a:t>aq</a:t>
            </a:r>
            <a:r>
              <a:rPr lang="en-US" dirty="0" smtClean="0"/>
              <a:t>) + Ba </a:t>
            </a:r>
            <a:r>
              <a:rPr lang="en-US" baseline="30000" dirty="0" smtClean="0"/>
              <a:t>2+</a:t>
            </a:r>
            <a:r>
              <a:rPr lang="en-US" dirty="0" smtClean="0"/>
              <a:t>(</a:t>
            </a:r>
            <a:r>
              <a:rPr lang="en-US" dirty="0" err="1" smtClean="0"/>
              <a:t>aq</a:t>
            </a:r>
            <a:r>
              <a:rPr lang="en-US" dirty="0" smtClean="0"/>
              <a:t>)</a:t>
            </a:r>
            <a:r>
              <a:rPr lang="en-US" baseline="30000" dirty="0" smtClean="0"/>
              <a:t> </a:t>
            </a:r>
            <a:r>
              <a:rPr lang="en-US" dirty="0" smtClean="0">
                <a:cs typeface="Arial" charset="0"/>
              </a:rPr>
              <a:t>→  </a:t>
            </a:r>
            <a:r>
              <a:rPr lang="en-US" dirty="0"/>
              <a:t>BaCO</a:t>
            </a:r>
            <a:r>
              <a:rPr lang="en-US" baseline="-25000" dirty="0"/>
              <a:t>3</a:t>
            </a:r>
            <a:r>
              <a:rPr lang="en-US" dirty="0" smtClean="0"/>
              <a:t> (s)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504739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 calcmode="lin" valueType="num">
                                      <p:cBhvr additive="base">
                                        <p:cTn id="29"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21507">
                                            <p:txEl>
                                              <p:pRg st="5" end="5"/>
                                            </p:txEl>
                                          </p:spTgt>
                                        </p:tgtEl>
                                        <p:attrNameLst>
                                          <p:attrName>style.visibility</p:attrName>
                                        </p:attrNameLst>
                                      </p:cBhvr>
                                      <p:to>
                                        <p:strVal val="visible"/>
                                      </p:to>
                                    </p:set>
                                    <p:anim calcmode="lin" valueType="num">
                                      <p:cBhvr additive="base">
                                        <p:cTn id="35"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507">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1507">
                                            <p:txEl>
                                              <p:pRg st="6" end="6"/>
                                            </p:txEl>
                                          </p:spTgt>
                                        </p:tgtEl>
                                        <p:attrNameLst>
                                          <p:attrName>style.visibility</p:attrName>
                                        </p:attrNameLst>
                                      </p:cBhvr>
                                      <p:to>
                                        <p:strVal val="visible"/>
                                      </p:to>
                                    </p:set>
                                    <p:anim calcmode="lin" valueType="num">
                                      <p:cBhvr additive="base">
                                        <p:cTn id="39"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defRPr/>
            </a:pPr>
            <a:r>
              <a:rPr lang="en-US" altLang="en-US" sz="3200" dirty="0" smtClean="0"/>
              <a:t>Naming ionic Compounds with Polyatomic Ions</a:t>
            </a:r>
          </a:p>
        </p:txBody>
      </p:sp>
      <p:sp>
        <p:nvSpPr>
          <p:cNvPr id="67587" name="Rectangle 3"/>
          <p:cNvSpPr>
            <a:spLocks noGrp="1" noChangeArrowheads="1"/>
          </p:cNvSpPr>
          <p:nvPr>
            <p:ph type="body" sz="half" idx="1"/>
          </p:nvPr>
        </p:nvSpPr>
        <p:spPr>
          <a:xfrm>
            <a:off x="457200" y="1600200"/>
            <a:ext cx="3521075" cy="4525963"/>
          </a:xfrm>
        </p:spPr>
        <p:txBody>
          <a:bodyPr/>
          <a:lstStyle/>
          <a:p>
            <a:pPr eaLnBrk="1" hangingPunct="1"/>
            <a:r>
              <a:rPr lang="en-US" altLang="en-US" sz="2400" dirty="0" err="1" smtClean="0"/>
              <a:t>NaOH</a:t>
            </a:r>
            <a:endParaRPr lang="en-US" altLang="en-US" sz="2400" baseline="-25000" dirty="0" smtClean="0"/>
          </a:p>
          <a:p>
            <a:pPr eaLnBrk="1" hangingPunct="1"/>
            <a:r>
              <a:rPr lang="en-US" altLang="en-US" sz="2400" dirty="0" smtClean="0"/>
              <a:t>Sodium hydroxide</a:t>
            </a:r>
          </a:p>
          <a:p>
            <a:pPr eaLnBrk="1" hangingPunct="1"/>
            <a:r>
              <a:rPr lang="en-US" altLang="en-US" sz="2400" dirty="0" smtClean="0"/>
              <a:t>BaSO</a:t>
            </a:r>
            <a:r>
              <a:rPr lang="en-US" altLang="en-US" sz="2400" baseline="-25000" dirty="0" smtClean="0"/>
              <a:t>4</a:t>
            </a:r>
          </a:p>
          <a:p>
            <a:pPr eaLnBrk="1" hangingPunct="1"/>
            <a:r>
              <a:rPr lang="en-US" altLang="en-US" sz="2400" dirty="0" smtClean="0"/>
              <a:t>Barium sulfate</a:t>
            </a:r>
          </a:p>
          <a:p>
            <a:pPr eaLnBrk="1" hangingPunct="1"/>
            <a:r>
              <a:rPr lang="en-US" altLang="en-US" sz="2400" dirty="0" smtClean="0"/>
              <a:t>Cs</a:t>
            </a:r>
            <a:r>
              <a:rPr lang="en-US" altLang="en-US" sz="2400" baseline="-25000" dirty="0" smtClean="0"/>
              <a:t>2</a:t>
            </a:r>
            <a:r>
              <a:rPr lang="en-US" altLang="en-US" sz="2400" dirty="0" smtClean="0"/>
              <a:t>CO</a:t>
            </a:r>
            <a:r>
              <a:rPr lang="en-US" altLang="en-US" sz="2400" baseline="-25000" dirty="0" smtClean="0"/>
              <a:t>3</a:t>
            </a:r>
          </a:p>
          <a:p>
            <a:pPr eaLnBrk="1" hangingPunct="1"/>
            <a:r>
              <a:rPr lang="en-US" altLang="en-US" sz="2400" dirty="0" smtClean="0"/>
              <a:t>Cesium carbonate</a:t>
            </a:r>
          </a:p>
        </p:txBody>
      </p:sp>
      <p:sp>
        <p:nvSpPr>
          <p:cNvPr id="67588" name="Rectangle 4"/>
          <p:cNvSpPr>
            <a:spLocks noGrp="1" noChangeArrowheads="1"/>
          </p:cNvSpPr>
          <p:nvPr>
            <p:ph type="body" sz="half" idx="2"/>
          </p:nvPr>
        </p:nvSpPr>
        <p:spPr>
          <a:xfrm>
            <a:off x="4178300" y="1600200"/>
            <a:ext cx="3521075" cy="4525963"/>
          </a:xfrm>
        </p:spPr>
        <p:txBody>
          <a:bodyPr/>
          <a:lstStyle/>
          <a:p>
            <a:pPr eaLnBrk="1" hangingPunct="1"/>
            <a:r>
              <a:rPr lang="en-US" altLang="en-US" sz="2400" dirty="0" smtClean="0"/>
              <a:t>KNO</a:t>
            </a:r>
            <a:r>
              <a:rPr lang="en-US" altLang="en-US" sz="2400" baseline="-25000" dirty="0" smtClean="0"/>
              <a:t>3</a:t>
            </a:r>
          </a:p>
          <a:p>
            <a:pPr eaLnBrk="1" hangingPunct="1"/>
            <a:r>
              <a:rPr lang="en-US" altLang="en-US" sz="2400" dirty="0" smtClean="0"/>
              <a:t>Potassium  nitrate</a:t>
            </a:r>
          </a:p>
          <a:p>
            <a:pPr eaLnBrk="1" hangingPunct="1"/>
            <a:r>
              <a:rPr lang="en-US" altLang="en-US" sz="2400" dirty="0" smtClean="0"/>
              <a:t>Zn</a:t>
            </a:r>
            <a:r>
              <a:rPr lang="en-US" altLang="en-US" sz="2400" baseline="-25000" dirty="0" smtClean="0"/>
              <a:t>3</a:t>
            </a:r>
            <a:r>
              <a:rPr lang="en-US" altLang="en-US" sz="2400" dirty="0" smtClean="0"/>
              <a:t>(PO</a:t>
            </a:r>
            <a:r>
              <a:rPr lang="en-US" altLang="en-US" sz="2400" baseline="-25000" dirty="0" smtClean="0"/>
              <a:t>4</a:t>
            </a:r>
            <a:r>
              <a:rPr lang="en-US" altLang="en-US" sz="2400" dirty="0" smtClean="0"/>
              <a:t>)</a:t>
            </a:r>
            <a:r>
              <a:rPr lang="en-US" altLang="en-US" sz="2400" baseline="-25000" dirty="0" smtClean="0"/>
              <a:t>2</a:t>
            </a:r>
          </a:p>
          <a:p>
            <a:pPr eaLnBrk="1" hangingPunct="1"/>
            <a:r>
              <a:rPr lang="en-US" altLang="en-US" sz="2400" dirty="0" smtClean="0"/>
              <a:t>Zinc (II) phosphate</a:t>
            </a:r>
          </a:p>
          <a:p>
            <a:pPr eaLnBrk="1" hangingPunct="1">
              <a:buFont typeface="Wingdings" pitchFamily="2" charset="2"/>
              <a:buNone/>
            </a:pPr>
            <a:r>
              <a:rPr lang="en-US" altLang="en-US" sz="2400" dirty="0" smtClean="0"/>
              <a:t> NH</a:t>
            </a:r>
            <a:r>
              <a:rPr lang="en-US" altLang="en-US" sz="2400" baseline="-25000" dirty="0" smtClean="0"/>
              <a:t>4</a:t>
            </a:r>
            <a:r>
              <a:rPr lang="en-US" altLang="en-US" sz="2400" dirty="0" smtClean="0"/>
              <a:t>Cl</a:t>
            </a:r>
          </a:p>
          <a:p>
            <a:pPr eaLnBrk="1" hangingPunct="1">
              <a:buFont typeface="Wingdings" pitchFamily="2" charset="2"/>
              <a:buNone/>
            </a:pPr>
            <a:r>
              <a:rPr lang="en-US" altLang="en-US" sz="2400" dirty="0" smtClean="0"/>
              <a:t>Ammonium chloride</a:t>
            </a:r>
          </a:p>
        </p:txBody>
      </p:sp>
    </p:spTree>
    <p:extLst>
      <p:ext uri="{BB962C8B-B14F-4D97-AF65-F5344CB8AC3E}">
        <p14:creationId xmlns:p14="http://schemas.microsoft.com/office/powerpoint/2010/main" val="2857145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 calcmode="lin" valueType="num">
                                      <p:cBhvr>
                                        <p:cTn id="7" dur="500" fill="hold"/>
                                        <p:tgtEl>
                                          <p:spTgt spid="6758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75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67587">
                                            <p:txEl>
                                              <p:pRg st="3" end="3"/>
                                            </p:txEl>
                                          </p:spTgt>
                                        </p:tgtEl>
                                        <p:attrNameLst>
                                          <p:attrName>style.visibility</p:attrName>
                                        </p:attrNameLst>
                                      </p:cBhvr>
                                      <p:to>
                                        <p:strVal val="visible"/>
                                      </p:to>
                                    </p:set>
                                    <p:anim calcmode="lin" valueType="num">
                                      <p:cBhvr>
                                        <p:cTn id="13" dur="500" fill="hold"/>
                                        <p:tgtEl>
                                          <p:spTgt spid="67587">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6758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7587">
                                            <p:txEl>
                                              <p:pRg st="5" end="5"/>
                                            </p:txEl>
                                          </p:spTgt>
                                        </p:tgtEl>
                                        <p:attrNameLst>
                                          <p:attrName>style.visibility</p:attrName>
                                        </p:attrNameLst>
                                      </p:cBhvr>
                                      <p:to>
                                        <p:strVal val="visible"/>
                                      </p:to>
                                    </p:set>
                                    <p:anim calcmode="lin" valueType="num">
                                      <p:cBhvr additive="base">
                                        <p:cTn id="19" dur="500" fill="hold"/>
                                        <p:tgtEl>
                                          <p:spTgt spid="6758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7588">
                                            <p:txEl>
                                              <p:pRg st="1" end="1"/>
                                            </p:txEl>
                                          </p:spTgt>
                                        </p:tgtEl>
                                        <p:attrNameLst>
                                          <p:attrName>style.visibility</p:attrName>
                                        </p:attrNameLst>
                                      </p:cBhvr>
                                      <p:to>
                                        <p:strVal val="visible"/>
                                      </p:to>
                                    </p:set>
                                    <p:animEffect transition="in" filter="fade">
                                      <p:cBhvr>
                                        <p:cTn id="25" dur="1000"/>
                                        <p:tgtEl>
                                          <p:spTgt spid="67588">
                                            <p:txEl>
                                              <p:pRg st="1" end="1"/>
                                            </p:txEl>
                                          </p:spTgt>
                                        </p:tgtEl>
                                      </p:cBhvr>
                                    </p:animEffect>
                                    <p:anim calcmode="lin" valueType="num">
                                      <p:cBhvr>
                                        <p:cTn id="26" dur="1000" fill="hold"/>
                                        <p:tgtEl>
                                          <p:spTgt spid="67588">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675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67588">
                                            <p:txEl>
                                              <p:pRg st="3" end="3"/>
                                            </p:txEl>
                                          </p:spTgt>
                                        </p:tgtEl>
                                        <p:attrNameLst>
                                          <p:attrName>style.visibility</p:attrName>
                                        </p:attrNameLst>
                                      </p:cBhvr>
                                      <p:to>
                                        <p:strVal val="visible"/>
                                      </p:to>
                                    </p:set>
                                    <p:anim calcmode="lin" valueType="num">
                                      <p:cBhvr>
                                        <p:cTn id="32" dur="500" fill="hold"/>
                                        <p:tgtEl>
                                          <p:spTgt spid="67588">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6758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7588">
                                            <p:txEl>
                                              <p:pRg st="5" end="5"/>
                                            </p:txEl>
                                          </p:spTgt>
                                        </p:tgtEl>
                                        <p:attrNameLst>
                                          <p:attrName>style.visibility</p:attrName>
                                        </p:attrNameLst>
                                      </p:cBhvr>
                                      <p:to>
                                        <p:strVal val="visible"/>
                                      </p:to>
                                    </p:set>
                                    <p:anim calcmode="lin" valueType="num">
                                      <p:cBhvr additive="base">
                                        <p:cTn id="38" dur="500" fill="hold"/>
                                        <p:tgtEl>
                                          <p:spTgt spid="67588">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758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solidFill>
                  <a:srgbClr val="FF0000"/>
                </a:solidFill>
              </a:rPr>
              <a:t>Acid Nomenclature</a:t>
            </a:r>
          </a:p>
        </p:txBody>
      </p:sp>
      <p:sp>
        <p:nvSpPr>
          <p:cNvPr id="3" name="Content Placeholder 2"/>
          <p:cNvSpPr>
            <a:spLocks noGrp="1"/>
          </p:cNvSpPr>
          <p:nvPr>
            <p:ph sz="quarter" idx="1"/>
          </p:nvPr>
        </p:nvSpPr>
        <p:spPr>
          <a:xfrm>
            <a:off x="301625" y="1527175"/>
            <a:ext cx="8504238" cy="4572000"/>
          </a:xfrm>
        </p:spPr>
        <p:txBody>
          <a:bodyPr/>
          <a:lstStyle/>
          <a:p>
            <a:pPr eaLnBrk="1" hangingPunct="1"/>
            <a:r>
              <a:rPr lang="en-US" b="1" u="sng" smtClean="0"/>
              <a:t>Binary acids- </a:t>
            </a:r>
            <a:r>
              <a:rPr lang="en-US" smtClean="0"/>
              <a:t>acids that contain two different elements: hydrogen and one of the more electronegative elements</a:t>
            </a:r>
          </a:p>
          <a:p>
            <a:pPr eaLnBrk="1" hangingPunct="1"/>
            <a:r>
              <a:rPr lang="en-US" smtClean="0"/>
              <a:t>Prefix “hydro”</a:t>
            </a:r>
          </a:p>
          <a:p>
            <a:pPr eaLnBrk="1" hangingPunct="1"/>
            <a:r>
              <a:rPr lang="en-US" smtClean="0"/>
              <a:t>Root of element name</a:t>
            </a:r>
          </a:p>
          <a:p>
            <a:pPr eaLnBrk="1" hangingPunct="1"/>
            <a:r>
              <a:rPr lang="en-US" smtClean="0"/>
              <a:t>“ic” ending</a:t>
            </a:r>
          </a:p>
          <a:p>
            <a:pPr eaLnBrk="1" hangingPunct="1"/>
            <a:r>
              <a:rPr lang="en-US" smtClean="0"/>
              <a:t>HBr- hydrobromic acid</a:t>
            </a:r>
          </a:p>
        </p:txBody>
      </p:sp>
    </p:spTree>
    <p:extLst>
      <p:ext uri="{BB962C8B-B14F-4D97-AF65-F5344CB8AC3E}">
        <p14:creationId xmlns:p14="http://schemas.microsoft.com/office/powerpoint/2010/main" val="1379866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defRPr/>
            </a:pPr>
            <a:r>
              <a:rPr lang="en-US" b="1" dirty="0" smtClean="0">
                <a:solidFill>
                  <a:schemeClr val="accent1">
                    <a:lumMod val="75000"/>
                  </a:schemeClr>
                </a:solidFill>
              </a:rPr>
              <a:t>Rules for Naming Oxyacids</a:t>
            </a:r>
          </a:p>
        </p:txBody>
      </p:sp>
      <p:graphicFrame>
        <p:nvGraphicFramePr>
          <p:cNvPr id="4" name="Content Placeholder 3"/>
          <p:cNvGraphicFramePr>
            <a:graphicFrameLocks noGrp="1"/>
          </p:cNvGraphicFramePr>
          <p:nvPr>
            <p:ph sz="quarter" idx="1"/>
          </p:nvPr>
        </p:nvGraphicFramePr>
        <p:xfrm>
          <a:off x="301625" y="1527175"/>
          <a:ext cx="8504238" cy="4297480"/>
        </p:xfrm>
        <a:graphic>
          <a:graphicData uri="http://schemas.openxmlformats.org/drawingml/2006/table">
            <a:tbl>
              <a:tblPr firstRow="1" bandRow="1">
                <a:tableStyleId>{5C22544A-7EE6-4342-B048-85BDC9FD1C3A}</a:tableStyleId>
              </a:tblPr>
              <a:tblGrid>
                <a:gridCol w="2834746"/>
                <a:gridCol w="2834746"/>
                <a:gridCol w="2834746"/>
              </a:tblGrid>
              <a:tr h="640023">
                <a:tc>
                  <a:txBody>
                    <a:bodyPr/>
                    <a:lstStyle/>
                    <a:p>
                      <a:r>
                        <a:rPr lang="en-US" sz="1800" dirty="0" smtClean="0"/>
                        <a:t>Description</a:t>
                      </a:r>
                      <a:endParaRPr lang="en-US" sz="1800" dirty="0"/>
                    </a:p>
                  </a:txBody>
                  <a:tcPr marT="45700" marB="45700"/>
                </a:tc>
                <a:tc>
                  <a:txBody>
                    <a:bodyPr/>
                    <a:lstStyle/>
                    <a:p>
                      <a:r>
                        <a:rPr lang="en-US" sz="1800" dirty="0" smtClean="0"/>
                        <a:t>Rule</a:t>
                      </a:r>
                      <a:endParaRPr lang="en-US" sz="1800" dirty="0"/>
                    </a:p>
                  </a:txBody>
                  <a:tcPr marT="45700" marB="45700"/>
                </a:tc>
                <a:tc>
                  <a:txBody>
                    <a:bodyPr/>
                    <a:lstStyle/>
                    <a:p>
                      <a:r>
                        <a:rPr lang="en-US" sz="1800" dirty="0" smtClean="0"/>
                        <a:t>Example</a:t>
                      </a:r>
                    </a:p>
                    <a:p>
                      <a:endParaRPr lang="en-US" sz="1800" dirty="0"/>
                    </a:p>
                  </a:txBody>
                  <a:tcPr marT="45700" marB="45700"/>
                </a:tc>
              </a:tr>
              <a:tr h="914335">
                <a:tc>
                  <a:txBody>
                    <a:bodyPr/>
                    <a:lstStyle/>
                    <a:p>
                      <a:r>
                        <a:rPr lang="en-US" sz="1800" dirty="0" smtClean="0"/>
                        <a:t>One more oxygen than the “ate” ion</a:t>
                      </a:r>
                      <a:endParaRPr lang="en-US" sz="1800" dirty="0"/>
                    </a:p>
                  </a:txBody>
                  <a:tcPr marT="45700" marB="45700"/>
                </a:tc>
                <a:tc>
                  <a:txBody>
                    <a:bodyPr/>
                    <a:lstStyle/>
                    <a:p>
                      <a:r>
                        <a:rPr lang="en-US" sz="1800" dirty="0" smtClean="0"/>
                        <a:t>“per” prefix</a:t>
                      </a:r>
                    </a:p>
                    <a:p>
                      <a:r>
                        <a:rPr lang="en-US" sz="1800" dirty="0" smtClean="0"/>
                        <a:t>“ic” suffix</a:t>
                      </a:r>
                      <a:endParaRPr lang="en-US" sz="1800" dirty="0"/>
                    </a:p>
                  </a:txBody>
                  <a:tcPr marT="45700" marB="45700"/>
                </a:tc>
                <a:tc>
                  <a:txBody>
                    <a:bodyPr/>
                    <a:lstStyle/>
                    <a:p>
                      <a:r>
                        <a:rPr lang="en-US" sz="1800" dirty="0" smtClean="0"/>
                        <a:t>Ion: ClO4 –</a:t>
                      </a:r>
                    </a:p>
                    <a:p>
                      <a:r>
                        <a:rPr lang="en-US" sz="1800" dirty="0" smtClean="0"/>
                        <a:t>HClO4</a:t>
                      </a:r>
                    </a:p>
                    <a:p>
                      <a:r>
                        <a:rPr lang="en-US" sz="1800" dirty="0" smtClean="0"/>
                        <a:t>perchloric</a:t>
                      </a:r>
                      <a:endParaRPr lang="en-US" sz="1800" dirty="0"/>
                    </a:p>
                  </a:txBody>
                  <a:tcPr marT="45700" marB="45700"/>
                </a:tc>
              </a:tr>
              <a:tr h="914335">
                <a:tc>
                  <a:txBody>
                    <a:bodyPr/>
                    <a:lstStyle/>
                    <a:p>
                      <a:r>
                        <a:rPr lang="en-US" sz="1800" dirty="0" smtClean="0"/>
                        <a:t>Contains the “ate” ion</a:t>
                      </a:r>
                      <a:endParaRPr lang="en-US" sz="1800" dirty="0"/>
                    </a:p>
                  </a:txBody>
                  <a:tcPr marT="45700" marB="45700"/>
                </a:tc>
                <a:tc>
                  <a:txBody>
                    <a:bodyPr/>
                    <a:lstStyle/>
                    <a:p>
                      <a:r>
                        <a:rPr lang="en-US" sz="1800" dirty="0" smtClean="0"/>
                        <a:t>“ic” suffix</a:t>
                      </a:r>
                      <a:endParaRPr lang="en-US" sz="1800" dirty="0"/>
                    </a:p>
                  </a:txBody>
                  <a:tcPr marT="45700" marB="45700"/>
                </a:tc>
                <a:tc>
                  <a:txBody>
                    <a:bodyPr/>
                    <a:lstStyle/>
                    <a:p>
                      <a:r>
                        <a:rPr lang="en-US" sz="1800" dirty="0" smtClean="0"/>
                        <a:t>ClO3-</a:t>
                      </a:r>
                    </a:p>
                    <a:p>
                      <a:r>
                        <a:rPr lang="en-US" sz="1800" dirty="0" smtClean="0"/>
                        <a:t>HClO3</a:t>
                      </a:r>
                    </a:p>
                    <a:p>
                      <a:r>
                        <a:rPr lang="en-US" sz="1800" dirty="0" smtClean="0"/>
                        <a:t>chloric</a:t>
                      </a:r>
                      <a:r>
                        <a:rPr lang="en-US" sz="1800" baseline="0" dirty="0" smtClean="0"/>
                        <a:t> acid</a:t>
                      </a:r>
                      <a:endParaRPr lang="en-US" sz="1800" dirty="0"/>
                    </a:p>
                  </a:txBody>
                  <a:tcPr marT="45700" marB="45700"/>
                </a:tc>
              </a:tr>
              <a:tr h="914335">
                <a:tc>
                  <a:txBody>
                    <a:bodyPr/>
                    <a:lstStyle/>
                    <a:p>
                      <a:r>
                        <a:rPr lang="en-US" sz="1800" dirty="0" smtClean="0"/>
                        <a:t>Contains the “ite” ion</a:t>
                      </a:r>
                      <a:endParaRPr lang="en-US" sz="1800" dirty="0"/>
                    </a:p>
                  </a:txBody>
                  <a:tcPr marT="45700" marB="45700"/>
                </a:tc>
                <a:tc>
                  <a:txBody>
                    <a:bodyPr/>
                    <a:lstStyle/>
                    <a:p>
                      <a:r>
                        <a:rPr lang="en-US" sz="1800" dirty="0" smtClean="0"/>
                        <a:t>“ous” suffix</a:t>
                      </a:r>
                      <a:endParaRPr lang="en-US" sz="1800" dirty="0"/>
                    </a:p>
                  </a:txBody>
                  <a:tcPr marT="45700" marB="45700"/>
                </a:tc>
                <a:tc>
                  <a:txBody>
                    <a:bodyPr/>
                    <a:lstStyle/>
                    <a:p>
                      <a:r>
                        <a:rPr lang="en-US" sz="1800" dirty="0" smtClean="0"/>
                        <a:t>ClO2-</a:t>
                      </a:r>
                    </a:p>
                    <a:p>
                      <a:r>
                        <a:rPr lang="en-US" sz="1800" dirty="0" smtClean="0"/>
                        <a:t>HClO2</a:t>
                      </a:r>
                    </a:p>
                    <a:p>
                      <a:r>
                        <a:rPr lang="en-US" sz="1800" dirty="0" smtClean="0"/>
                        <a:t>Chlorous</a:t>
                      </a:r>
                      <a:r>
                        <a:rPr lang="en-US" sz="1800" baseline="0" dirty="0" smtClean="0"/>
                        <a:t> acid</a:t>
                      </a:r>
                      <a:endParaRPr lang="en-US" sz="1800" dirty="0"/>
                    </a:p>
                  </a:txBody>
                  <a:tcPr marT="45700" marB="45700"/>
                </a:tc>
              </a:tr>
              <a:tr h="914335">
                <a:tc>
                  <a:txBody>
                    <a:bodyPr/>
                    <a:lstStyle/>
                    <a:p>
                      <a:r>
                        <a:rPr lang="en-US" sz="1800" dirty="0" smtClean="0"/>
                        <a:t>One</a:t>
                      </a:r>
                      <a:r>
                        <a:rPr lang="en-US" sz="1800" baseline="0" dirty="0" smtClean="0"/>
                        <a:t> less oxygen than the “ite” ion</a:t>
                      </a:r>
                      <a:endParaRPr lang="en-US" sz="1800" dirty="0"/>
                    </a:p>
                  </a:txBody>
                  <a:tcPr marT="45700" marB="45700"/>
                </a:tc>
                <a:tc>
                  <a:txBody>
                    <a:bodyPr/>
                    <a:lstStyle/>
                    <a:p>
                      <a:r>
                        <a:rPr lang="en-US" sz="1800" dirty="0" smtClean="0"/>
                        <a:t>“hypo” prefix</a:t>
                      </a:r>
                    </a:p>
                    <a:p>
                      <a:r>
                        <a:rPr lang="en-US" sz="1800" dirty="0" smtClean="0"/>
                        <a:t>“ous” suffix</a:t>
                      </a:r>
                      <a:endParaRPr lang="en-US" sz="1800" dirty="0"/>
                    </a:p>
                  </a:txBody>
                  <a:tcPr marT="45700" marB="45700"/>
                </a:tc>
                <a:tc>
                  <a:txBody>
                    <a:bodyPr/>
                    <a:lstStyle/>
                    <a:p>
                      <a:r>
                        <a:rPr lang="en-US" sz="1800" dirty="0" smtClean="0"/>
                        <a:t>ClO</a:t>
                      </a:r>
                    </a:p>
                    <a:p>
                      <a:r>
                        <a:rPr lang="en-US" sz="1800" dirty="0" smtClean="0"/>
                        <a:t>HClO</a:t>
                      </a:r>
                    </a:p>
                    <a:p>
                      <a:r>
                        <a:rPr lang="en-US" sz="1800" dirty="0" smtClean="0"/>
                        <a:t>Hypochlorous acid</a:t>
                      </a:r>
                      <a:endParaRPr lang="en-US" sz="1800" dirty="0"/>
                    </a:p>
                  </a:txBody>
                  <a:tcPr marT="45700" marB="45700"/>
                </a:tc>
              </a:tr>
            </a:tbl>
          </a:graphicData>
        </a:graphic>
      </p:graphicFrame>
    </p:spTree>
    <p:extLst>
      <p:ext uri="{BB962C8B-B14F-4D97-AF65-F5344CB8AC3E}">
        <p14:creationId xmlns:p14="http://schemas.microsoft.com/office/powerpoint/2010/main" val="32553588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39762"/>
          </a:xfrm>
        </p:spPr>
        <p:txBody>
          <a:bodyPr>
            <a:normAutofit fontScale="90000"/>
          </a:bodyPr>
          <a:lstStyle/>
          <a:p>
            <a:pPr eaLnBrk="1" hangingPunct="1"/>
            <a:r>
              <a:rPr lang="en-US" sz="5400" b="1" dirty="0" smtClean="0">
                <a:solidFill>
                  <a:srgbClr val="C00000"/>
                </a:solidFill>
              </a:rPr>
              <a:t>Acids</a:t>
            </a:r>
          </a:p>
        </p:txBody>
      </p:sp>
      <p:sp>
        <p:nvSpPr>
          <p:cNvPr id="3" name="Content Placeholder 2"/>
          <p:cNvSpPr>
            <a:spLocks noGrp="1"/>
          </p:cNvSpPr>
          <p:nvPr>
            <p:ph sz="quarter" idx="1"/>
          </p:nvPr>
        </p:nvSpPr>
        <p:spPr>
          <a:xfrm>
            <a:off x="301625" y="1143000"/>
            <a:ext cx="8504238" cy="4956175"/>
          </a:xfrm>
        </p:spPr>
        <p:txBody>
          <a:bodyPr>
            <a:normAutofit fontScale="85000" lnSpcReduction="10000"/>
          </a:bodyPr>
          <a:lstStyle/>
          <a:p>
            <a:pPr eaLnBrk="1" hangingPunct="1"/>
            <a:r>
              <a:rPr lang="en-US" sz="2400" b="1" dirty="0" smtClean="0"/>
              <a:t>Acid</a:t>
            </a:r>
            <a:r>
              <a:rPr lang="en-US" sz="2400" dirty="0" smtClean="0"/>
              <a:t>- any compound that produces hydrogen, H+ ions</a:t>
            </a:r>
          </a:p>
          <a:p>
            <a:pPr eaLnBrk="1" hangingPunct="1"/>
            <a:r>
              <a:rPr lang="en-US" sz="2400" dirty="0" smtClean="0"/>
              <a:t>Proton donor</a:t>
            </a:r>
          </a:p>
          <a:p>
            <a:pPr eaLnBrk="1" hangingPunct="1"/>
            <a:r>
              <a:rPr lang="en-US" sz="2400" dirty="0" smtClean="0"/>
              <a:t>Produces hydronium ions (H</a:t>
            </a:r>
            <a:r>
              <a:rPr lang="en-US" sz="2400" baseline="-25000" dirty="0" smtClean="0"/>
              <a:t>3</a:t>
            </a:r>
            <a:r>
              <a:rPr lang="en-US" sz="2400" dirty="0" smtClean="0"/>
              <a:t>O+) in water</a:t>
            </a:r>
            <a:endParaRPr lang="en-US" dirty="0" smtClean="0"/>
          </a:p>
          <a:p>
            <a:pPr eaLnBrk="1" hangingPunct="1"/>
            <a:r>
              <a:rPr lang="en-US" dirty="0" smtClean="0"/>
              <a:t>1- Aqueous solutions have sour taste</a:t>
            </a:r>
          </a:p>
          <a:p>
            <a:pPr eaLnBrk="1" hangingPunct="1"/>
            <a:r>
              <a:rPr lang="en-US" dirty="0" smtClean="0"/>
              <a:t>2- Change color of indicators (litmus red)</a:t>
            </a:r>
          </a:p>
          <a:p>
            <a:r>
              <a:rPr lang="en-US" dirty="0"/>
              <a:t>3- Some acids react with metals to release hydrogen</a:t>
            </a:r>
          </a:p>
          <a:p>
            <a:r>
              <a:rPr lang="en-US" dirty="0"/>
              <a:t>Use activity series p.278</a:t>
            </a:r>
          </a:p>
          <a:p>
            <a:r>
              <a:rPr lang="en-US" dirty="0"/>
              <a:t>Zn (s) + H</a:t>
            </a:r>
            <a:r>
              <a:rPr lang="en-US" baseline="-25000" dirty="0"/>
              <a:t>2</a:t>
            </a:r>
            <a:r>
              <a:rPr lang="en-US" dirty="0"/>
              <a:t>SO</a:t>
            </a:r>
            <a:r>
              <a:rPr lang="en-US" baseline="-25000" dirty="0"/>
              <a:t>4</a:t>
            </a:r>
            <a:r>
              <a:rPr lang="en-US" dirty="0"/>
              <a:t> (</a:t>
            </a:r>
            <a:r>
              <a:rPr lang="en-US" dirty="0" err="1"/>
              <a:t>aq</a:t>
            </a:r>
            <a:r>
              <a:rPr lang="en-US" dirty="0"/>
              <a:t>)  </a:t>
            </a:r>
            <a:r>
              <a:rPr lang="en-US" dirty="0">
                <a:latin typeface="Arial" charset="0"/>
                <a:cs typeface="Arial" charset="0"/>
              </a:rPr>
              <a:t>→</a:t>
            </a:r>
            <a:r>
              <a:rPr lang="en-US" dirty="0"/>
              <a:t>ZnSO</a:t>
            </a:r>
            <a:r>
              <a:rPr lang="en-US" baseline="-25000" dirty="0"/>
              <a:t>4</a:t>
            </a:r>
            <a:r>
              <a:rPr lang="en-US" dirty="0"/>
              <a:t> (</a:t>
            </a:r>
            <a:r>
              <a:rPr lang="en-US" dirty="0" err="1"/>
              <a:t>aq</a:t>
            </a:r>
            <a:r>
              <a:rPr lang="en-US" dirty="0"/>
              <a:t>) + H</a:t>
            </a:r>
            <a:r>
              <a:rPr lang="en-US" baseline="-25000" dirty="0"/>
              <a:t>2</a:t>
            </a:r>
            <a:r>
              <a:rPr lang="en-US" dirty="0"/>
              <a:t> (g</a:t>
            </a:r>
            <a:r>
              <a:rPr lang="en-US" dirty="0" smtClean="0"/>
              <a:t>)</a:t>
            </a:r>
            <a:endParaRPr lang="en-US" dirty="0"/>
          </a:p>
          <a:p>
            <a:r>
              <a:rPr lang="en-US" dirty="0"/>
              <a:t>4- Acids react with bases to produce salts and water</a:t>
            </a:r>
          </a:p>
          <a:p>
            <a:r>
              <a:rPr lang="en-US" dirty="0" err="1"/>
              <a:t>HCl</a:t>
            </a:r>
            <a:r>
              <a:rPr lang="en-US" dirty="0"/>
              <a:t> (</a:t>
            </a:r>
            <a:r>
              <a:rPr lang="en-US" dirty="0" err="1"/>
              <a:t>aq</a:t>
            </a:r>
            <a:r>
              <a:rPr lang="en-US" dirty="0"/>
              <a:t>) + </a:t>
            </a:r>
            <a:r>
              <a:rPr lang="en-US" dirty="0" err="1"/>
              <a:t>NaOH</a:t>
            </a:r>
            <a:r>
              <a:rPr lang="en-US" dirty="0"/>
              <a:t> (</a:t>
            </a:r>
            <a:r>
              <a:rPr lang="en-US" dirty="0" err="1"/>
              <a:t>aq</a:t>
            </a:r>
            <a:r>
              <a:rPr lang="en-US" dirty="0"/>
              <a:t>) </a:t>
            </a:r>
            <a:r>
              <a:rPr lang="en-US" dirty="0">
                <a:latin typeface="Arial" charset="0"/>
                <a:cs typeface="Arial" charset="0"/>
              </a:rPr>
              <a:t>→</a:t>
            </a:r>
            <a:r>
              <a:rPr lang="en-US" dirty="0"/>
              <a:t> </a:t>
            </a:r>
            <a:r>
              <a:rPr lang="en-US" dirty="0" err="1"/>
              <a:t>NaCl</a:t>
            </a:r>
            <a:r>
              <a:rPr lang="en-US" dirty="0"/>
              <a:t> (</a:t>
            </a:r>
            <a:r>
              <a:rPr lang="en-US" dirty="0" err="1"/>
              <a:t>aq</a:t>
            </a:r>
            <a:r>
              <a:rPr lang="en-US" dirty="0"/>
              <a:t>) + H</a:t>
            </a:r>
            <a:r>
              <a:rPr lang="en-US" baseline="-25000" dirty="0"/>
              <a:t>2</a:t>
            </a:r>
            <a:r>
              <a:rPr lang="en-US" dirty="0"/>
              <a:t>O (l)</a:t>
            </a:r>
          </a:p>
          <a:p>
            <a:r>
              <a:rPr lang="en-US" dirty="0"/>
              <a:t>5- Strong electrolytes</a:t>
            </a:r>
          </a:p>
          <a:p>
            <a:pPr eaLnBrk="1" hangingPunct="1"/>
            <a:endParaRPr lang="en-US" dirty="0" smtClean="0"/>
          </a:p>
        </p:txBody>
      </p:sp>
    </p:spTree>
    <p:extLst>
      <p:ext uri="{BB962C8B-B14F-4D97-AF65-F5344CB8AC3E}">
        <p14:creationId xmlns:p14="http://schemas.microsoft.com/office/powerpoint/2010/main" val="629656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amond(in)">
                                      <p:cBhvr>
                                        <p:cTn id="7" dur="2000"/>
                                        <p:tgtEl>
                                          <p:spTgt spid="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checkerboard(across)">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4000" b="1" dirty="0" smtClean="0">
                <a:solidFill>
                  <a:schemeClr val="accent6">
                    <a:lumMod val="50000"/>
                  </a:schemeClr>
                </a:solidFill>
              </a:rPr>
              <a:t>Bases</a:t>
            </a:r>
          </a:p>
        </p:txBody>
      </p:sp>
      <p:sp>
        <p:nvSpPr>
          <p:cNvPr id="18435" name="Rectangle 3"/>
          <p:cNvSpPr>
            <a:spLocks noGrp="1" noChangeArrowheads="1"/>
          </p:cNvSpPr>
          <p:nvPr>
            <p:ph type="body" idx="1"/>
          </p:nvPr>
        </p:nvSpPr>
        <p:spPr>
          <a:xfrm>
            <a:off x="301625" y="1219200"/>
            <a:ext cx="8504238" cy="4879975"/>
          </a:xfrm>
        </p:spPr>
        <p:txBody>
          <a:bodyPr>
            <a:normAutofit fontScale="92500" lnSpcReduction="10000"/>
          </a:bodyPr>
          <a:lstStyle/>
          <a:p>
            <a:pPr eaLnBrk="1" hangingPunct="1"/>
            <a:r>
              <a:rPr lang="en-US" dirty="0" smtClean="0"/>
              <a:t>Any compound that increases the number of hydroxide ions (OH</a:t>
            </a:r>
            <a:r>
              <a:rPr lang="en-US" baseline="30000" dirty="0" smtClean="0"/>
              <a:t>-</a:t>
            </a:r>
            <a:r>
              <a:rPr lang="en-US" dirty="0" smtClean="0"/>
              <a:t>) when dissolved in water</a:t>
            </a:r>
          </a:p>
          <a:p>
            <a:pPr eaLnBrk="1" hangingPunct="1"/>
            <a:r>
              <a:rPr lang="en-US" dirty="0" smtClean="0"/>
              <a:t>Proton acceptor</a:t>
            </a:r>
          </a:p>
          <a:p>
            <a:pPr eaLnBrk="1" hangingPunct="1"/>
            <a:r>
              <a:rPr lang="en-US" dirty="0" smtClean="0"/>
              <a:t>1- Bitter or soapy taste</a:t>
            </a:r>
          </a:p>
          <a:p>
            <a:pPr eaLnBrk="1" hangingPunct="1"/>
            <a:r>
              <a:rPr lang="en-US" dirty="0" smtClean="0"/>
              <a:t>2- Slippery feeling</a:t>
            </a:r>
          </a:p>
          <a:p>
            <a:pPr eaLnBrk="1" hangingPunct="1"/>
            <a:r>
              <a:rPr lang="en-US" dirty="0" smtClean="0"/>
              <a:t>3-  Change color of acid-base indicator  (litmus paper blue)</a:t>
            </a:r>
          </a:p>
          <a:p>
            <a:pPr eaLnBrk="1" hangingPunct="1"/>
            <a:r>
              <a:rPr lang="en-US" dirty="0" smtClean="0"/>
              <a:t>4- React with acids to produce salts and water</a:t>
            </a:r>
          </a:p>
          <a:p>
            <a:pPr eaLnBrk="1" hangingPunct="1"/>
            <a:r>
              <a:rPr lang="en-US" dirty="0" smtClean="0"/>
              <a:t>5-Strong electrolytes</a:t>
            </a:r>
          </a:p>
          <a:p>
            <a:pPr lvl="1" eaLnBrk="1" hangingPunct="1"/>
            <a:r>
              <a:rPr lang="en-US" dirty="0" smtClean="0"/>
              <a:t>Conduct electric current</a:t>
            </a:r>
          </a:p>
        </p:txBody>
      </p:sp>
    </p:spTree>
    <p:extLst>
      <p:ext uri="{BB962C8B-B14F-4D97-AF65-F5344CB8AC3E}">
        <p14:creationId xmlns:p14="http://schemas.microsoft.com/office/powerpoint/2010/main" val="1562265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down)">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down)">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down)">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down)">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down)">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wipe(down)">
                                      <p:cBhvr>
                                        <p:cTn id="32" dur="500"/>
                                        <p:tgtEl>
                                          <p:spTgt spid="184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wipe(down)">
                                      <p:cBhvr>
                                        <p:cTn id="37" dur="500"/>
                                        <p:tgtEl>
                                          <p:spTgt spid="184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18435">
                                            <p:txEl>
                                              <p:pRg st="7" end="7"/>
                                            </p:txEl>
                                          </p:spTgt>
                                        </p:tgtEl>
                                        <p:attrNameLst>
                                          <p:attrName>style.visibility</p:attrName>
                                        </p:attrNameLst>
                                      </p:cBhvr>
                                      <p:to>
                                        <p:strVal val="visible"/>
                                      </p:to>
                                    </p:set>
                                    <p:animEffect transition="in" filter="wipe(down)">
                                      <p:cBhvr>
                                        <p:cTn id="42"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b="1" smtClean="0">
                <a:solidFill>
                  <a:srgbClr val="C00000"/>
                </a:solidFill>
              </a:rPr>
              <a:t>Conjugate Acids and Bases</a:t>
            </a:r>
          </a:p>
        </p:txBody>
      </p:sp>
      <p:sp>
        <p:nvSpPr>
          <p:cNvPr id="3" name="Content Placeholder 2"/>
          <p:cNvSpPr>
            <a:spLocks noGrp="1"/>
          </p:cNvSpPr>
          <p:nvPr>
            <p:ph sz="quarter" idx="1"/>
          </p:nvPr>
        </p:nvSpPr>
        <p:spPr>
          <a:xfrm>
            <a:off x="301625" y="1143000"/>
            <a:ext cx="8504238" cy="4956175"/>
          </a:xfrm>
        </p:spPr>
        <p:txBody>
          <a:bodyPr>
            <a:normAutofit/>
          </a:bodyPr>
          <a:lstStyle/>
          <a:p>
            <a:pPr eaLnBrk="1" hangingPunct="1"/>
            <a:r>
              <a:rPr lang="en-US" dirty="0" smtClean="0"/>
              <a:t> </a:t>
            </a:r>
            <a:r>
              <a:rPr lang="en-US" b="1" dirty="0" smtClean="0"/>
              <a:t>Conjugate Base- </a:t>
            </a:r>
            <a:r>
              <a:rPr lang="en-US" dirty="0" smtClean="0"/>
              <a:t>the species that remains after an acid has given up a proton</a:t>
            </a:r>
          </a:p>
          <a:p>
            <a:pPr eaLnBrk="1" hangingPunct="1"/>
            <a:r>
              <a:rPr lang="en-US" dirty="0" smtClean="0"/>
              <a:t>H</a:t>
            </a:r>
            <a:r>
              <a:rPr lang="en-US" baseline="-25000" dirty="0" smtClean="0"/>
              <a:t>3</a:t>
            </a:r>
            <a:r>
              <a:rPr lang="en-US" dirty="0" smtClean="0"/>
              <a:t>PO</a:t>
            </a:r>
            <a:r>
              <a:rPr lang="en-US" baseline="-25000" dirty="0" smtClean="0"/>
              <a:t>4</a:t>
            </a:r>
            <a:r>
              <a:rPr lang="en-US" dirty="0" smtClean="0"/>
              <a:t>(</a:t>
            </a:r>
            <a:r>
              <a:rPr lang="en-US" dirty="0" err="1" smtClean="0"/>
              <a:t>aq</a:t>
            </a:r>
            <a:r>
              <a:rPr lang="en-US" dirty="0" smtClean="0"/>
              <a:t>) + H</a:t>
            </a:r>
            <a:r>
              <a:rPr lang="en-US" baseline="-25000" dirty="0" smtClean="0"/>
              <a:t>2</a:t>
            </a:r>
            <a:r>
              <a:rPr lang="en-US" dirty="0" smtClean="0"/>
              <a:t>O (l) </a:t>
            </a:r>
            <a:r>
              <a:rPr lang="en-US" dirty="0" smtClean="0">
                <a:latin typeface="Arial" charset="0"/>
                <a:cs typeface="Arial" charset="0"/>
              </a:rPr>
              <a:t>↔</a:t>
            </a:r>
            <a:r>
              <a:rPr lang="en-US" dirty="0" smtClean="0"/>
              <a:t> H</a:t>
            </a:r>
            <a:r>
              <a:rPr lang="en-US" baseline="-25000" dirty="0" smtClean="0"/>
              <a:t>3</a:t>
            </a:r>
            <a:r>
              <a:rPr lang="en-US" dirty="0" smtClean="0"/>
              <a:t>O+ (</a:t>
            </a:r>
            <a:r>
              <a:rPr lang="en-US" dirty="0" err="1" smtClean="0"/>
              <a:t>aq</a:t>
            </a:r>
            <a:r>
              <a:rPr lang="en-US" dirty="0" smtClean="0"/>
              <a:t>) + H</a:t>
            </a:r>
            <a:r>
              <a:rPr lang="en-US" baseline="-25000" dirty="0" smtClean="0"/>
              <a:t>2</a:t>
            </a:r>
            <a:r>
              <a:rPr lang="en-US" dirty="0" smtClean="0"/>
              <a:t>PO</a:t>
            </a:r>
            <a:r>
              <a:rPr lang="en-US" baseline="-25000" dirty="0" smtClean="0"/>
              <a:t>4</a:t>
            </a:r>
            <a:r>
              <a:rPr lang="en-US" dirty="0" smtClean="0"/>
              <a:t> </a:t>
            </a:r>
            <a:r>
              <a:rPr lang="en-US" baseline="30000" dirty="0" smtClean="0"/>
              <a:t>–</a:t>
            </a:r>
            <a:r>
              <a:rPr lang="en-US" dirty="0" smtClean="0"/>
              <a:t> (</a:t>
            </a:r>
            <a:r>
              <a:rPr lang="en-US" dirty="0" err="1" smtClean="0"/>
              <a:t>aq</a:t>
            </a:r>
            <a:r>
              <a:rPr lang="en-US" dirty="0" smtClean="0"/>
              <a:t>)   acid                                                         conjugate base</a:t>
            </a:r>
          </a:p>
          <a:p>
            <a:pPr eaLnBrk="1" hangingPunct="1"/>
            <a:r>
              <a:rPr lang="en-US" b="1" dirty="0" smtClean="0"/>
              <a:t>Conjugate acid- </a:t>
            </a:r>
            <a:r>
              <a:rPr lang="en-US" dirty="0" smtClean="0"/>
              <a:t>the species that is formed when a base gains a proton</a:t>
            </a:r>
          </a:p>
          <a:p>
            <a:pPr eaLnBrk="1" hangingPunct="1"/>
            <a:r>
              <a:rPr lang="en-US" dirty="0" smtClean="0"/>
              <a:t>H</a:t>
            </a:r>
            <a:r>
              <a:rPr lang="en-US" baseline="-25000" dirty="0" smtClean="0"/>
              <a:t>3</a:t>
            </a:r>
            <a:r>
              <a:rPr lang="en-US" dirty="0" smtClean="0"/>
              <a:t>PO</a:t>
            </a:r>
            <a:r>
              <a:rPr lang="en-US" baseline="-25000" dirty="0" smtClean="0"/>
              <a:t>4</a:t>
            </a:r>
            <a:r>
              <a:rPr lang="en-US" dirty="0" smtClean="0"/>
              <a:t>(</a:t>
            </a:r>
            <a:r>
              <a:rPr lang="en-US" dirty="0" err="1" smtClean="0"/>
              <a:t>aq</a:t>
            </a:r>
            <a:r>
              <a:rPr lang="en-US" dirty="0" smtClean="0"/>
              <a:t>) + H</a:t>
            </a:r>
            <a:r>
              <a:rPr lang="en-US" baseline="-25000" dirty="0" smtClean="0"/>
              <a:t>2</a:t>
            </a:r>
            <a:r>
              <a:rPr lang="en-US" dirty="0" smtClean="0"/>
              <a:t>O (l) </a:t>
            </a:r>
            <a:r>
              <a:rPr lang="en-US" dirty="0" smtClean="0">
                <a:latin typeface="Arial" charset="0"/>
                <a:cs typeface="Arial" charset="0"/>
              </a:rPr>
              <a:t>↔</a:t>
            </a:r>
            <a:r>
              <a:rPr lang="en-US" dirty="0" smtClean="0"/>
              <a:t> H</a:t>
            </a:r>
            <a:r>
              <a:rPr lang="en-US" baseline="-25000" dirty="0" smtClean="0"/>
              <a:t>3</a:t>
            </a:r>
            <a:r>
              <a:rPr lang="en-US" dirty="0" smtClean="0"/>
              <a:t>O+ (</a:t>
            </a:r>
            <a:r>
              <a:rPr lang="en-US" dirty="0" err="1" smtClean="0"/>
              <a:t>aq</a:t>
            </a:r>
            <a:r>
              <a:rPr lang="en-US" dirty="0" smtClean="0"/>
              <a:t>) + H</a:t>
            </a:r>
            <a:r>
              <a:rPr lang="en-US" baseline="-25000" dirty="0" smtClean="0"/>
              <a:t>2</a:t>
            </a:r>
            <a:r>
              <a:rPr lang="en-US" dirty="0" smtClean="0"/>
              <a:t>PO</a:t>
            </a:r>
            <a:r>
              <a:rPr lang="en-US" baseline="-25000" dirty="0" smtClean="0"/>
              <a:t>4</a:t>
            </a:r>
            <a:r>
              <a:rPr lang="en-US" dirty="0" smtClean="0"/>
              <a:t> </a:t>
            </a:r>
            <a:r>
              <a:rPr lang="en-US" baseline="30000" dirty="0" smtClean="0"/>
              <a:t>–</a:t>
            </a:r>
            <a:r>
              <a:rPr lang="en-US" dirty="0" smtClean="0"/>
              <a:t> (</a:t>
            </a:r>
            <a:r>
              <a:rPr lang="en-US" dirty="0" err="1" smtClean="0"/>
              <a:t>aq</a:t>
            </a:r>
            <a:r>
              <a:rPr lang="en-US" dirty="0" smtClean="0"/>
              <a:t>)</a:t>
            </a:r>
          </a:p>
          <a:p>
            <a:pPr eaLnBrk="1" hangingPunct="1"/>
            <a:r>
              <a:rPr lang="en-US" dirty="0" smtClean="0"/>
              <a:t>                        base          conjugate acid</a:t>
            </a:r>
          </a:p>
        </p:txBody>
      </p:sp>
    </p:spTree>
    <p:extLst>
      <p:ext uri="{BB962C8B-B14F-4D97-AF65-F5344CB8AC3E}">
        <p14:creationId xmlns:p14="http://schemas.microsoft.com/office/powerpoint/2010/main" val="3925992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defRPr/>
            </a:pPr>
            <a:r>
              <a:rPr lang="en-US" sz="2400" dirty="0"/>
              <a:t>HClO</a:t>
            </a:r>
            <a:r>
              <a:rPr lang="en-US" sz="2400" baseline="-25000" dirty="0"/>
              <a:t>4</a:t>
            </a:r>
            <a:r>
              <a:rPr lang="en-US" sz="2400" dirty="0"/>
              <a:t> (</a:t>
            </a:r>
            <a:r>
              <a:rPr lang="en-US" sz="2400" dirty="0" err="1"/>
              <a:t>aq</a:t>
            </a:r>
            <a:r>
              <a:rPr lang="en-US" sz="2400" dirty="0"/>
              <a:t>) + H</a:t>
            </a:r>
            <a:r>
              <a:rPr lang="en-US" sz="2400" baseline="-25000" dirty="0"/>
              <a:t>2</a:t>
            </a:r>
            <a:r>
              <a:rPr lang="en-US" sz="2400" dirty="0"/>
              <a:t>O(l) </a:t>
            </a:r>
            <a:r>
              <a:rPr lang="en-US" sz="2400" dirty="0">
                <a:latin typeface="Garamond"/>
              </a:rPr>
              <a:t>→  </a:t>
            </a:r>
            <a:r>
              <a:rPr lang="en-US" sz="2400" dirty="0"/>
              <a:t>H</a:t>
            </a:r>
            <a:r>
              <a:rPr lang="en-US" sz="2400" baseline="-25000" dirty="0"/>
              <a:t>3</a:t>
            </a:r>
            <a:r>
              <a:rPr lang="en-US" sz="2400" dirty="0"/>
              <a:t>O</a:t>
            </a:r>
            <a:r>
              <a:rPr lang="en-US" sz="2400" baseline="30000" dirty="0"/>
              <a:t>+</a:t>
            </a:r>
            <a:r>
              <a:rPr lang="en-US" sz="2400" dirty="0"/>
              <a:t> (</a:t>
            </a:r>
            <a:r>
              <a:rPr lang="en-US" sz="2400" dirty="0" err="1"/>
              <a:t>aq</a:t>
            </a:r>
            <a:r>
              <a:rPr lang="en-US" sz="2400" dirty="0"/>
              <a:t>) + </a:t>
            </a:r>
            <a:r>
              <a:rPr lang="en-US" sz="2400" dirty="0" err="1"/>
              <a:t>ClO</a:t>
            </a:r>
            <a:r>
              <a:rPr lang="en-US" sz="2400" baseline="30000" dirty="0"/>
              <a:t>-</a:t>
            </a:r>
            <a:r>
              <a:rPr lang="en-US" sz="2400" dirty="0"/>
              <a:t> (</a:t>
            </a:r>
            <a:r>
              <a:rPr lang="en-US" sz="2400" dirty="0" err="1"/>
              <a:t>aq</a:t>
            </a:r>
            <a:r>
              <a:rPr lang="en-US" sz="2400" dirty="0"/>
              <a:t>)</a:t>
            </a:r>
          </a:p>
          <a:p>
            <a:pPr marL="228600" indent="-228600">
              <a:spcBef>
                <a:spcPct val="0"/>
              </a:spcBef>
              <a:buSzTx/>
              <a:buFont typeface="Wingdings 2" pitchFamily="18" charset="2"/>
              <a:buNone/>
              <a:defRPr/>
            </a:pPr>
            <a:r>
              <a:rPr lang="en-US" sz="2400" i="1" dirty="0" smtClean="0"/>
              <a:t>    acid                  base            CA	</a:t>
            </a:r>
            <a:r>
              <a:rPr lang="en-US" sz="2400" i="1" dirty="0"/>
              <a:t> </a:t>
            </a:r>
            <a:r>
              <a:rPr lang="en-US" sz="2400" i="1" dirty="0" smtClean="0"/>
              <a:t>CB</a:t>
            </a:r>
            <a:endParaRPr lang="en-US" sz="2400" i="1" dirty="0"/>
          </a:p>
          <a:p>
            <a:r>
              <a:rPr lang="en-US" sz="2400" dirty="0" err="1"/>
              <a:t>HCl</a:t>
            </a:r>
            <a:r>
              <a:rPr lang="en-US" sz="2400" dirty="0"/>
              <a:t> (</a:t>
            </a:r>
            <a:r>
              <a:rPr lang="en-US" sz="2400" dirty="0" err="1"/>
              <a:t>aq</a:t>
            </a:r>
            <a:r>
              <a:rPr lang="en-US" sz="2400" dirty="0"/>
              <a:t>) + H</a:t>
            </a:r>
            <a:r>
              <a:rPr lang="en-US" sz="2400" baseline="-25000" dirty="0"/>
              <a:t>2</a:t>
            </a:r>
            <a:r>
              <a:rPr lang="en-US" sz="2400" dirty="0"/>
              <a:t>O (l) → H</a:t>
            </a:r>
            <a:r>
              <a:rPr lang="en-US" sz="2400" baseline="-25000" dirty="0"/>
              <a:t>3</a:t>
            </a:r>
            <a:r>
              <a:rPr lang="en-US" sz="2400" dirty="0"/>
              <a:t>O</a:t>
            </a:r>
            <a:r>
              <a:rPr lang="en-US" sz="2400" baseline="30000" dirty="0"/>
              <a:t>+ </a:t>
            </a:r>
            <a:r>
              <a:rPr lang="en-US" sz="2400" dirty="0"/>
              <a:t>(</a:t>
            </a:r>
            <a:r>
              <a:rPr lang="en-US" sz="2400" dirty="0" err="1"/>
              <a:t>aq</a:t>
            </a:r>
            <a:r>
              <a:rPr lang="en-US" sz="2400" dirty="0"/>
              <a:t>) + </a:t>
            </a:r>
            <a:r>
              <a:rPr lang="en-US" sz="2400" dirty="0" err="1"/>
              <a:t>Cl</a:t>
            </a:r>
            <a:r>
              <a:rPr lang="en-US" sz="2400" baseline="30000" dirty="0"/>
              <a:t>- </a:t>
            </a:r>
            <a:r>
              <a:rPr lang="en-US" sz="2400" dirty="0"/>
              <a:t>(</a:t>
            </a:r>
            <a:r>
              <a:rPr lang="en-US" sz="2400" dirty="0" err="1"/>
              <a:t>aq</a:t>
            </a:r>
            <a:r>
              <a:rPr lang="en-US" sz="2400" dirty="0"/>
              <a:t>) </a:t>
            </a:r>
            <a:r>
              <a:rPr lang="en-US" sz="2400" dirty="0" smtClean="0"/>
              <a:t>l</a:t>
            </a:r>
          </a:p>
          <a:p>
            <a:r>
              <a:rPr lang="en-US" sz="2400" b="1" i="1" dirty="0" smtClean="0"/>
              <a:t>acid 	base 		CA	CB </a:t>
            </a:r>
            <a:r>
              <a:rPr lang="en-US" sz="2400" dirty="0"/>
              <a:t> </a:t>
            </a:r>
          </a:p>
          <a:p>
            <a:r>
              <a:rPr lang="en-US" sz="2400" dirty="0"/>
              <a:t>CH</a:t>
            </a:r>
            <a:r>
              <a:rPr lang="en-US" sz="2400" baseline="-25000" dirty="0"/>
              <a:t>3</a:t>
            </a:r>
            <a:r>
              <a:rPr lang="en-US" sz="2400" dirty="0"/>
              <a:t>COOH (</a:t>
            </a:r>
            <a:r>
              <a:rPr lang="en-US" sz="2400" dirty="0" err="1"/>
              <a:t>aq</a:t>
            </a:r>
            <a:r>
              <a:rPr lang="en-US" sz="2400" dirty="0"/>
              <a:t>) + H</a:t>
            </a:r>
            <a:r>
              <a:rPr lang="en-US" sz="2400" baseline="-25000" dirty="0"/>
              <a:t>2</a:t>
            </a:r>
            <a:r>
              <a:rPr lang="en-US" sz="2400" dirty="0"/>
              <a:t>O (l) →</a:t>
            </a:r>
            <a:r>
              <a:rPr lang="en-US" sz="2400" dirty="0" smtClean="0"/>
              <a:t> </a:t>
            </a:r>
            <a:r>
              <a:rPr lang="en-US" sz="2400" dirty="0"/>
              <a:t>H</a:t>
            </a:r>
            <a:r>
              <a:rPr lang="en-US" sz="2400" baseline="-25000" dirty="0"/>
              <a:t>3</a:t>
            </a:r>
            <a:r>
              <a:rPr lang="en-US" sz="2400" dirty="0"/>
              <a:t>O</a:t>
            </a:r>
            <a:r>
              <a:rPr lang="en-US" sz="2400" baseline="30000" dirty="0"/>
              <a:t>+ </a:t>
            </a:r>
            <a:r>
              <a:rPr lang="en-US" sz="2400" dirty="0"/>
              <a:t>(</a:t>
            </a:r>
            <a:r>
              <a:rPr lang="en-US" sz="2400" dirty="0" err="1"/>
              <a:t>aq</a:t>
            </a:r>
            <a:r>
              <a:rPr lang="en-US" sz="2400" dirty="0"/>
              <a:t>) + CH</a:t>
            </a:r>
            <a:r>
              <a:rPr lang="en-US" sz="2400" baseline="-25000" dirty="0"/>
              <a:t>3</a:t>
            </a:r>
            <a:r>
              <a:rPr lang="en-US" sz="2400" dirty="0"/>
              <a:t>COO</a:t>
            </a:r>
            <a:r>
              <a:rPr lang="en-US" sz="2400" baseline="30000" dirty="0"/>
              <a:t>- </a:t>
            </a:r>
            <a:r>
              <a:rPr lang="en-US" sz="2400" dirty="0"/>
              <a:t>(</a:t>
            </a:r>
            <a:r>
              <a:rPr lang="en-US" sz="2400" dirty="0" err="1"/>
              <a:t>aq</a:t>
            </a:r>
            <a:r>
              <a:rPr lang="en-US" sz="2400" dirty="0"/>
              <a:t>) </a:t>
            </a:r>
            <a:endParaRPr lang="en-US" sz="2400" dirty="0" smtClean="0"/>
          </a:p>
          <a:p>
            <a:r>
              <a:rPr lang="en-US" sz="2400" b="1" i="1" dirty="0" smtClean="0"/>
              <a:t>Acid			 base        CA		CB</a:t>
            </a:r>
            <a:endParaRPr lang="en-US" sz="2400" dirty="0"/>
          </a:p>
          <a:p>
            <a:endParaRPr lang="en-US" dirty="0"/>
          </a:p>
        </p:txBody>
      </p:sp>
    </p:spTree>
    <p:extLst>
      <p:ext uri="{BB962C8B-B14F-4D97-AF65-F5344CB8AC3E}">
        <p14:creationId xmlns:p14="http://schemas.microsoft.com/office/powerpoint/2010/main" val="337978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dirty="0" smtClean="0"/>
              <a:t>Calculations of pH and </a:t>
            </a:r>
            <a:r>
              <a:rPr lang="en-US" dirty="0" err="1" smtClean="0"/>
              <a:t>pOH</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r>
              <a:rPr lang="en-US" sz="3600" dirty="0" smtClean="0"/>
              <a:t>What is the pH of a solution if [H</a:t>
            </a:r>
            <a:r>
              <a:rPr lang="en-US" sz="3600" baseline="-25000" dirty="0" smtClean="0"/>
              <a:t>3</a:t>
            </a:r>
            <a:r>
              <a:rPr lang="en-US" sz="3600" dirty="0" smtClean="0"/>
              <a:t>O</a:t>
            </a:r>
            <a:r>
              <a:rPr lang="en-US" sz="3600" baseline="30000" dirty="0" smtClean="0"/>
              <a:t>+</a:t>
            </a:r>
            <a:r>
              <a:rPr lang="en-US" sz="3600" dirty="0" smtClean="0"/>
              <a:t> ] is 2.5 x 10</a:t>
            </a:r>
            <a:r>
              <a:rPr lang="en-US" sz="3600" baseline="30000" dirty="0" smtClean="0"/>
              <a:t>-2</a:t>
            </a:r>
            <a:r>
              <a:rPr lang="en-US" sz="3600" dirty="0" smtClean="0"/>
              <a:t>M?</a:t>
            </a:r>
          </a:p>
          <a:p>
            <a:pPr lvl="1"/>
            <a:r>
              <a:rPr lang="en-US" sz="3400" b="1" dirty="0" smtClean="0"/>
              <a:t>pH</a:t>
            </a:r>
            <a:r>
              <a:rPr lang="en-US" sz="3400" b="1" dirty="0"/>
              <a:t>= - log </a:t>
            </a:r>
            <a:r>
              <a:rPr lang="en-US" sz="3400" dirty="0"/>
              <a:t> </a:t>
            </a:r>
            <a:r>
              <a:rPr lang="en-US" sz="3400" b="1" dirty="0"/>
              <a:t>[H</a:t>
            </a:r>
            <a:r>
              <a:rPr lang="en-US" sz="3400" b="1" baseline="-25000" dirty="0"/>
              <a:t>3</a:t>
            </a:r>
            <a:r>
              <a:rPr lang="en-US" sz="3400" b="1" dirty="0"/>
              <a:t>O</a:t>
            </a:r>
            <a:r>
              <a:rPr lang="en-US" sz="3400" b="1" baseline="30000" dirty="0"/>
              <a:t>+</a:t>
            </a:r>
            <a:r>
              <a:rPr lang="en-US" sz="3400" b="1" dirty="0"/>
              <a:t> ] </a:t>
            </a:r>
            <a:endParaRPr lang="en-US" sz="3400" dirty="0" smtClean="0"/>
          </a:p>
          <a:p>
            <a:pPr lvl="1"/>
            <a:r>
              <a:rPr lang="en-US" sz="3400" dirty="0" smtClean="0"/>
              <a:t>-log 2.5 x10</a:t>
            </a:r>
            <a:r>
              <a:rPr lang="en-US" sz="3400" baseline="30000" dirty="0" smtClean="0"/>
              <a:t>-2</a:t>
            </a:r>
            <a:r>
              <a:rPr lang="en-US" sz="3400" dirty="0" smtClean="0"/>
              <a:t>= 1.6</a:t>
            </a:r>
          </a:p>
          <a:p>
            <a:r>
              <a:rPr lang="en-US" sz="3600" dirty="0" smtClean="0"/>
              <a:t>What is the </a:t>
            </a:r>
            <a:r>
              <a:rPr lang="en-US" sz="3600" dirty="0" err="1" smtClean="0"/>
              <a:t>pOH</a:t>
            </a:r>
            <a:r>
              <a:rPr lang="en-US" sz="3600" dirty="0" smtClean="0"/>
              <a:t> of a pH= 1.6 solution?</a:t>
            </a:r>
          </a:p>
          <a:p>
            <a:pPr lvl="1"/>
            <a:r>
              <a:rPr lang="en-US" sz="3400" b="1" dirty="0"/>
              <a:t>pH + </a:t>
            </a:r>
            <a:r>
              <a:rPr lang="en-US" sz="3400" b="1" dirty="0" err="1"/>
              <a:t>pOH</a:t>
            </a:r>
            <a:r>
              <a:rPr lang="en-US" sz="3400" b="1" dirty="0"/>
              <a:t>= 14.0</a:t>
            </a:r>
          </a:p>
          <a:p>
            <a:pPr lvl="1"/>
            <a:r>
              <a:rPr lang="en-US" sz="3400" dirty="0" smtClean="0"/>
              <a:t>1.6 + </a:t>
            </a:r>
            <a:r>
              <a:rPr lang="en-US" sz="3400" b="1" dirty="0" err="1"/>
              <a:t>pOH</a:t>
            </a:r>
            <a:r>
              <a:rPr lang="en-US" sz="3400" b="1" dirty="0"/>
              <a:t> </a:t>
            </a:r>
            <a:r>
              <a:rPr lang="en-US" sz="3400" dirty="0" smtClean="0"/>
              <a:t>= 14.0</a:t>
            </a:r>
            <a:endParaRPr lang="en-US" sz="3400" dirty="0"/>
          </a:p>
          <a:p>
            <a:pPr lvl="1"/>
            <a:r>
              <a:rPr lang="en-US" sz="3200" b="1" dirty="0" err="1" smtClean="0"/>
              <a:t>pOH</a:t>
            </a:r>
            <a:r>
              <a:rPr lang="en-US" sz="3200" b="1" dirty="0" smtClean="0"/>
              <a:t>= 12.4</a:t>
            </a:r>
            <a:endParaRPr lang="en-US" sz="3400" dirty="0" smtClean="0"/>
          </a:p>
        </p:txBody>
      </p:sp>
    </p:spTree>
    <p:extLst>
      <p:ext uri="{BB962C8B-B14F-4D97-AF65-F5344CB8AC3E}">
        <p14:creationId xmlns:p14="http://schemas.microsoft.com/office/powerpoint/2010/main" val="158706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[H</a:t>
            </a:r>
            <a:r>
              <a:rPr lang="en-US" baseline="-25000" dirty="0" smtClean="0"/>
              <a:t>3</a:t>
            </a:r>
            <a:r>
              <a:rPr lang="en-US" dirty="0" smtClean="0"/>
              <a:t>O</a:t>
            </a:r>
            <a:r>
              <a:rPr lang="en-US" baseline="30000" dirty="0" smtClean="0"/>
              <a:t>+</a:t>
            </a:r>
            <a:r>
              <a:rPr lang="en-US" dirty="0" smtClean="0"/>
              <a:t> ] from pH</a:t>
            </a:r>
            <a:endParaRPr lang="en-US" dirty="0"/>
          </a:p>
        </p:txBody>
      </p:sp>
      <p:sp>
        <p:nvSpPr>
          <p:cNvPr id="3" name="Content Placeholder 2"/>
          <p:cNvSpPr>
            <a:spLocks noGrp="1"/>
          </p:cNvSpPr>
          <p:nvPr>
            <p:ph idx="1"/>
          </p:nvPr>
        </p:nvSpPr>
        <p:spPr/>
        <p:txBody>
          <a:bodyPr>
            <a:normAutofit/>
          </a:bodyPr>
          <a:lstStyle/>
          <a:p>
            <a:r>
              <a:rPr lang="en-US" dirty="0" smtClean="0"/>
              <a:t>What is the </a:t>
            </a:r>
            <a:r>
              <a:rPr lang="en-US" dirty="0"/>
              <a:t>concentration of [H</a:t>
            </a:r>
            <a:r>
              <a:rPr lang="en-US" baseline="-25000" dirty="0"/>
              <a:t>3</a:t>
            </a:r>
            <a:r>
              <a:rPr lang="en-US" dirty="0"/>
              <a:t>O</a:t>
            </a:r>
            <a:r>
              <a:rPr lang="en-US" baseline="30000" dirty="0"/>
              <a:t>+</a:t>
            </a:r>
            <a:r>
              <a:rPr lang="en-US" dirty="0"/>
              <a:t> ] </a:t>
            </a:r>
            <a:r>
              <a:rPr lang="en-US" dirty="0" smtClean="0"/>
              <a:t>in a solution of pH=4.0?</a:t>
            </a:r>
          </a:p>
          <a:p>
            <a:r>
              <a:rPr lang="en-US" sz="2800" b="1" dirty="0"/>
              <a:t>[H</a:t>
            </a:r>
            <a:r>
              <a:rPr lang="en-US" sz="2800" b="1" baseline="-25000" dirty="0"/>
              <a:t>3</a:t>
            </a:r>
            <a:r>
              <a:rPr lang="en-US" sz="2800" b="1" dirty="0"/>
              <a:t>O</a:t>
            </a:r>
            <a:r>
              <a:rPr lang="en-US" sz="2800" b="1" baseline="30000" dirty="0"/>
              <a:t>+</a:t>
            </a:r>
            <a:r>
              <a:rPr lang="en-US" sz="2800" b="1" dirty="0"/>
              <a:t> ]=antilog -pH</a:t>
            </a:r>
          </a:p>
          <a:p>
            <a:r>
              <a:rPr lang="en-US" dirty="0" smtClean="0"/>
              <a:t>Antilog – </a:t>
            </a:r>
            <a:r>
              <a:rPr lang="en-US" dirty="0" smtClean="0"/>
              <a:t>4.0 (10</a:t>
            </a:r>
            <a:r>
              <a:rPr lang="en-US" baseline="30000" dirty="0" smtClean="0"/>
              <a:t>-4.0</a:t>
            </a:r>
            <a:r>
              <a:rPr lang="en-US" dirty="0" smtClean="0"/>
              <a:t>)</a:t>
            </a:r>
            <a:endParaRPr lang="en-US" dirty="0" smtClean="0"/>
          </a:p>
          <a:p>
            <a:r>
              <a:rPr lang="en-US" dirty="0" smtClean="0"/>
              <a:t>=1.0 x 10 </a:t>
            </a:r>
            <a:r>
              <a:rPr lang="en-US" baseline="30000" dirty="0" smtClean="0"/>
              <a:t>-4 </a:t>
            </a:r>
            <a:r>
              <a:rPr lang="en-US" dirty="0" smtClean="0"/>
              <a:t>M</a:t>
            </a:r>
            <a:endParaRPr lang="en-US" dirty="0"/>
          </a:p>
        </p:txBody>
      </p:sp>
    </p:spTree>
    <p:extLst>
      <p:ext uri="{BB962C8B-B14F-4D97-AF65-F5344CB8AC3E}">
        <p14:creationId xmlns:p14="http://schemas.microsoft.com/office/powerpoint/2010/main" val="259456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t>
            </a:r>
            <a:r>
              <a:rPr lang="en-US" dirty="0"/>
              <a:t>hydroxide </a:t>
            </a:r>
            <a:r>
              <a:rPr lang="en-US" dirty="0" smtClean="0"/>
              <a:t>concentration</a:t>
            </a:r>
            <a:endParaRPr lang="en-US" dirty="0"/>
          </a:p>
        </p:txBody>
      </p:sp>
      <p:sp>
        <p:nvSpPr>
          <p:cNvPr id="3" name="Content Placeholder 2"/>
          <p:cNvSpPr>
            <a:spLocks noGrp="1"/>
          </p:cNvSpPr>
          <p:nvPr>
            <p:ph idx="1"/>
          </p:nvPr>
        </p:nvSpPr>
        <p:spPr/>
        <p:txBody>
          <a:bodyPr/>
          <a:lstStyle/>
          <a:p>
            <a:r>
              <a:rPr lang="en-US" dirty="0" smtClean="0"/>
              <a:t>What is the hydroxide concentration of a 1.34 M </a:t>
            </a:r>
            <a:r>
              <a:rPr lang="en-US" dirty="0" err="1" smtClean="0"/>
              <a:t>HCl</a:t>
            </a:r>
            <a:r>
              <a:rPr lang="en-US" dirty="0" smtClean="0"/>
              <a:t> solution?</a:t>
            </a:r>
            <a:endParaRPr lang="en-US" dirty="0"/>
          </a:p>
          <a:p>
            <a:r>
              <a:rPr lang="en-US" sz="2800" b="1" dirty="0"/>
              <a:t>K</a:t>
            </a:r>
            <a:r>
              <a:rPr lang="en-US" sz="2800" b="1" baseline="-25000" dirty="0"/>
              <a:t>w </a:t>
            </a:r>
            <a:r>
              <a:rPr lang="en-US" sz="2800" b="1" dirty="0"/>
              <a:t>= [H</a:t>
            </a:r>
            <a:r>
              <a:rPr lang="en-US" sz="2800" b="1" baseline="-25000" dirty="0"/>
              <a:t>3</a:t>
            </a:r>
            <a:r>
              <a:rPr lang="en-US" sz="2800" b="1" dirty="0"/>
              <a:t>O</a:t>
            </a:r>
            <a:r>
              <a:rPr lang="en-US" sz="2800" b="1" baseline="30000" dirty="0"/>
              <a:t>+</a:t>
            </a:r>
            <a:r>
              <a:rPr lang="en-US" sz="2800" b="1" dirty="0"/>
              <a:t> ][OH</a:t>
            </a:r>
            <a:r>
              <a:rPr lang="en-US" sz="2800" b="1" baseline="30000" dirty="0"/>
              <a:t>-</a:t>
            </a:r>
            <a:r>
              <a:rPr lang="en-US" sz="2800" b="1" dirty="0"/>
              <a:t>]</a:t>
            </a:r>
          </a:p>
          <a:p>
            <a:pPr marL="548640" lvl="2" indent="-274320">
              <a:buClr>
                <a:schemeClr val="accent3"/>
              </a:buClr>
              <a:buSzPct val="95000"/>
            </a:pPr>
            <a:r>
              <a:rPr lang="en-US" dirty="0"/>
              <a:t>1.0 x 10</a:t>
            </a:r>
            <a:r>
              <a:rPr lang="en-US" baseline="30000" dirty="0"/>
              <a:t>-14</a:t>
            </a:r>
            <a:r>
              <a:rPr lang="en-US" dirty="0"/>
              <a:t>= </a:t>
            </a:r>
            <a:r>
              <a:rPr lang="en-US" dirty="0" smtClean="0"/>
              <a:t>(</a:t>
            </a:r>
            <a:r>
              <a:rPr lang="en-US" sz="2500" dirty="0" smtClean="0"/>
              <a:t>1.34 M</a:t>
            </a:r>
            <a:r>
              <a:rPr lang="en-US" sz="2500" dirty="0"/>
              <a:t>)[OH</a:t>
            </a:r>
            <a:r>
              <a:rPr lang="en-US" sz="2500" baseline="30000" dirty="0"/>
              <a:t>-</a:t>
            </a:r>
            <a:r>
              <a:rPr lang="en-US" sz="2500" dirty="0"/>
              <a:t>]</a:t>
            </a:r>
          </a:p>
          <a:p>
            <a:pPr marL="548640" lvl="2" indent="-274320">
              <a:buClr>
                <a:schemeClr val="accent3"/>
              </a:buClr>
              <a:buSzPct val="95000"/>
            </a:pPr>
            <a:r>
              <a:rPr lang="en-US" sz="2500" dirty="0"/>
              <a:t>[OH</a:t>
            </a:r>
            <a:r>
              <a:rPr lang="en-US" sz="2500" baseline="30000" dirty="0"/>
              <a:t>-</a:t>
            </a:r>
            <a:r>
              <a:rPr lang="en-US" sz="2500" dirty="0" smtClean="0"/>
              <a:t>]=7.5 x </a:t>
            </a:r>
            <a:r>
              <a:rPr lang="en-US" sz="2500" dirty="0"/>
              <a:t>10 </a:t>
            </a:r>
            <a:r>
              <a:rPr lang="en-US" sz="2500" baseline="30000" dirty="0" smtClean="0"/>
              <a:t>-15 </a:t>
            </a:r>
            <a:r>
              <a:rPr lang="en-US" sz="2500" dirty="0"/>
              <a:t>M</a:t>
            </a:r>
            <a:endParaRPr lang="en-US" dirty="0"/>
          </a:p>
          <a:p>
            <a:r>
              <a:rPr lang="en-US" dirty="0" smtClean="0"/>
              <a:t>2- </a:t>
            </a:r>
            <a:r>
              <a:rPr lang="en-US" dirty="0"/>
              <a:t>is it basic or acidic?</a:t>
            </a:r>
          </a:p>
          <a:p>
            <a:r>
              <a:rPr lang="en-US" dirty="0" smtClean="0"/>
              <a:t>acidic</a:t>
            </a:r>
            <a:endParaRPr lang="en-US" dirty="0"/>
          </a:p>
          <a:p>
            <a:endParaRPr lang="en-US" dirty="0"/>
          </a:p>
        </p:txBody>
      </p:sp>
    </p:spTree>
    <p:extLst>
      <p:ext uri="{BB962C8B-B14F-4D97-AF65-F5344CB8AC3E}">
        <p14:creationId xmlns:p14="http://schemas.microsoft.com/office/powerpoint/2010/main" val="203938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42175" cy="1143000"/>
          </a:xfrm>
        </p:spPr>
        <p:txBody>
          <a:bodyPr/>
          <a:lstStyle/>
          <a:p>
            <a:pPr>
              <a:defRPr/>
            </a:pPr>
            <a:endParaRPr lang="en-US"/>
          </a:p>
        </p:txBody>
      </p:sp>
      <p:sp>
        <p:nvSpPr>
          <p:cNvPr id="3" name="Content Placeholder 2"/>
          <p:cNvSpPr>
            <a:spLocks noGrp="1"/>
          </p:cNvSpPr>
          <p:nvPr>
            <p:ph sz="half" idx="1"/>
          </p:nvPr>
        </p:nvSpPr>
        <p:spPr>
          <a:xfrm>
            <a:off x="457200" y="1600200"/>
            <a:ext cx="3521075" cy="4525963"/>
          </a:xfrm>
        </p:spPr>
        <p:txBody>
          <a:bodyPr/>
          <a:lstStyle/>
          <a:p>
            <a:r>
              <a:rPr lang="en-US" altLang="en-US" dirty="0" smtClean="0"/>
              <a:t>Aluminum hydroxide</a:t>
            </a:r>
          </a:p>
          <a:p>
            <a:r>
              <a:rPr lang="en-US" altLang="en-US" dirty="0" smtClean="0"/>
              <a:t>Al</a:t>
            </a:r>
            <a:r>
              <a:rPr lang="en-US" altLang="en-US" baseline="30000" dirty="0" smtClean="0"/>
              <a:t>+3</a:t>
            </a:r>
            <a:r>
              <a:rPr lang="en-US" altLang="en-US" dirty="0" smtClean="0"/>
              <a:t>  OH</a:t>
            </a:r>
            <a:r>
              <a:rPr lang="en-US" altLang="en-US" baseline="30000" dirty="0" smtClean="0"/>
              <a:t>-</a:t>
            </a:r>
          </a:p>
          <a:p>
            <a:r>
              <a:rPr lang="en-US" altLang="en-US" dirty="0" smtClean="0"/>
              <a:t>Al (OH)</a:t>
            </a:r>
            <a:r>
              <a:rPr lang="en-US" altLang="en-US" baseline="-25000" dirty="0" smtClean="0"/>
              <a:t>3</a:t>
            </a:r>
          </a:p>
          <a:p>
            <a:r>
              <a:rPr lang="en-US" altLang="en-US" dirty="0" smtClean="0"/>
              <a:t>Strontium bromide</a:t>
            </a:r>
          </a:p>
          <a:p>
            <a:r>
              <a:rPr lang="en-US" altLang="en-US" dirty="0" smtClean="0"/>
              <a:t>Sr</a:t>
            </a:r>
            <a:r>
              <a:rPr lang="en-US" altLang="en-US" baseline="30000" dirty="0" smtClean="0"/>
              <a:t>+2</a:t>
            </a:r>
            <a:r>
              <a:rPr lang="en-US" altLang="en-US" dirty="0" smtClean="0"/>
              <a:t>  Br </a:t>
            </a:r>
            <a:r>
              <a:rPr lang="en-US" altLang="en-US" baseline="30000" dirty="0" smtClean="0"/>
              <a:t>-</a:t>
            </a:r>
          </a:p>
          <a:p>
            <a:r>
              <a:rPr lang="en-US" altLang="en-US" dirty="0" smtClean="0"/>
              <a:t>SrBr</a:t>
            </a:r>
            <a:r>
              <a:rPr lang="en-US" altLang="en-US" baseline="-25000" dirty="0" smtClean="0"/>
              <a:t>2</a:t>
            </a:r>
          </a:p>
          <a:p>
            <a:endParaRPr lang="en-US" altLang="en-US" dirty="0" smtClean="0"/>
          </a:p>
        </p:txBody>
      </p:sp>
      <p:sp>
        <p:nvSpPr>
          <p:cNvPr id="4" name="Content Placeholder 3"/>
          <p:cNvSpPr>
            <a:spLocks noGrp="1"/>
          </p:cNvSpPr>
          <p:nvPr>
            <p:ph sz="half" idx="2"/>
          </p:nvPr>
        </p:nvSpPr>
        <p:spPr>
          <a:xfrm>
            <a:off x="4178300" y="1600200"/>
            <a:ext cx="3521075" cy="4525963"/>
          </a:xfrm>
        </p:spPr>
        <p:txBody>
          <a:bodyPr/>
          <a:lstStyle/>
          <a:p>
            <a:r>
              <a:rPr lang="en-US" altLang="en-US" dirty="0" smtClean="0"/>
              <a:t>Iron (III) chloride</a:t>
            </a:r>
          </a:p>
          <a:p>
            <a:r>
              <a:rPr lang="en-US" altLang="en-US" dirty="0" smtClean="0"/>
              <a:t>Fe</a:t>
            </a:r>
            <a:r>
              <a:rPr lang="en-US" altLang="en-US" baseline="30000" dirty="0" smtClean="0"/>
              <a:t>+3  </a:t>
            </a:r>
            <a:r>
              <a:rPr lang="en-US" altLang="en-US" dirty="0" err="1" smtClean="0"/>
              <a:t>Cl</a:t>
            </a:r>
            <a:r>
              <a:rPr lang="en-US" altLang="en-US" baseline="30000" dirty="0" smtClean="0"/>
              <a:t>-</a:t>
            </a:r>
          </a:p>
          <a:p>
            <a:r>
              <a:rPr lang="en-US" altLang="en-US" dirty="0" smtClean="0"/>
              <a:t>FeCl</a:t>
            </a:r>
            <a:r>
              <a:rPr lang="en-US" altLang="en-US" baseline="-25000" dirty="0" smtClean="0"/>
              <a:t>3</a:t>
            </a:r>
          </a:p>
          <a:p>
            <a:r>
              <a:rPr lang="en-US" altLang="en-US" dirty="0" smtClean="0"/>
              <a:t>Copper (II) iodide</a:t>
            </a:r>
          </a:p>
          <a:p>
            <a:r>
              <a:rPr lang="en-US" altLang="en-US" dirty="0" smtClean="0"/>
              <a:t>Cu</a:t>
            </a:r>
            <a:r>
              <a:rPr lang="en-US" altLang="en-US" baseline="30000" dirty="0" smtClean="0"/>
              <a:t>+2 </a:t>
            </a:r>
            <a:r>
              <a:rPr lang="en-US" altLang="en-US" dirty="0" smtClean="0"/>
              <a:t>I </a:t>
            </a:r>
            <a:r>
              <a:rPr lang="en-US" altLang="en-US" baseline="30000" dirty="0" smtClean="0"/>
              <a:t>–</a:t>
            </a:r>
          </a:p>
          <a:p>
            <a:r>
              <a:rPr lang="en-US" altLang="en-US" dirty="0" smtClean="0"/>
              <a:t>CuI</a:t>
            </a:r>
            <a:r>
              <a:rPr lang="en-US" altLang="en-US" baseline="-25000" dirty="0" smtClean="0"/>
              <a:t>2</a:t>
            </a:r>
          </a:p>
          <a:p>
            <a:endParaRPr lang="en-US" altLang="en-US" dirty="0" smtClean="0"/>
          </a:p>
        </p:txBody>
      </p:sp>
    </p:spTree>
    <p:extLst>
      <p:ext uri="{BB962C8B-B14F-4D97-AF65-F5344CB8AC3E}">
        <p14:creationId xmlns:p14="http://schemas.microsoft.com/office/powerpoint/2010/main" val="3178154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TotalTime>
  <Words>3649</Words>
  <Application>Microsoft Office PowerPoint</Application>
  <PresentationFormat>On-screen Show (4:3)</PresentationFormat>
  <Paragraphs>666</Paragraphs>
  <Slides>88</Slides>
  <Notes>1</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Office Theme</vt:lpstr>
      <vt:lpstr>Semester 2 Exam Review</vt:lpstr>
      <vt:lpstr>Periodic Table</vt:lpstr>
      <vt:lpstr>Types of Bonds</vt:lpstr>
      <vt:lpstr>Covalent Bond</vt:lpstr>
      <vt:lpstr>Periodic Table</vt:lpstr>
      <vt:lpstr>Naming  ionic compounds</vt:lpstr>
      <vt:lpstr>Naming ionic compounds</vt:lpstr>
      <vt:lpstr>Naming ionic Compounds with Polyatomic Ions</vt:lpstr>
      <vt:lpstr>PowerPoint Presentation</vt:lpstr>
      <vt:lpstr>PowerPoint Presentation</vt:lpstr>
      <vt:lpstr>Naming Covalent Compounds</vt:lpstr>
      <vt:lpstr>Writing Formulas from Names</vt:lpstr>
      <vt:lpstr>Oxidation numbers</vt:lpstr>
      <vt:lpstr>Oxidation numbers</vt:lpstr>
      <vt:lpstr>Molar Mass</vt:lpstr>
      <vt:lpstr>Percentage composition</vt:lpstr>
      <vt:lpstr>Find the percent composition of Cu2S</vt:lpstr>
      <vt:lpstr>Empirical vs Molecular</vt:lpstr>
      <vt:lpstr>Calculation of Empirical Formula</vt:lpstr>
      <vt:lpstr>Quantitative analysis shows that a compound contains 32.38% Na, 22.65% S, and 44.99% O.  Find the empirical formula.</vt:lpstr>
      <vt:lpstr>Calculation of Molecular Formula</vt:lpstr>
      <vt:lpstr>The empirical formula of a compound of phosphorus and oxygen was found to be P2O5.  Experiments show the molar mass is 283.89 g/mol.  What is the compound’s molecular formula?</vt:lpstr>
      <vt:lpstr>Naming Hydrates</vt:lpstr>
      <vt:lpstr>Chemical reaction</vt:lpstr>
      <vt:lpstr>Indications of Chemical Reactions</vt:lpstr>
      <vt:lpstr>Balancing Chemical Equations</vt:lpstr>
      <vt:lpstr>Classify each of the following reactions</vt:lpstr>
      <vt:lpstr>Classify each of the following reactions</vt:lpstr>
      <vt:lpstr>PowerPoint Presentation</vt:lpstr>
      <vt:lpstr>Will reaction occur?</vt:lpstr>
      <vt:lpstr>Complete Reaction</vt:lpstr>
      <vt:lpstr>Mole to Mass for Compounds</vt:lpstr>
      <vt:lpstr>Mass to Mole for Compounds</vt:lpstr>
      <vt:lpstr>Mol →mol (compounds)</vt:lpstr>
      <vt:lpstr>PowerPoint Presentation</vt:lpstr>
      <vt:lpstr>Moles → Mass (g) (compounds)</vt:lpstr>
      <vt:lpstr>Moles → Mass (g)</vt:lpstr>
      <vt:lpstr>Mass (g) → Moles</vt:lpstr>
      <vt:lpstr>Mass (g) → Moles</vt:lpstr>
      <vt:lpstr>Mass (g)→ Mass (g)</vt:lpstr>
      <vt:lpstr>Example of mass to mass</vt:lpstr>
      <vt:lpstr>C3H8 + 5O2 →3CO2 + 4H2O</vt:lpstr>
      <vt:lpstr>All 1 step</vt:lpstr>
      <vt:lpstr>PowerPoint Presentation</vt:lpstr>
      <vt:lpstr>During a reaction 38.8 g of chorobenzene is formed, the theoretical yield is found to be 53.0 g.  What is the percent yield?</vt:lpstr>
      <vt:lpstr>PowerPoint Presentation</vt:lpstr>
      <vt:lpstr>Limiting reactant problem</vt:lpstr>
      <vt:lpstr>6Li + N2 → 2Li3N</vt:lpstr>
      <vt:lpstr>6Li + N2 → 2Li3N </vt:lpstr>
      <vt:lpstr>KMT</vt:lpstr>
      <vt:lpstr>  KMT (Kinetic Molecular Theory) assumptions: </vt:lpstr>
      <vt:lpstr>Real gas</vt:lpstr>
      <vt:lpstr>PowerPoint Presentation</vt:lpstr>
      <vt:lpstr>Diffusion vs Effusion</vt:lpstr>
      <vt:lpstr>Pressure</vt:lpstr>
      <vt:lpstr>Standard Temperature and Pressure</vt:lpstr>
      <vt:lpstr>Gas Laws</vt:lpstr>
      <vt:lpstr>PowerPoint Presentation</vt:lpstr>
      <vt:lpstr>PowerPoint Presentation</vt:lpstr>
      <vt:lpstr>PowerPoint Presentation</vt:lpstr>
      <vt:lpstr>PowerPoint Presentation</vt:lpstr>
      <vt:lpstr>Combined Gas Law Problem</vt:lpstr>
      <vt:lpstr>Compare the rate of effusion of CO2 and HCl at the same temp and pressure.</vt:lpstr>
      <vt:lpstr>Standard Molar Volume of Gas</vt:lpstr>
      <vt:lpstr>PowerPoint Presentation</vt:lpstr>
      <vt:lpstr>Ideal Gas Law</vt:lpstr>
      <vt:lpstr>R values ( will be given)</vt:lpstr>
      <vt:lpstr>Ideal Gas Law problem</vt:lpstr>
      <vt:lpstr>What volume of hydrogen gas is needed to react completely with 4.55 L of oxygen gas to produce water vapor? </vt:lpstr>
      <vt:lpstr>Mass to Volume</vt:lpstr>
      <vt:lpstr>PowerPoint Presentation</vt:lpstr>
      <vt:lpstr>Solubility</vt:lpstr>
      <vt:lpstr>Molarity</vt:lpstr>
      <vt:lpstr>Molality Problem</vt:lpstr>
      <vt:lpstr>Dilution Problem</vt:lpstr>
      <vt:lpstr>PowerPoint Presentation</vt:lpstr>
      <vt:lpstr>Are these soluble?</vt:lpstr>
      <vt:lpstr>Complete the equation. Label ppt. </vt:lpstr>
      <vt:lpstr>K2CO3(aq) + Ba(NO3)2 (aq) →</vt:lpstr>
      <vt:lpstr>Acid Nomenclature</vt:lpstr>
      <vt:lpstr>Rules for Naming Oxyacids</vt:lpstr>
      <vt:lpstr>Acids</vt:lpstr>
      <vt:lpstr>Bases</vt:lpstr>
      <vt:lpstr>Conjugate Acids and Bases</vt:lpstr>
      <vt:lpstr>PowerPoint Presentation</vt:lpstr>
      <vt:lpstr>Calculations of pH and pOH</vt:lpstr>
      <vt:lpstr>Finding [H3O+ ] from pH</vt:lpstr>
      <vt:lpstr>Find hydroxide concentration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student</dc:creator>
  <cp:lastModifiedBy>Test Stiudent2</cp:lastModifiedBy>
  <cp:revision>57</cp:revision>
  <cp:lastPrinted>2017-05-24T12:18:43Z</cp:lastPrinted>
  <dcterms:created xsi:type="dcterms:W3CDTF">2016-05-24T12:54:54Z</dcterms:created>
  <dcterms:modified xsi:type="dcterms:W3CDTF">2019-05-22T12:46:26Z</dcterms:modified>
</cp:coreProperties>
</file>