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1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9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2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5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1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0D97-59C7-4660-95EB-5DF0FEFFA22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63E8-95B1-432E-87C6-B88AE662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5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Volumes and Ideal Gas Law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volume of hydrogen gas is needed to react completely with 10.5 L of oxygen gas to produce water vapor?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 </a:t>
            </a:r>
            <a:r>
              <a:rPr lang="en-US" dirty="0" smtClean="0"/>
              <a:t> →2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10.5L O</a:t>
            </a:r>
            <a:r>
              <a:rPr lang="en-US" baseline="-25000" dirty="0" smtClean="0"/>
              <a:t>2    </a:t>
            </a:r>
            <a:r>
              <a:rPr lang="en-US" dirty="0" smtClean="0"/>
              <a:t>(</a:t>
            </a:r>
            <a:r>
              <a:rPr lang="en-US" u="sng" dirty="0" smtClean="0"/>
              <a:t>2 LH</a:t>
            </a:r>
            <a:r>
              <a:rPr lang="en-US" u="sng" baseline="-25000" dirty="0" smtClean="0"/>
              <a:t>2 </a:t>
            </a:r>
            <a:r>
              <a:rPr lang="en-US" u="sng" dirty="0" smtClean="0"/>
              <a:t>) </a:t>
            </a:r>
            <a:r>
              <a:rPr lang="en-US" dirty="0" smtClean="0"/>
              <a:t>   = 21.0 L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 </a:t>
            </a:r>
            <a:r>
              <a:rPr lang="en-US" dirty="0" smtClean="0"/>
              <a:t>                  1 L O</a:t>
            </a:r>
            <a:r>
              <a:rPr lang="en-US" baseline="-25000" dirty="0" smtClean="0"/>
              <a:t>2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6068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Stoichiometry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Volume-mass calculations</a:t>
            </a:r>
          </a:p>
          <a:p>
            <a:r>
              <a:rPr lang="en-US" dirty="0" smtClean="0"/>
              <a:t>Volume A to moles A to moles B to mass B</a:t>
            </a:r>
          </a:p>
          <a:p>
            <a:r>
              <a:rPr lang="en-US" dirty="0" smtClean="0"/>
              <a:t>Mass-volume calculations</a:t>
            </a:r>
          </a:p>
          <a:p>
            <a:pPr lvl="1"/>
            <a:r>
              <a:rPr lang="en-US" dirty="0" smtClean="0"/>
              <a:t>Opposite direction as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5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to Volume</a:t>
            </a:r>
            <a:endParaRPr lang="en-US" dirty="0"/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Calculate the volume of CO</a:t>
            </a:r>
            <a:r>
              <a:rPr lang="en-US" sz="2800" baseline="-25000" dirty="0"/>
              <a:t>2</a:t>
            </a:r>
            <a:r>
              <a:rPr lang="en-US" sz="2800" dirty="0"/>
              <a:t> produced at STP from the decomposition of 152 g of CaCO</a:t>
            </a:r>
            <a:r>
              <a:rPr lang="en-US" sz="2800" baseline="-25000" dirty="0"/>
              <a:t>3</a:t>
            </a:r>
            <a:r>
              <a:rPr lang="en-US" sz="2800" dirty="0"/>
              <a:t> according to the reaction.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CaCO</a:t>
            </a:r>
            <a:r>
              <a:rPr lang="en-US" sz="2800" baseline="-25000" dirty="0"/>
              <a:t>3</a:t>
            </a:r>
            <a:r>
              <a:rPr lang="en-US" sz="2800" dirty="0"/>
              <a:t> (s)  → CaO  + CO</a:t>
            </a:r>
            <a:r>
              <a:rPr lang="en-US" sz="2800" baseline="-25000" dirty="0"/>
              <a:t>2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Convert g to moles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152g CaCO</a:t>
            </a:r>
            <a:r>
              <a:rPr lang="en-US" sz="2800" baseline="-25000" dirty="0"/>
              <a:t>3</a:t>
            </a:r>
            <a:r>
              <a:rPr lang="en-US" sz="2800" dirty="0"/>
              <a:t> x </a:t>
            </a:r>
            <a:r>
              <a:rPr lang="en-US" sz="2800" u="sng" dirty="0"/>
              <a:t>1 mole CaCO</a:t>
            </a:r>
            <a:r>
              <a:rPr lang="en-US" sz="2800" u="sng" baseline="-25000" dirty="0"/>
              <a:t>3</a:t>
            </a:r>
            <a:r>
              <a:rPr lang="en-US" sz="2800" dirty="0"/>
              <a:t>  = 1.52 mol </a:t>
            </a:r>
            <a:r>
              <a:rPr lang="en-US" sz="1050" dirty="0" smtClean="0"/>
              <a:t>CaCO</a:t>
            </a:r>
            <a:r>
              <a:rPr lang="en-US" sz="1050" baseline="-25000" dirty="0" smtClean="0"/>
              <a:t>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 				100.09  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1to 1 mole ratio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	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1.52 mol 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/>
              <a:t>x  </a:t>
            </a:r>
            <a:r>
              <a:rPr lang="en-US" sz="2800" u="sng" dirty="0"/>
              <a:t>22.4 L</a:t>
            </a:r>
            <a:r>
              <a:rPr lang="en-US" sz="2800" dirty="0"/>
              <a:t> CO</a:t>
            </a:r>
            <a:r>
              <a:rPr lang="en-US" sz="2800" baseline="-25000" dirty="0"/>
              <a:t>2</a:t>
            </a:r>
            <a:r>
              <a:rPr lang="en-US" sz="2800" dirty="0"/>
              <a:t> = 34.1 L CO</a:t>
            </a:r>
            <a:r>
              <a:rPr lang="en-US" sz="2800" baseline="-25000" dirty="0"/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                    </a:t>
            </a:r>
            <a:r>
              <a:rPr lang="en-US" sz="2800" dirty="0" smtClean="0"/>
              <a:t>   </a:t>
            </a:r>
            <a:r>
              <a:rPr lang="en-US" sz="2800" dirty="0"/>
              <a:t>1 mol CO</a:t>
            </a:r>
            <a:r>
              <a:rPr lang="en-US" sz="2800" baseline="-25000" dirty="0"/>
              <a:t>2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only use molar volume because at STP</a:t>
            </a:r>
          </a:p>
        </p:txBody>
      </p:sp>
    </p:spTree>
    <p:extLst>
      <p:ext uri="{BB962C8B-B14F-4D97-AF65-F5344CB8AC3E}">
        <p14:creationId xmlns:p14="http://schemas.microsoft.com/office/powerpoint/2010/main" val="349157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to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How many grams of calcium carbonate must be decomposed to produce 5.00 L of carbon dioxide gas at STP?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CaCO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(s)  → CaO  + CO</a:t>
            </a:r>
            <a:r>
              <a:rPr lang="en-US" sz="3200" baseline="-25000" dirty="0" smtClean="0"/>
              <a:t>2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 smtClean="0"/>
              <a:t>1to 1 ratio , 1 L of CaCO</a:t>
            </a:r>
            <a:r>
              <a:rPr lang="en-US" sz="3200" baseline="-25000" dirty="0" smtClean="0"/>
              <a:t>3 to </a:t>
            </a:r>
            <a:r>
              <a:rPr lang="en-US" sz="3200" dirty="0" smtClean="0"/>
              <a:t>1L of CO</a:t>
            </a:r>
            <a:r>
              <a:rPr lang="en-US" sz="3200" baseline="-25000" dirty="0" smtClean="0"/>
              <a:t>2</a:t>
            </a:r>
          </a:p>
          <a:p>
            <a:pPr>
              <a:lnSpc>
                <a:spcPct val="80000"/>
              </a:lnSpc>
              <a:buNone/>
            </a:pPr>
            <a:endParaRPr lang="en-US" sz="3200" baseline="-25000" dirty="0" smtClean="0"/>
          </a:p>
          <a:p>
            <a:pPr>
              <a:lnSpc>
                <a:spcPct val="80000"/>
              </a:lnSpc>
              <a:buNone/>
            </a:pPr>
            <a:r>
              <a:rPr lang="en-US" sz="3200" dirty="0" smtClean="0"/>
              <a:t> 5.0 L </a:t>
            </a:r>
            <a:r>
              <a:rPr lang="en-US" sz="2000" dirty="0" smtClean="0"/>
              <a:t>CaCO</a:t>
            </a:r>
            <a:r>
              <a:rPr lang="en-US" sz="2000" baseline="-25000" dirty="0" smtClean="0"/>
              <a:t>3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 (</a:t>
            </a:r>
            <a:r>
              <a:rPr lang="en-US" sz="3200" u="sng" dirty="0" smtClean="0"/>
              <a:t>1 </a:t>
            </a:r>
            <a:r>
              <a:rPr lang="en-US" sz="3200" u="sng" dirty="0" err="1" smtClean="0"/>
              <a:t>mol</a:t>
            </a:r>
            <a:r>
              <a:rPr lang="en-US" dirty="0"/>
              <a:t> = .2232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sz="1400" dirty="0" smtClean="0"/>
              <a:t>CaCO</a:t>
            </a:r>
            <a:r>
              <a:rPr lang="en-US" sz="1400" baseline="-25000" dirty="0" smtClean="0"/>
              <a:t>3</a:t>
            </a:r>
            <a:endParaRPr lang="en-US" sz="3200" dirty="0" smtClean="0"/>
          </a:p>
          <a:p>
            <a:pPr>
              <a:lnSpc>
                <a:spcPct val="8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3200" dirty="0" smtClean="0"/>
              <a:t>22.4 L)</a:t>
            </a:r>
          </a:p>
          <a:p>
            <a:pPr>
              <a:lnSpc>
                <a:spcPct val="80000"/>
              </a:lnSpc>
              <a:buNone/>
            </a:pPr>
            <a:endParaRPr lang="en-US" sz="3200" dirty="0" smtClean="0"/>
          </a:p>
          <a:p>
            <a:pPr>
              <a:lnSpc>
                <a:spcPct val="80000"/>
              </a:lnSpc>
              <a:buNone/>
            </a:pPr>
            <a:r>
              <a:rPr lang="en-US" sz="3200" dirty="0" smtClean="0"/>
              <a:t> </a:t>
            </a:r>
            <a:r>
              <a:rPr lang="en-US" sz="2800" dirty="0" smtClean="0"/>
              <a:t>0.2232mol </a:t>
            </a:r>
            <a:r>
              <a:rPr lang="en-US" sz="1800" dirty="0" smtClean="0"/>
              <a:t>CaCO</a:t>
            </a:r>
            <a:r>
              <a:rPr lang="en-US" sz="1800" baseline="-25000" dirty="0" smtClean="0"/>
              <a:t>3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(</a:t>
            </a:r>
            <a:r>
              <a:rPr lang="en-US" sz="2800" u="sng" dirty="0" smtClean="0"/>
              <a:t>100.09 g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1mol)               = 22.34g </a:t>
            </a:r>
            <a:r>
              <a:rPr lang="en-US" sz="1400" dirty="0" smtClean="0"/>
              <a:t>CaCO</a:t>
            </a:r>
            <a:r>
              <a:rPr lang="en-US" sz="1400" baseline="-25000" dirty="0" smtClean="0"/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86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Ideal Gas Law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Combine all gas laws (Boyle, Charles, and Avogadro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Mathematical relationship of pressure, volume, temperature, number of moles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u="sng" dirty="0"/>
              <a:t>Ideal gas- </a:t>
            </a:r>
            <a:r>
              <a:rPr lang="en-US" sz="2800" u="sng" dirty="0" smtClean="0"/>
              <a:t> </a:t>
            </a:r>
            <a:r>
              <a:rPr lang="en-US" sz="2800" dirty="0" smtClean="0"/>
              <a:t>follows KMT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pressure not too high and temperature not too low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around </a:t>
            </a:r>
            <a:r>
              <a:rPr lang="en-US" sz="2800" dirty="0"/>
              <a:t>a temp of 0 °C or higher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Pressure </a:t>
            </a:r>
            <a:r>
              <a:rPr lang="en-US" sz="2400" dirty="0" smtClean="0"/>
              <a:t>around </a:t>
            </a:r>
            <a:r>
              <a:rPr lang="en-US" sz="2400" dirty="0"/>
              <a:t>1 atm or lower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9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 smtClean="0"/>
              <a:t>PV= nRT</a:t>
            </a:r>
            <a:r>
              <a:rPr lang="en-US" sz="3200" dirty="0" smtClean="0"/>
              <a:t>			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P= pressure 	V= volume (L)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T= temp (K)		n = number of moles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R= Ideal gas constant 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sz="3200" b="1" dirty="0" smtClean="0"/>
              <a:t>Make sure units in problem match units in R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2286000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R= gas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R=   0.0821 </a:t>
            </a:r>
            <a:r>
              <a:rPr lang="en-US" b="1" u="sng" dirty="0">
                <a:effectLst/>
              </a:rPr>
              <a:t>L</a:t>
            </a:r>
            <a:r>
              <a:rPr lang="en-US" u="sng" dirty="0">
                <a:effectLst/>
              </a:rPr>
              <a:t>∙</a:t>
            </a:r>
            <a:r>
              <a:rPr lang="en-US" b="1" u="sng" dirty="0">
                <a:effectLst/>
              </a:rPr>
              <a:t> </a:t>
            </a:r>
            <a:r>
              <a:rPr lang="en-US" b="1" u="sng" dirty="0" err="1">
                <a:effectLst/>
              </a:rPr>
              <a:t>atm</a:t>
            </a:r>
            <a:r>
              <a:rPr lang="en-US" b="1" dirty="0">
                <a:effectLst/>
              </a:rPr>
              <a:t> </a:t>
            </a:r>
          </a:p>
          <a:p>
            <a:r>
              <a:rPr lang="en-US" b="1" dirty="0" smtClean="0">
                <a:effectLst/>
              </a:rPr>
              <a:t>                   </a:t>
            </a:r>
            <a:r>
              <a:rPr lang="en-US" b="1" dirty="0" err="1" smtClean="0">
                <a:effectLst/>
              </a:rPr>
              <a:t>mol</a:t>
            </a:r>
            <a:r>
              <a:rPr lang="en-US" dirty="0">
                <a:effectLst/>
              </a:rPr>
              <a:t>∙</a:t>
            </a:r>
            <a:r>
              <a:rPr lang="en-US" b="1" dirty="0">
                <a:effectLst/>
              </a:rPr>
              <a:t> </a:t>
            </a:r>
            <a:r>
              <a:rPr lang="en-US" b="1" dirty="0" smtClean="0">
                <a:effectLst/>
              </a:rPr>
              <a:t>K</a:t>
            </a:r>
          </a:p>
          <a:p>
            <a:endParaRPr lang="en-US" b="1" dirty="0">
              <a:effectLst/>
            </a:endParaRPr>
          </a:p>
          <a:p>
            <a:r>
              <a:rPr lang="en-US" b="1" dirty="0" smtClean="0">
                <a:effectLst/>
              </a:rPr>
              <a:t>R</a:t>
            </a:r>
            <a:r>
              <a:rPr lang="en-US" b="1" dirty="0">
                <a:effectLst/>
              </a:rPr>
              <a:t>=  62.4 </a:t>
            </a:r>
            <a:r>
              <a:rPr lang="en-US" b="1" u="sng" dirty="0">
                <a:effectLst/>
              </a:rPr>
              <a:t>L</a:t>
            </a:r>
            <a:r>
              <a:rPr lang="en-US" u="sng" dirty="0">
                <a:effectLst/>
              </a:rPr>
              <a:t>∙</a:t>
            </a:r>
            <a:r>
              <a:rPr lang="en-US" b="1" u="sng" dirty="0">
                <a:effectLst/>
              </a:rPr>
              <a:t> mmHg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		</a:t>
            </a:r>
            <a:r>
              <a:rPr lang="en-US" dirty="0" smtClean="0">
                <a:effectLst/>
              </a:rPr>
              <a:t>   </a:t>
            </a:r>
            <a:r>
              <a:rPr lang="en-US" b="1" dirty="0" err="1">
                <a:effectLst/>
              </a:rPr>
              <a:t>mol</a:t>
            </a:r>
            <a:r>
              <a:rPr lang="en-US" dirty="0">
                <a:effectLst/>
              </a:rPr>
              <a:t>∙</a:t>
            </a:r>
            <a:r>
              <a:rPr lang="en-US" b="1" dirty="0">
                <a:effectLst/>
              </a:rPr>
              <a:t> </a:t>
            </a:r>
            <a:r>
              <a:rPr lang="en-US" b="1" dirty="0" smtClean="0">
                <a:effectLst/>
              </a:rPr>
              <a:t>K</a:t>
            </a:r>
          </a:p>
          <a:p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R=   8.314 </a:t>
            </a:r>
            <a:r>
              <a:rPr lang="en-US" b="1" u="sng" dirty="0">
                <a:effectLst/>
              </a:rPr>
              <a:t>L</a:t>
            </a:r>
            <a:r>
              <a:rPr lang="en-US" u="sng" dirty="0">
                <a:effectLst/>
              </a:rPr>
              <a:t>∙</a:t>
            </a:r>
            <a:r>
              <a:rPr lang="en-US" b="1" u="sng" dirty="0">
                <a:effectLst/>
              </a:rPr>
              <a:t> </a:t>
            </a:r>
            <a:r>
              <a:rPr lang="en-US" b="1" u="sng" dirty="0" err="1">
                <a:effectLst/>
              </a:rPr>
              <a:t>kPa</a:t>
            </a:r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	    </a:t>
            </a:r>
            <a:r>
              <a:rPr lang="en-US" b="1" dirty="0" smtClean="0">
                <a:effectLst/>
              </a:rPr>
              <a:t>        </a:t>
            </a:r>
            <a:r>
              <a:rPr lang="en-US" b="1" dirty="0" err="1">
                <a:effectLst/>
              </a:rPr>
              <a:t>mol</a:t>
            </a:r>
            <a:r>
              <a:rPr lang="en-US" dirty="0">
                <a:effectLst/>
              </a:rPr>
              <a:t>∙</a:t>
            </a:r>
            <a:r>
              <a:rPr lang="en-US" b="1" dirty="0">
                <a:effectLst/>
              </a:rPr>
              <a:t> K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Nitrogen gas has a volume of 1.75 L at STP, how many moles of the gas are present?</a:t>
            </a:r>
          </a:p>
          <a:p>
            <a:pPr>
              <a:lnSpc>
                <a:spcPct val="90000"/>
              </a:lnSpc>
            </a:pPr>
            <a:r>
              <a:rPr lang="en-US" dirty="0"/>
              <a:t>PV=nRT</a:t>
            </a:r>
          </a:p>
          <a:p>
            <a:pPr>
              <a:lnSpc>
                <a:spcPct val="90000"/>
              </a:lnSpc>
            </a:pPr>
            <a:r>
              <a:rPr lang="en-US" dirty="0"/>
              <a:t>n=</a:t>
            </a:r>
            <a:r>
              <a:rPr lang="en-US" u="sng" dirty="0"/>
              <a:t>PV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RT</a:t>
            </a:r>
          </a:p>
          <a:p>
            <a:pPr>
              <a:lnSpc>
                <a:spcPct val="90000"/>
              </a:lnSpc>
            </a:pPr>
            <a:r>
              <a:rPr lang="en-US" dirty="0"/>
              <a:t>n=             </a:t>
            </a:r>
            <a:r>
              <a:rPr lang="en-US" u="sng" dirty="0"/>
              <a:t>(1 atm)(1.75L)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    </a:t>
            </a:r>
            <a:r>
              <a:rPr lang="en-US" dirty="0" smtClean="0"/>
              <a:t>    </a:t>
            </a:r>
            <a:r>
              <a:rPr lang="en-US" dirty="0"/>
              <a:t>(</a:t>
            </a:r>
            <a:r>
              <a:rPr lang="en-US" dirty="0" smtClean="0"/>
              <a:t>0.0821 L∙atm/</a:t>
            </a:r>
            <a:r>
              <a:rPr lang="en-US" dirty="0" err="1" smtClean="0"/>
              <a:t>K∙mol</a:t>
            </a:r>
            <a:r>
              <a:rPr lang="en-US" dirty="0"/>
              <a:t>)( 273K)  </a:t>
            </a:r>
          </a:p>
          <a:p>
            <a:pPr>
              <a:lnSpc>
                <a:spcPct val="90000"/>
              </a:lnSpc>
            </a:pPr>
            <a:r>
              <a:rPr lang="en-US" dirty="0"/>
              <a:t>=0.0781 mol N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267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676400"/>
          </a:xfrm>
        </p:spPr>
        <p:txBody>
          <a:bodyPr/>
          <a:lstStyle/>
          <a:p>
            <a:r>
              <a:rPr lang="en-US" sz="3600" dirty="0"/>
              <a:t>How many grams of carbon </a:t>
            </a:r>
            <a:r>
              <a:rPr lang="en-US" sz="3600" dirty="0" smtClean="0"/>
              <a:t>dioxide </a:t>
            </a:r>
            <a:r>
              <a:rPr lang="en-US" sz="3600" dirty="0"/>
              <a:t>must be decomposed to produce 5.00 L of carbon dioxide gas at STP?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/>
              <a:t>Ideal gas law </a:t>
            </a:r>
            <a:r>
              <a:rPr lang="en-US" sz="2800" dirty="0" smtClean="0"/>
              <a:t>PV=</a:t>
            </a:r>
            <a:r>
              <a:rPr lang="en-US" sz="2800" dirty="0" err="1" smtClean="0"/>
              <a:t>nRT</a:t>
            </a: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(1.00 atm</a:t>
            </a:r>
            <a:r>
              <a:rPr lang="en-US" sz="2800" dirty="0"/>
              <a:t>)(5.00 L CO</a:t>
            </a:r>
            <a:r>
              <a:rPr lang="en-US" sz="2800" baseline="-25000" dirty="0"/>
              <a:t>2</a:t>
            </a:r>
            <a:r>
              <a:rPr lang="en-US" sz="2800" dirty="0"/>
              <a:t>) = </a:t>
            </a:r>
            <a:r>
              <a:rPr lang="en-US" sz="2800" dirty="0" smtClean="0"/>
              <a:t>n </a:t>
            </a:r>
            <a:r>
              <a:rPr lang="en-US" sz="2800" dirty="0" smtClean="0">
                <a:effectLst/>
              </a:rPr>
              <a:t>0.0821 </a:t>
            </a:r>
            <a:r>
              <a:rPr lang="en-US" sz="1800" u="sng" dirty="0">
                <a:effectLst/>
              </a:rPr>
              <a:t>L∙ </a:t>
            </a:r>
            <a:r>
              <a:rPr lang="en-US" sz="1800" u="sng" dirty="0" err="1">
                <a:effectLst/>
              </a:rPr>
              <a:t>atm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/</a:t>
            </a:r>
            <a:r>
              <a:rPr lang="en-US" sz="1800" dirty="0" err="1" smtClean="0">
                <a:effectLst/>
              </a:rPr>
              <a:t>mol</a:t>
            </a:r>
            <a:r>
              <a:rPr lang="en-US" sz="1800" dirty="0" smtClean="0">
                <a:effectLst/>
              </a:rPr>
              <a:t> K</a:t>
            </a:r>
            <a:r>
              <a:rPr lang="en-US" sz="1800" b="1" dirty="0" smtClean="0">
                <a:effectLst/>
              </a:rPr>
              <a:t> </a:t>
            </a:r>
            <a:r>
              <a:rPr lang="en-US" sz="2400" dirty="0" smtClean="0"/>
              <a:t>(273K)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= </a:t>
            </a:r>
            <a:r>
              <a:rPr lang="en-US" sz="2400" dirty="0"/>
              <a:t>0.223 </a:t>
            </a:r>
            <a:r>
              <a:rPr lang="en-US" sz="2400" dirty="0" err="1"/>
              <a:t>mol</a:t>
            </a:r>
            <a:r>
              <a:rPr lang="en-US" sz="2400" dirty="0"/>
              <a:t> CO</a:t>
            </a:r>
            <a:r>
              <a:rPr lang="en-US" sz="2400" baseline="-25000" dirty="0"/>
              <a:t>2</a:t>
            </a:r>
            <a:endParaRPr lang="en-US" sz="2400" u="sng" dirty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          </a:t>
            </a:r>
            <a:endParaRPr lang="en-US" sz="2400" baseline="-25000" dirty="0"/>
          </a:p>
          <a:p>
            <a:r>
              <a:rPr lang="en-US" sz="2800" dirty="0"/>
              <a:t>0.223 </a:t>
            </a:r>
            <a:r>
              <a:rPr lang="en-US" sz="2800" dirty="0" err="1"/>
              <a:t>mol</a:t>
            </a:r>
            <a:r>
              <a:rPr lang="en-US" sz="2800" dirty="0"/>
              <a:t> CO</a:t>
            </a:r>
            <a:r>
              <a:rPr lang="en-US" sz="2800" baseline="-25000" dirty="0"/>
              <a:t>2  </a:t>
            </a:r>
            <a:r>
              <a:rPr lang="en-US" sz="2800" dirty="0" smtClean="0"/>
              <a:t>(</a:t>
            </a:r>
            <a:r>
              <a:rPr lang="en-US" sz="2800" u="sng" dirty="0" smtClean="0"/>
              <a:t>43.99 g CO</a:t>
            </a:r>
            <a:r>
              <a:rPr lang="en-US" sz="2800" u="sng" baseline="-25000" dirty="0"/>
              <a:t>2</a:t>
            </a:r>
            <a:r>
              <a:rPr lang="en-US" sz="2800" u="sng" baseline="-25000" dirty="0" smtClean="0"/>
              <a:t> </a:t>
            </a:r>
            <a:r>
              <a:rPr lang="en-US" sz="2800" dirty="0" smtClean="0"/>
              <a:t>) </a:t>
            </a:r>
            <a:r>
              <a:rPr lang="en-US" sz="2800" dirty="0"/>
              <a:t>	</a:t>
            </a:r>
            <a:r>
              <a:rPr lang="en-US" sz="2800" dirty="0" smtClean="0"/>
              <a:t>=</a:t>
            </a:r>
            <a:r>
              <a:rPr lang="en-US" sz="2800" dirty="0"/>
              <a:t>		</a:t>
            </a:r>
            <a:r>
              <a:rPr lang="en-US" sz="2800" dirty="0" smtClean="0"/>
              <a:t>                        	                       1 </a:t>
            </a:r>
            <a:r>
              <a:rPr lang="en-US" sz="2800" dirty="0" err="1" smtClean="0"/>
              <a:t>mol</a:t>
            </a:r>
            <a:r>
              <a:rPr lang="en-US" sz="2800" dirty="0" smtClean="0"/>
              <a:t> CO</a:t>
            </a:r>
            <a:r>
              <a:rPr lang="en-US" sz="2800" baseline="-25000" dirty="0"/>
              <a:t>2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= </a:t>
            </a:r>
            <a:r>
              <a:rPr lang="en-US" sz="2800" dirty="0" smtClean="0"/>
              <a:t>9.81g CO</a:t>
            </a:r>
            <a:r>
              <a:rPr lang="en-US" sz="2800" baseline="-25000" dirty="0"/>
              <a:t>2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02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Learning Targets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Relate the number of particles and volume by using Avogadro’s principle</a:t>
            </a:r>
          </a:p>
          <a:p>
            <a:r>
              <a:rPr lang="en-US" dirty="0">
                <a:effectLst/>
              </a:rPr>
              <a:t>Define Standard Molar volume of Gas</a:t>
            </a:r>
          </a:p>
          <a:p>
            <a:r>
              <a:rPr lang="en-US" dirty="0">
                <a:effectLst/>
              </a:rPr>
              <a:t>Determine volume ratios for gaseous reactants and products using coefficients from a chemical equation </a:t>
            </a:r>
          </a:p>
          <a:p>
            <a:r>
              <a:rPr lang="en-US" dirty="0">
                <a:effectLst/>
              </a:rPr>
              <a:t>Relate the amount of gas present to its pressure, temperature and volume by using the ideal gas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Gay-Lussac’s Law of Combining volumes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constant temperature and pressure, the volume of gaseous reactants and products can be expressed as ratios of small whole numbers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gas+ Cl</a:t>
            </a:r>
            <a:r>
              <a:rPr lang="en-US" baseline="-25000" dirty="0" smtClean="0"/>
              <a:t>2</a:t>
            </a:r>
            <a:r>
              <a:rPr lang="en-US" dirty="0" smtClean="0"/>
              <a:t> gas → 2HCl gas</a:t>
            </a:r>
          </a:p>
          <a:p>
            <a:r>
              <a:rPr lang="en-US" dirty="0" smtClean="0"/>
              <a:t>1 L           1L      =  2L</a:t>
            </a:r>
          </a:p>
          <a:p>
            <a:r>
              <a:rPr lang="en-US" dirty="0" smtClean="0"/>
              <a:t> 1 vol	   1 vol   = 2 vol</a:t>
            </a:r>
          </a:p>
        </p:txBody>
      </p:sp>
    </p:spTree>
    <p:extLst>
      <p:ext uri="{BB962C8B-B14F-4D97-AF65-F5344CB8AC3E}">
        <p14:creationId xmlns:p14="http://schemas.microsoft.com/office/powerpoint/2010/main" val="388564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Avogadro’s Law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Italian Amadeo Avogadro</a:t>
            </a:r>
          </a:p>
          <a:p>
            <a:r>
              <a:rPr lang="en-US" sz="2800" dirty="0" smtClean="0"/>
              <a:t>Equal volumes of gases at the same temp and pressure contain equal number of molecules</a:t>
            </a:r>
          </a:p>
          <a:p>
            <a:r>
              <a:rPr lang="en-US" sz="2800" dirty="0" smtClean="0"/>
              <a:t>Volume varies directly with number of molecules</a:t>
            </a:r>
            <a:endParaRPr lang="en-US" sz="2800" dirty="0"/>
          </a:p>
          <a:p>
            <a:r>
              <a:rPr lang="en-US" sz="2800" u="sng" dirty="0"/>
              <a:t>V</a:t>
            </a:r>
            <a:r>
              <a:rPr lang="en-US" sz="2800" dirty="0"/>
              <a:t> = k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n</a:t>
            </a:r>
            <a:endParaRPr lang="en-US" sz="2800" b="1" dirty="0"/>
          </a:p>
          <a:p>
            <a:r>
              <a:rPr lang="en-US" sz="2800" b="1" dirty="0"/>
              <a:t>Avagadro’s Law    </a:t>
            </a:r>
            <a:r>
              <a:rPr lang="en-US" sz="2800" b="1" u="sng" dirty="0"/>
              <a:t> V</a:t>
            </a:r>
            <a:r>
              <a:rPr lang="en-US" sz="2800" b="1" u="sng" baseline="-25000" dirty="0"/>
              <a:t>1</a:t>
            </a:r>
            <a:r>
              <a:rPr lang="en-US" sz="2800" b="1" dirty="0"/>
              <a:t> = </a:t>
            </a:r>
            <a:r>
              <a:rPr lang="en-US" sz="2800" b="1" u="sng" dirty="0"/>
              <a:t> V</a:t>
            </a:r>
            <a:r>
              <a:rPr lang="en-US" sz="2800" b="1" u="sng" baseline="-25000" dirty="0"/>
              <a:t>2</a:t>
            </a:r>
            <a:r>
              <a:rPr lang="en-US" sz="2800" b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b="1" dirty="0"/>
              <a:t>				        n</a:t>
            </a:r>
            <a:r>
              <a:rPr lang="en-US" sz="2800" b="1" baseline="-25000" dirty="0"/>
              <a:t>1</a:t>
            </a:r>
            <a:r>
              <a:rPr lang="en-US" sz="2800" b="1" dirty="0"/>
              <a:t>      n</a:t>
            </a:r>
            <a:r>
              <a:rPr lang="en-US" sz="2800" b="1" baseline="-25000" dirty="0"/>
              <a:t>2</a:t>
            </a:r>
          </a:p>
          <a:p>
            <a:r>
              <a:rPr lang="en-US" sz="2800" dirty="0"/>
              <a:t>constant T and P</a:t>
            </a:r>
          </a:p>
        </p:txBody>
      </p:sp>
    </p:spTree>
    <p:extLst>
      <p:ext uri="{BB962C8B-B14F-4D97-AF65-F5344CB8AC3E}">
        <p14:creationId xmlns:p14="http://schemas.microsoft.com/office/powerpoint/2010/main" val="15793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Avogadro's Law Problem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Suppose we have 12.2 L sample of  0.50 mol Oxygen gas O</a:t>
            </a:r>
            <a:r>
              <a:rPr lang="en-US" sz="2800" baseline="-25000" dirty="0"/>
              <a:t>2</a:t>
            </a:r>
            <a:r>
              <a:rPr lang="en-US" sz="2800" dirty="0"/>
              <a:t> at 1 atm and 25 °C.  If all of this gas is converted to ozone,O</a:t>
            </a:r>
            <a:r>
              <a:rPr lang="en-US" sz="2800" baseline="-25000" dirty="0"/>
              <a:t>3</a:t>
            </a:r>
            <a:r>
              <a:rPr lang="en-US" sz="2800" dirty="0"/>
              <a:t> , at the same temperature and pressure, what will be the volume of the ozone formed?</a:t>
            </a:r>
          </a:p>
          <a:p>
            <a:r>
              <a:rPr lang="en-US" sz="2800" dirty="0"/>
              <a:t>3O</a:t>
            </a:r>
            <a:r>
              <a:rPr lang="en-US" sz="2800" baseline="-25000" dirty="0"/>
              <a:t>2</a:t>
            </a:r>
            <a:r>
              <a:rPr lang="en-US" sz="2800" dirty="0"/>
              <a:t>→2 O</a:t>
            </a:r>
            <a:r>
              <a:rPr lang="en-US" sz="2800" baseline="-25000" dirty="0"/>
              <a:t>3</a:t>
            </a:r>
          </a:p>
          <a:p>
            <a:r>
              <a:rPr lang="en-US" sz="2800" dirty="0"/>
              <a:t>.5 mol O</a:t>
            </a:r>
            <a:r>
              <a:rPr lang="en-US" sz="2800" baseline="-25000" dirty="0"/>
              <a:t>2  </a:t>
            </a:r>
            <a:r>
              <a:rPr lang="en-US" sz="2800" dirty="0"/>
              <a:t>x </a:t>
            </a:r>
            <a:r>
              <a:rPr lang="en-US" sz="2800" u="sng" dirty="0"/>
              <a:t>2 mol O</a:t>
            </a:r>
            <a:r>
              <a:rPr lang="en-US" sz="2800" u="sng" baseline="-25000" dirty="0"/>
              <a:t>3</a:t>
            </a:r>
            <a:r>
              <a:rPr lang="en-US" sz="2800" dirty="0"/>
              <a:t> = .33 mol O</a:t>
            </a:r>
            <a:r>
              <a:rPr lang="en-US" sz="2800" baseline="-25000" dirty="0"/>
              <a:t>3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			     3 mol O</a:t>
            </a:r>
            <a:r>
              <a:rPr lang="en-US" sz="2800" baseline="-25000" dirty="0"/>
              <a:t>2</a:t>
            </a:r>
          </a:p>
          <a:p>
            <a:r>
              <a:rPr lang="en-US" sz="2800" u="sng" dirty="0"/>
              <a:t>12.2</a:t>
            </a:r>
            <a:r>
              <a:rPr lang="en-US" sz="2800" dirty="0"/>
              <a:t> L     =        </a:t>
            </a:r>
            <a:r>
              <a:rPr lang="en-US" sz="2800" u="sng" dirty="0"/>
              <a:t>V</a:t>
            </a:r>
            <a:r>
              <a:rPr lang="en-US" sz="2800" u="sng" baseline="-25000" dirty="0"/>
              <a:t>2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</a:t>
            </a:r>
            <a:r>
              <a:rPr lang="en-US" sz="2800" dirty="0" smtClean="0"/>
              <a:t>0.50 </a:t>
            </a:r>
            <a:r>
              <a:rPr lang="en-US" sz="2800" dirty="0"/>
              <a:t>mol O</a:t>
            </a:r>
            <a:r>
              <a:rPr lang="en-US" sz="2800" baseline="-25000" dirty="0"/>
              <a:t>2</a:t>
            </a:r>
            <a:r>
              <a:rPr lang="en-US" sz="2800" dirty="0"/>
              <a:t>	 </a:t>
            </a:r>
            <a:r>
              <a:rPr lang="en-US" sz="2800" dirty="0" smtClean="0"/>
              <a:t>0 </a:t>
            </a:r>
            <a:r>
              <a:rPr lang="en-US" sz="2800" dirty="0"/>
              <a:t>.33 mol O</a:t>
            </a:r>
            <a:r>
              <a:rPr lang="en-US" sz="2800" baseline="-25000" dirty="0"/>
              <a:t>3</a:t>
            </a:r>
          </a:p>
          <a:p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 = 8.1 L O</a:t>
            </a:r>
            <a:r>
              <a:rPr lang="en-US" sz="28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2226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Avogadro's Law Problem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1.5 mol N</a:t>
            </a:r>
            <a:r>
              <a:rPr lang="en-US" baseline="-25000" dirty="0"/>
              <a:t>2</a:t>
            </a:r>
            <a:r>
              <a:rPr lang="en-US" dirty="0"/>
              <a:t> has a volume of 36.7 L.  It is at 25 °C and 1 atm.  </a:t>
            </a:r>
            <a:r>
              <a:rPr lang="en-US" dirty="0" smtClean="0"/>
              <a:t>If the temperature and pressure is held constant how </a:t>
            </a:r>
            <a:r>
              <a:rPr lang="en-US" dirty="0"/>
              <a:t>many moles will have a volume of 16.5 L?</a:t>
            </a:r>
            <a:endParaRPr lang="en-US" u="sng" dirty="0"/>
          </a:p>
          <a:p>
            <a:r>
              <a:rPr lang="en-US" u="sng" dirty="0"/>
              <a:t>36.7 L</a:t>
            </a:r>
            <a:r>
              <a:rPr lang="en-US" dirty="0"/>
              <a:t>  =      </a:t>
            </a:r>
            <a:r>
              <a:rPr lang="en-US" u="sng" dirty="0"/>
              <a:t>16.5 L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1.5 mol N</a:t>
            </a:r>
            <a:r>
              <a:rPr lang="en-US" baseline="-25000" dirty="0"/>
              <a:t>2</a:t>
            </a:r>
            <a:r>
              <a:rPr lang="en-US" dirty="0"/>
              <a:t>        n</a:t>
            </a:r>
            <a:r>
              <a:rPr lang="en-US" baseline="-25000" dirty="0"/>
              <a:t>2</a:t>
            </a:r>
          </a:p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= 0.674 mol N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2030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Molar Volume of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occupied by one mole of gas at </a:t>
            </a:r>
            <a:r>
              <a:rPr lang="en-US" b="1" dirty="0" smtClean="0"/>
              <a:t>STP</a:t>
            </a:r>
            <a:r>
              <a:rPr lang="en-US" dirty="0" smtClean="0"/>
              <a:t> = 22.41410 L</a:t>
            </a:r>
          </a:p>
          <a:p>
            <a:r>
              <a:rPr lang="en-US" b="1" dirty="0" smtClean="0"/>
              <a:t>22.4 L/</a:t>
            </a:r>
            <a:r>
              <a:rPr lang="en-US" b="1" dirty="0" err="1" smtClean="0"/>
              <a:t>mol</a:t>
            </a:r>
            <a:endParaRPr lang="en-US" b="1" dirty="0" smtClean="0"/>
          </a:p>
          <a:p>
            <a:r>
              <a:rPr lang="en-US" dirty="0" smtClean="0"/>
              <a:t>If know volume of gas can use 1 mol/ 22.4 L as conversion factor to find moles (then mass) of a given volume of gas at STP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STP, what is the volume of 9.02 mol of oxygen gas?</a:t>
            </a:r>
          </a:p>
          <a:p>
            <a:r>
              <a:rPr lang="en-US" dirty="0" smtClean="0"/>
              <a:t>9.02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x (22.4 L/mol) = 202 L O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r>
              <a:rPr lang="en-US" dirty="0" smtClean="0"/>
              <a:t>A sample of H</a:t>
            </a:r>
            <a:r>
              <a:rPr lang="en-US" baseline="-25000" dirty="0" smtClean="0"/>
              <a:t>2</a:t>
            </a:r>
            <a:r>
              <a:rPr lang="en-US" dirty="0" smtClean="0"/>
              <a:t> occupies 4.3 L at STP.  How many moles of the gas are present?</a:t>
            </a:r>
          </a:p>
          <a:p>
            <a:r>
              <a:rPr lang="en-US" dirty="0" smtClean="0"/>
              <a:t>4.3 L H</a:t>
            </a:r>
            <a:r>
              <a:rPr lang="en-US" baseline="-25000" dirty="0" smtClean="0"/>
              <a:t>2 </a:t>
            </a:r>
            <a:r>
              <a:rPr lang="en-US" dirty="0" smtClean="0"/>
              <a:t>x ( 1 mol/ 22.4L)=  0.19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6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Volume- Volume calculations- use volume ratios like mole ratios</a:t>
            </a:r>
          </a:p>
          <a:p>
            <a:r>
              <a:rPr lang="en-US" b="1" dirty="0" smtClean="0"/>
              <a:t>MUST HAVE BALANCED EQUATION!!!!</a:t>
            </a:r>
          </a:p>
        </p:txBody>
      </p:sp>
    </p:spTree>
    <p:extLst>
      <p:ext uri="{BB962C8B-B14F-4D97-AF65-F5344CB8AC3E}">
        <p14:creationId xmlns:p14="http://schemas.microsoft.com/office/powerpoint/2010/main" val="294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Gas Volumes and Ideal Gas Law</vt:lpstr>
      <vt:lpstr>11-3 Learning Targets</vt:lpstr>
      <vt:lpstr>Gay-Lussac’s Law of Combining volumes of gases</vt:lpstr>
      <vt:lpstr>Avogadro’s Law</vt:lpstr>
      <vt:lpstr>Avogadro's Law Problem</vt:lpstr>
      <vt:lpstr>Avogadro's Law Problem</vt:lpstr>
      <vt:lpstr>Standard Molar Volume of Gas</vt:lpstr>
      <vt:lpstr>Problem</vt:lpstr>
      <vt:lpstr>Gas Stoichiometry</vt:lpstr>
      <vt:lpstr>What volume of hydrogen gas is needed to react completely with 10.5 L of oxygen gas to produce water vapor? </vt:lpstr>
      <vt:lpstr>Gas Stoichiometry</vt:lpstr>
      <vt:lpstr>Mass to Volume</vt:lpstr>
      <vt:lpstr>Volume to Mass</vt:lpstr>
      <vt:lpstr>Ideal Gas Law</vt:lpstr>
      <vt:lpstr>Ideal Gas Law</vt:lpstr>
      <vt:lpstr>R= gas constant</vt:lpstr>
      <vt:lpstr>PowerPoint Presentation</vt:lpstr>
      <vt:lpstr>How many grams of carbon dioxide must be decomposed to produce 5.00 L of carbon dioxide gas at STP? 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Volumes and Ideal Gas Law</dc:title>
  <dc:creator>Test Stiudent2</dc:creator>
  <cp:lastModifiedBy>Test Stiudent2</cp:lastModifiedBy>
  <cp:revision>1</cp:revision>
  <dcterms:created xsi:type="dcterms:W3CDTF">2018-04-19T14:35:15Z</dcterms:created>
  <dcterms:modified xsi:type="dcterms:W3CDTF">2018-04-19T14:35:32Z</dcterms:modified>
</cp:coreProperties>
</file>