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8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1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C3DADD5-7A15-4140-94E0-3C9776522A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9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2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1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BC61-CE3D-4615-B286-D4F38076730B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909D-7B6A-4D5A-B50F-58CFA2F8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0000"/>
                </a:solidFill>
              </a:rPr>
              <a:t>The Gas Laws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 Problem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= 0.725 L	P</a:t>
            </a:r>
            <a:r>
              <a:rPr lang="en-US" baseline="-25000" dirty="0"/>
              <a:t>1</a:t>
            </a:r>
            <a:r>
              <a:rPr lang="en-US" dirty="0"/>
              <a:t> = 1.00 atm</a:t>
            </a:r>
          </a:p>
          <a:p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= 0.075L	P</a:t>
            </a:r>
            <a:r>
              <a:rPr lang="en-US" baseline="-25000" dirty="0"/>
              <a:t>2</a:t>
            </a:r>
            <a:r>
              <a:rPr lang="en-US" dirty="0"/>
              <a:t> = ?</a:t>
            </a:r>
          </a:p>
          <a:p>
            <a:r>
              <a:rPr lang="en-US" dirty="0" smtClean="0"/>
              <a:t>(1.0 </a:t>
            </a:r>
            <a:r>
              <a:rPr lang="en-US" dirty="0"/>
              <a:t>atm </a:t>
            </a:r>
            <a:r>
              <a:rPr lang="en-US" dirty="0" smtClean="0"/>
              <a:t>)( </a:t>
            </a:r>
            <a:r>
              <a:rPr lang="en-US" dirty="0"/>
              <a:t>0.725 </a:t>
            </a:r>
            <a:r>
              <a:rPr lang="en-US" dirty="0" smtClean="0"/>
              <a:t>L) </a:t>
            </a:r>
            <a:r>
              <a:rPr lang="en-US" dirty="0"/>
              <a:t>= P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dirty="0" smtClean="0"/>
              <a:t>0.075  L)</a:t>
            </a:r>
            <a:endParaRPr lang="en-US" dirty="0"/>
          </a:p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(</a:t>
            </a:r>
            <a:r>
              <a:rPr lang="en-US" u="sng" dirty="0" smtClean="0"/>
              <a:t>1.00atm )( </a:t>
            </a:r>
            <a:r>
              <a:rPr lang="en-US" u="sng" dirty="0"/>
              <a:t>0.725  </a:t>
            </a:r>
            <a:r>
              <a:rPr lang="en-US" u="sng" dirty="0" smtClean="0"/>
              <a:t>L)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        0.075 L</a:t>
            </a:r>
          </a:p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= 9.7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Jacques Charles (1746-1823)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French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first solo balloon flight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Charles Law	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 goes up as T goes up (constant pressure)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directly related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		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			T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990600" y="4648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906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990600" y="4876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8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Lord Kelvin- absolute temperature scale</a:t>
            </a:r>
          </a:p>
          <a:p>
            <a:r>
              <a:rPr lang="en-US" dirty="0" smtClean="0"/>
              <a:t>show </a:t>
            </a:r>
            <a:r>
              <a:rPr lang="en-US" dirty="0"/>
              <a:t>lowest possible </a:t>
            </a:r>
            <a:r>
              <a:rPr lang="en-US" dirty="0" smtClean="0"/>
              <a:t>temperature</a:t>
            </a:r>
          </a:p>
          <a:p>
            <a:r>
              <a:rPr lang="en-US" dirty="0"/>
              <a:t>-273°C = 0K absolute </a:t>
            </a:r>
            <a:r>
              <a:rPr lang="en-US" dirty="0" smtClean="0"/>
              <a:t>zero</a:t>
            </a:r>
            <a:endParaRPr lang="en-US" dirty="0"/>
          </a:p>
          <a:p>
            <a:r>
              <a:rPr lang="en-US" dirty="0" smtClean="0"/>
              <a:t>Must use K, impossible </a:t>
            </a:r>
            <a:r>
              <a:rPr lang="en-US" dirty="0"/>
              <a:t>to have negative </a:t>
            </a:r>
            <a:r>
              <a:rPr lang="en-US" dirty="0" smtClean="0"/>
              <a:t>volume or pressure</a:t>
            </a:r>
            <a:endParaRPr lang="en-US" dirty="0"/>
          </a:p>
          <a:p>
            <a:r>
              <a:rPr lang="en-US" b="1" dirty="0" smtClean="0"/>
              <a:t>K=273 + ºC (can’t have negative K)</a:t>
            </a:r>
          </a:p>
          <a:p>
            <a:r>
              <a:rPr lang="en-US" b="1" dirty="0" smtClean="0"/>
              <a:t>ºC= K-273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1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V=bT</a:t>
            </a:r>
            <a:r>
              <a:rPr lang="en-US" sz="2800" dirty="0"/>
              <a:t>	b= constant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V= volume (L)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		T= temperature (K) Must be in Kelvin 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u="sng" dirty="0"/>
          </a:p>
          <a:p>
            <a:pPr>
              <a:lnSpc>
                <a:spcPct val="80000"/>
              </a:lnSpc>
            </a:pPr>
            <a:r>
              <a:rPr lang="en-US" sz="2800" u="sng" dirty="0"/>
              <a:t>V</a:t>
            </a:r>
            <a:r>
              <a:rPr lang="en-US" sz="2800" u="sng" baseline="-25000" dirty="0"/>
              <a:t>1</a:t>
            </a:r>
            <a:r>
              <a:rPr lang="en-US" sz="2800" dirty="0"/>
              <a:t> =b	</a:t>
            </a:r>
            <a:r>
              <a:rPr lang="en-US" sz="2800" u="sng" dirty="0"/>
              <a:t>V</a:t>
            </a:r>
            <a:r>
              <a:rPr lang="en-US" sz="2800" u="sng" baseline="-25000" dirty="0"/>
              <a:t>2</a:t>
            </a:r>
            <a:r>
              <a:rPr lang="en-US" sz="2800" dirty="0"/>
              <a:t> = 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  T</a:t>
            </a:r>
            <a:r>
              <a:rPr lang="en-US" sz="2800" baseline="-25000" dirty="0"/>
              <a:t>1</a:t>
            </a:r>
            <a:r>
              <a:rPr lang="en-US" sz="2800" dirty="0"/>
              <a:t>		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aseline="-25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aseline="-25000" dirty="0"/>
          </a:p>
          <a:p>
            <a:pPr>
              <a:lnSpc>
                <a:spcPct val="80000"/>
              </a:lnSpc>
            </a:pPr>
            <a:r>
              <a:rPr lang="en-US" sz="3600" b="1" u="sng" dirty="0"/>
              <a:t>V</a:t>
            </a:r>
            <a:r>
              <a:rPr lang="en-US" sz="3600" b="1" u="sng" baseline="-25000" dirty="0"/>
              <a:t>1</a:t>
            </a:r>
            <a:r>
              <a:rPr lang="en-US" sz="3600" b="1" dirty="0"/>
              <a:t> =	</a:t>
            </a:r>
            <a:r>
              <a:rPr lang="en-US" sz="3600" b="1" u="sng" dirty="0"/>
              <a:t>V</a:t>
            </a:r>
            <a:r>
              <a:rPr lang="en-US" sz="3600" b="1" u="sng" baseline="-25000" dirty="0"/>
              <a:t>2</a:t>
            </a:r>
            <a:r>
              <a:rPr lang="en-US" sz="3600" b="1" dirty="0"/>
              <a:t>   Charles Law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/>
              <a:t> 	T</a:t>
            </a:r>
            <a:r>
              <a:rPr lang="en-US" sz="3600" b="1" baseline="-25000" dirty="0"/>
              <a:t>1</a:t>
            </a:r>
            <a:r>
              <a:rPr lang="en-US" sz="3600" b="1" dirty="0"/>
              <a:t>	         T</a:t>
            </a:r>
            <a:r>
              <a:rPr lang="en-US" sz="3600" b="1" baseline="-25000" dirty="0"/>
              <a:t>2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" y="4648200"/>
            <a:ext cx="2362200" cy="1371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 Problem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2.0L </a:t>
            </a:r>
            <a:r>
              <a:rPr lang="en-US" dirty="0"/>
              <a:t>@ 298 K cooled to 278 K while the pressure is held constant, does the volume increases or decrease</a:t>
            </a:r>
            <a:r>
              <a:rPr lang="en-US" dirty="0" smtClean="0"/>
              <a:t>? What is the volume?</a:t>
            </a:r>
            <a:endParaRPr lang="en-US" u="sng" dirty="0"/>
          </a:p>
          <a:p>
            <a:pPr>
              <a:lnSpc>
                <a:spcPct val="90000"/>
              </a:lnSpc>
            </a:pPr>
            <a:r>
              <a:rPr lang="en-US" u="sng" dirty="0"/>
              <a:t>V</a:t>
            </a:r>
            <a:r>
              <a:rPr lang="en-US" u="sng" baseline="-25000" dirty="0"/>
              <a:t>1</a:t>
            </a:r>
            <a:r>
              <a:rPr lang="en-US" dirty="0"/>
              <a:t> =	</a:t>
            </a:r>
            <a:r>
              <a:rPr lang="en-US" u="sng" dirty="0"/>
              <a:t>V</a:t>
            </a:r>
            <a:r>
              <a:rPr lang="en-US" u="sng" baseline="-25000" dirty="0"/>
              <a:t>2</a:t>
            </a:r>
            <a:r>
              <a:rPr lang="en-US" dirty="0"/>
              <a:t>  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</a:t>
            </a:r>
            <a:r>
              <a:rPr lang="en-US" baseline="-25000" dirty="0"/>
              <a:t>1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/>
              <a:t>	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2.0 L  </a:t>
            </a:r>
            <a:r>
              <a:rPr lang="en-US" dirty="0" smtClean="0"/>
              <a:t> =	</a:t>
            </a:r>
            <a:r>
              <a:rPr lang="en-US" u="sng" dirty="0" smtClean="0"/>
              <a:t>V</a:t>
            </a:r>
            <a:r>
              <a:rPr lang="en-US" u="sng" baseline="-25000" dirty="0" smtClean="0"/>
              <a:t>2</a:t>
            </a:r>
            <a:endParaRPr lang="en-US" u="sng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298 K     278 K</a:t>
            </a:r>
          </a:p>
          <a:p>
            <a:pPr>
              <a:lnSpc>
                <a:spcPct val="90000"/>
              </a:lnSpc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= 1.9 L  volume decreases</a:t>
            </a:r>
          </a:p>
        </p:txBody>
      </p:sp>
    </p:spTree>
    <p:extLst>
      <p:ext uri="{BB962C8B-B14F-4D97-AF65-F5344CB8AC3E}">
        <p14:creationId xmlns:p14="http://schemas.microsoft.com/office/powerpoint/2010/main" val="5770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 Problem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2.58 L of gas @ 15°C is heated to 38 °C, what is the new volume?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15 + 273=288K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38 + 273 = 311 K</a:t>
            </a:r>
            <a:endParaRPr lang="en-US" sz="2800" u="sng" dirty="0"/>
          </a:p>
          <a:p>
            <a:pPr>
              <a:lnSpc>
                <a:spcPct val="90000"/>
              </a:lnSpc>
            </a:pPr>
            <a:r>
              <a:rPr lang="en-US" sz="2800" u="sng" dirty="0"/>
              <a:t>V</a:t>
            </a:r>
            <a:r>
              <a:rPr lang="en-US" sz="2800" u="sng" baseline="-25000" dirty="0"/>
              <a:t>1</a:t>
            </a:r>
            <a:r>
              <a:rPr lang="en-US" sz="2800" dirty="0"/>
              <a:t> =	</a:t>
            </a:r>
            <a:r>
              <a:rPr lang="en-US" sz="2800" u="sng" dirty="0"/>
              <a:t>V</a:t>
            </a:r>
            <a:r>
              <a:rPr lang="en-US" sz="2800" u="sng" baseline="-25000" dirty="0"/>
              <a:t>2</a:t>
            </a:r>
            <a:r>
              <a:rPr lang="en-US" sz="2800" baseline="-25000" dirty="0"/>
              <a:t> </a:t>
            </a:r>
            <a:r>
              <a:rPr lang="en-US" sz="2800" dirty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 T</a:t>
            </a:r>
            <a:r>
              <a:rPr lang="en-US" sz="2800" baseline="-25000" dirty="0"/>
              <a:t>1</a:t>
            </a:r>
            <a:r>
              <a:rPr lang="en-US" sz="2800" dirty="0"/>
              <a:t>	          T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endParaRPr lang="en-US" sz="2800" u="sng" dirty="0"/>
          </a:p>
          <a:p>
            <a:pPr>
              <a:lnSpc>
                <a:spcPct val="90000"/>
              </a:lnSpc>
            </a:pPr>
            <a:r>
              <a:rPr lang="en-US" sz="2800" u="sng" dirty="0"/>
              <a:t>2.58 L</a:t>
            </a:r>
            <a:r>
              <a:rPr lang="en-US" sz="2800" dirty="0"/>
              <a:t>  =   </a:t>
            </a:r>
            <a:r>
              <a:rPr lang="en-US" sz="2800" u="sng" dirty="0"/>
              <a:t>V</a:t>
            </a:r>
            <a:r>
              <a:rPr lang="en-US" sz="2800" u="sng" baseline="-25000" dirty="0"/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288 K        311 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V</a:t>
            </a:r>
            <a:r>
              <a:rPr lang="en-US" sz="2800" baseline="-25000" dirty="0"/>
              <a:t>2</a:t>
            </a:r>
            <a:r>
              <a:rPr lang="en-US" sz="2800" dirty="0"/>
              <a:t> = 2.79 </a:t>
            </a:r>
            <a:r>
              <a:rPr lang="en-US" sz="2800" dirty="0" smtClean="0"/>
              <a:t>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5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 Problem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 gas with a volume of 0.625 </a:t>
            </a:r>
            <a:r>
              <a:rPr lang="en-US" sz="2800" dirty="0"/>
              <a:t>L @ 35°C </a:t>
            </a:r>
            <a:r>
              <a:rPr lang="en-US" sz="2800" dirty="0" smtClean="0"/>
              <a:t>is </a:t>
            </a:r>
            <a:r>
              <a:rPr lang="en-US" sz="2800" dirty="0"/>
              <a:t>heated and has a final a volume of 0.535 L, what is the final </a:t>
            </a:r>
            <a:r>
              <a:rPr lang="en-US" sz="2800" dirty="0" smtClean="0"/>
              <a:t>temperature </a:t>
            </a:r>
            <a:r>
              <a:rPr lang="en-US" sz="2800" dirty="0"/>
              <a:t>in °C?</a:t>
            </a:r>
            <a:endParaRPr lang="en-US" sz="2800" u="sng" dirty="0"/>
          </a:p>
          <a:p>
            <a:r>
              <a:rPr lang="en-US" sz="2800" u="sng" dirty="0"/>
              <a:t>V</a:t>
            </a:r>
            <a:r>
              <a:rPr lang="en-US" sz="2800" u="sng" baseline="-25000" dirty="0"/>
              <a:t>1</a:t>
            </a:r>
            <a:r>
              <a:rPr lang="en-US" sz="2800" dirty="0"/>
              <a:t> =	</a:t>
            </a:r>
            <a:r>
              <a:rPr lang="en-US" sz="2800" u="sng" dirty="0"/>
              <a:t>V</a:t>
            </a:r>
            <a:r>
              <a:rPr lang="en-US" sz="2800" u="sng" baseline="-25000" dirty="0"/>
              <a:t>2</a:t>
            </a:r>
            <a:r>
              <a:rPr lang="en-US" sz="2800" dirty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T</a:t>
            </a:r>
            <a:r>
              <a:rPr lang="en-US" sz="2800" baseline="-25000" dirty="0"/>
              <a:t>1</a:t>
            </a:r>
            <a:r>
              <a:rPr lang="en-US" sz="2800" dirty="0"/>
              <a:t>	         T</a:t>
            </a:r>
            <a:r>
              <a:rPr lang="en-US" sz="2800" baseline="-25000" dirty="0"/>
              <a:t>2</a:t>
            </a:r>
          </a:p>
          <a:p>
            <a:r>
              <a:rPr lang="en-US" sz="2800" dirty="0"/>
              <a:t> 35 + 273 = 308 K</a:t>
            </a:r>
            <a:endParaRPr lang="en-US" sz="2800" u="sng" dirty="0"/>
          </a:p>
          <a:p>
            <a:r>
              <a:rPr lang="en-US" sz="2800" u="sng" dirty="0"/>
              <a:t>0.675 L</a:t>
            </a:r>
            <a:r>
              <a:rPr lang="en-US" sz="2800" dirty="0"/>
              <a:t>  = </a:t>
            </a:r>
            <a:r>
              <a:rPr lang="en-US" sz="2800" u="sng" dirty="0"/>
              <a:t>0.535 L</a:t>
            </a:r>
            <a:r>
              <a:rPr lang="en-US" sz="2800" dirty="0"/>
              <a:t>       T</a:t>
            </a:r>
            <a:r>
              <a:rPr lang="en-US" sz="2800" baseline="-25000" dirty="0"/>
              <a:t>2</a:t>
            </a:r>
            <a:r>
              <a:rPr lang="en-US" sz="2800" dirty="0"/>
              <a:t> = 244 K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308 K            T</a:t>
            </a:r>
            <a:r>
              <a:rPr lang="en-US" sz="2800" baseline="-25000" dirty="0"/>
              <a:t>2</a:t>
            </a:r>
            <a:r>
              <a:rPr lang="en-US" sz="2800" dirty="0"/>
              <a:t>                 244K - 273 = -29 °C</a:t>
            </a:r>
          </a:p>
        </p:txBody>
      </p:sp>
    </p:spTree>
    <p:extLst>
      <p:ext uri="{BB962C8B-B14F-4D97-AF65-F5344CB8AC3E}">
        <p14:creationId xmlns:p14="http://schemas.microsoft.com/office/powerpoint/2010/main" val="14692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Gay-Lussac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1778-1850</a:t>
            </a:r>
          </a:p>
          <a:p>
            <a:r>
              <a:rPr lang="en-US" dirty="0"/>
              <a:t>French physicists and chemist</a:t>
            </a:r>
          </a:p>
          <a:p>
            <a:r>
              <a:rPr lang="en-US" dirty="0"/>
              <a:t>Studied gases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0903" name="Picture 7" descr="gaylus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57400"/>
            <a:ext cx="2706688" cy="413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50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Gay-Lussac’s Law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Pressure of gas </a:t>
            </a:r>
            <a:r>
              <a:rPr lang="en-US" dirty="0" smtClean="0"/>
              <a:t>varies directly with the Kelvin temperature at </a:t>
            </a:r>
            <a:r>
              <a:rPr lang="en-US" dirty="0"/>
              <a:t>a constant volume</a:t>
            </a:r>
          </a:p>
          <a:p>
            <a:r>
              <a:rPr lang="en-US" dirty="0"/>
              <a:t>Spray cans, if heated </a:t>
            </a:r>
            <a:r>
              <a:rPr lang="en-US" dirty="0" smtClean="0"/>
              <a:t>explode</a:t>
            </a:r>
          </a:p>
          <a:p>
            <a:r>
              <a:rPr lang="en-US" u="sng" dirty="0" smtClean="0"/>
              <a:t>P</a:t>
            </a:r>
            <a:r>
              <a:rPr lang="en-US" u="sng" baseline="-25000" dirty="0" smtClean="0"/>
              <a:t>1</a:t>
            </a:r>
            <a:r>
              <a:rPr lang="en-US" dirty="0" smtClean="0"/>
              <a:t>  =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2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     T</a:t>
            </a:r>
            <a:r>
              <a:rPr lang="en-US" baseline="-25000" dirty="0" smtClean="0"/>
              <a:t>2    </a:t>
            </a:r>
          </a:p>
          <a:p>
            <a:pPr lvl="7">
              <a:buNone/>
            </a:pPr>
            <a:r>
              <a:rPr lang="en-US" sz="2400" dirty="0" smtClean="0"/>
              <a:t>P</a:t>
            </a:r>
          </a:p>
          <a:p>
            <a:pPr lvl="7">
              <a:buNone/>
            </a:pPr>
            <a:endParaRPr lang="en-US" sz="2400" dirty="0"/>
          </a:p>
          <a:p>
            <a:pPr lvl="7">
              <a:buNone/>
            </a:pPr>
            <a:endParaRPr lang="en-US" sz="2400" dirty="0" smtClean="0"/>
          </a:p>
          <a:p>
            <a:pPr lvl="7">
              <a:buNone/>
            </a:pPr>
            <a:r>
              <a:rPr lang="en-US" sz="2400" dirty="0"/>
              <a:t>	</a:t>
            </a:r>
            <a:r>
              <a:rPr lang="en-US" sz="2400" dirty="0" smtClean="0"/>
              <a:t>		T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3086100" y="46863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962400" y="5562600"/>
            <a:ext cx="2209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962400" y="4038600"/>
            <a:ext cx="17526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685800" y="3429000"/>
            <a:ext cx="1752600" cy="1143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5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in an aerosol can is at a pressure of 4.2 atm at 22º C.  What would the gas pressure in the can be at 62 ºC?</a:t>
            </a:r>
          </a:p>
          <a:p>
            <a:r>
              <a:rPr lang="en-US" u="sng" dirty="0" smtClean="0"/>
              <a:t>P</a:t>
            </a:r>
            <a:r>
              <a:rPr lang="en-US" u="sng" baseline="-25000" dirty="0" smtClean="0"/>
              <a:t>1</a:t>
            </a:r>
            <a:r>
              <a:rPr lang="en-US" dirty="0" smtClean="0"/>
              <a:t>  =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2</a:t>
            </a:r>
            <a:r>
              <a:rPr lang="en-US" dirty="0" smtClean="0"/>
              <a:t>			</a:t>
            </a:r>
            <a:r>
              <a:rPr lang="en-US" u="sng" dirty="0" smtClean="0"/>
              <a:t>4.2 atm </a:t>
            </a:r>
            <a:r>
              <a:rPr lang="en-US" dirty="0" smtClean="0"/>
              <a:t>=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2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     T</a:t>
            </a:r>
            <a:r>
              <a:rPr lang="en-US" baseline="-25000" dirty="0" smtClean="0"/>
              <a:t>2    		</a:t>
            </a:r>
            <a:r>
              <a:rPr lang="en-US" dirty="0" smtClean="0"/>
              <a:t>295 K     335 K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= 4.8 atm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11-2 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State the Gas Laws: Boyle’s Law, Charles’s Law, Gay-Lussac’s Law, and Combined Gas Law</a:t>
            </a:r>
          </a:p>
          <a:p>
            <a:r>
              <a:rPr lang="en-US" dirty="0">
                <a:effectLst/>
              </a:rPr>
              <a:t>Apply the gas laws to solving problems involving pressure, temperature and volume of a gas</a:t>
            </a:r>
          </a:p>
          <a:p>
            <a:r>
              <a:rPr lang="en-US" dirty="0">
                <a:effectLst/>
              </a:rPr>
              <a:t>State the relationship among temperature, volume and pressure in the gas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Gas Law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Expresses the relationship between pressure, volume and temp of fixed amount of gas</a:t>
            </a:r>
          </a:p>
          <a:p>
            <a:r>
              <a:rPr lang="en-US" dirty="0" smtClean="0"/>
              <a:t>Use when moles are held constant</a:t>
            </a:r>
          </a:p>
          <a:p>
            <a:endParaRPr lang="en-US" dirty="0" smtClean="0"/>
          </a:p>
          <a:p>
            <a:r>
              <a:rPr lang="en-US" u="sng" dirty="0" smtClean="0"/>
              <a:t>P</a:t>
            </a:r>
            <a:r>
              <a:rPr lang="en-US" u="sng" baseline="-25000" dirty="0" smtClean="0"/>
              <a:t>1</a:t>
            </a:r>
            <a:r>
              <a:rPr lang="en-US" u="sng" dirty="0" smtClean="0"/>
              <a:t>V</a:t>
            </a:r>
            <a:r>
              <a:rPr lang="en-US" u="sng" baseline="-25000" dirty="0" smtClean="0"/>
              <a:t>1</a:t>
            </a:r>
            <a:r>
              <a:rPr lang="en-US" u="sng" dirty="0" smtClean="0"/>
              <a:t> </a:t>
            </a:r>
            <a:r>
              <a:rPr lang="en-US" dirty="0"/>
              <a:t>=</a:t>
            </a:r>
            <a:r>
              <a:rPr lang="en-US" u="sng" dirty="0"/>
              <a:t>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2</a:t>
            </a:r>
            <a:r>
              <a:rPr lang="en-US" u="sng" dirty="0" smtClean="0"/>
              <a:t>V</a:t>
            </a:r>
            <a:r>
              <a:rPr lang="en-US" u="sng" baseline="-25000" dirty="0" smtClean="0"/>
              <a:t>2</a:t>
            </a:r>
            <a:endParaRPr lang="en-US" u="sng" baseline="-25000" dirty="0"/>
          </a:p>
          <a:p>
            <a:pPr>
              <a:buFont typeface="Wingdings" pitchFamily="2" charset="2"/>
              <a:buNone/>
            </a:pPr>
            <a:r>
              <a:rPr lang="en-US" b="1" dirty="0"/>
              <a:t>   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/>
              <a:t>	      T 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b="1" dirty="0"/>
              <a:t>Combined gas </a:t>
            </a:r>
            <a:r>
              <a:rPr lang="en-US" b="1" dirty="0" smtClean="0"/>
              <a:t>law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4267200"/>
            <a:ext cx="2362200" cy="1295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volume of a gas is 32.1 mL at 22 ºC and 0.875 atm.  What will the volume be at 15 ºC and 0.900 atm?</a:t>
            </a:r>
          </a:p>
          <a:p>
            <a:r>
              <a:rPr lang="en-US" sz="2400" u="sng" dirty="0" smtClean="0"/>
              <a:t>P</a:t>
            </a:r>
            <a:r>
              <a:rPr lang="en-US" sz="2400" u="sng" baseline="-25000" dirty="0" smtClean="0"/>
              <a:t>1</a:t>
            </a:r>
            <a:r>
              <a:rPr lang="en-US" sz="2400" u="sng" dirty="0" smtClean="0"/>
              <a:t>V</a:t>
            </a:r>
            <a:r>
              <a:rPr lang="en-US" sz="2400" u="sng" baseline="-25000" dirty="0" smtClean="0"/>
              <a:t>1</a:t>
            </a:r>
            <a:r>
              <a:rPr lang="en-US" sz="2400" u="sng" dirty="0" smtClean="0"/>
              <a:t> </a:t>
            </a:r>
            <a:r>
              <a:rPr lang="en-US" sz="2400" dirty="0" smtClean="0"/>
              <a:t>=</a:t>
            </a:r>
            <a:r>
              <a:rPr lang="en-US" sz="2400" u="sng" dirty="0" smtClean="0"/>
              <a:t> P</a:t>
            </a:r>
            <a:r>
              <a:rPr lang="en-US" sz="2400" u="sng" baseline="-25000" dirty="0" smtClean="0"/>
              <a:t>2</a:t>
            </a:r>
            <a:r>
              <a:rPr lang="en-US" sz="2400" u="sng" dirty="0" smtClean="0"/>
              <a:t>V</a:t>
            </a:r>
            <a:r>
              <a:rPr lang="en-US" sz="2400" u="sng" baseline="-25000" dirty="0" smtClean="0"/>
              <a:t>2</a:t>
            </a:r>
            <a:r>
              <a:rPr lang="en-US" sz="2400" baseline="-25000" dirty="0" smtClean="0">
                <a:effectLst/>
              </a:rPr>
              <a:t>	</a:t>
            </a:r>
            <a:r>
              <a:rPr lang="en-US" sz="2400" u="sng" dirty="0" smtClean="0">
                <a:effectLst/>
              </a:rPr>
              <a:t>(0.875atm)( 32.1 mL) </a:t>
            </a:r>
            <a:r>
              <a:rPr lang="en-US" sz="2400" dirty="0" smtClean="0">
                <a:effectLst/>
              </a:rPr>
              <a:t>= </a:t>
            </a:r>
            <a:r>
              <a:rPr lang="en-US" sz="2400" u="sng" dirty="0" smtClean="0">
                <a:effectLst/>
              </a:rPr>
              <a:t>(0.900atm)V</a:t>
            </a:r>
            <a:r>
              <a:rPr lang="en-US" sz="2400" u="sng" baseline="-25000" dirty="0" smtClean="0">
                <a:effectLst/>
              </a:rPr>
              <a:t>2</a:t>
            </a:r>
            <a:endParaRPr lang="en-US" sz="2400" u="sng" baseline="-25000" dirty="0" smtClean="0"/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	      T </a:t>
            </a:r>
            <a:r>
              <a:rPr lang="en-US" sz="2400" baseline="-25000" dirty="0" smtClean="0"/>
              <a:t>2                                     </a:t>
            </a:r>
            <a:r>
              <a:rPr lang="en-US" sz="2400" dirty="0" smtClean="0"/>
              <a:t>295K	      288 K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30.5 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33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r>
              <a:rPr lang="en-US" dirty="0" smtClean="0"/>
              <a:t>#1- A 32.0 mL sample of hydrogen is collected over water at 20. ºC and 750.0 torr.  What is the volume of the dry gas at STP? (vapor pressure of water at 20 ºC = 17.5 </a:t>
            </a:r>
            <a:r>
              <a:rPr lang="en-US" dirty="0" err="1" smtClean="0"/>
              <a:t>torr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 </a:t>
            </a:r>
            <a:r>
              <a:rPr lang="en-US" baseline="-25000" dirty="0" smtClean="0"/>
              <a:t>atm</a:t>
            </a:r>
            <a:r>
              <a:rPr lang="en-US" dirty="0" smtClean="0"/>
              <a:t> = P </a:t>
            </a:r>
            <a:r>
              <a:rPr lang="en-US" baseline="-25000" dirty="0" smtClean="0"/>
              <a:t>gas</a:t>
            </a:r>
            <a:r>
              <a:rPr lang="en-US" dirty="0" smtClean="0"/>
              <a:t> + P </a:t>
            </a:r>
            <a:r>
              <a:rPr lang="en-US" baseline="-25000" dirty="0" smtClean="0"/>
              <a:t>water</a:t>
            </a:r>
          </a:p>
          <a:p>
            <a:r>
              <a:rPr lang="en-US" dirty="0" smtClean="0"/>
              <a:t>750.0 </a:t>
            </a:r>
            <a:r>
              <a:rPr lang="en-US" dirty="0" err="1" smtClean="0"/>
              <a:t>torr</a:t>
            </a:r>
            <a:r>
              <a:rPr lang="en-US" dirty="0" smtClean="0"/>
              <a:t> = P </a:t>
            </a:r>
            <a:r>
              <a:rPr lang="en-US" baseline="-25000" dirty="0" smtClean="0"/>
              <a:t>gas</a:t>
            </a:r>
            <a:r>
              <a:rPr lang="en-US" dirty="0" smtClean="0"/>
              <a:t> + 17.5 </a:t>
            </a:r>
            <a:r>
              <a:rPr lang="en-US" dirty="0" err="1" smtClean="0"/>
              <a:t>torr</a:t>
            </a:r>
            <a:endParaRPr lang="en-US" dirty="0" smtClean="0"/>
          </a:p>
          <a:p>
            <a:r>
              <a:rPr lang="en-US" dirty="0" smtClean="0"/>
              <a:t>= 732.5 </a:t>
            </a:r>
            <a:r>
              <a:rPr lang="en-US" dirty="0" err="1" smtClean="0"/>
              <a:t>torr</a:t>
            </a:r>
            <a:endParaRPr lang="en-US" dirty="0" smtClean="0"/>
          </a:p>
          <a:p>
            <a:r>
              <a:rPr lang="en-US" dirty="0" smtClean="0"/>
              <a:t>Use combined gas law</a:t>
            </a:r>
          </a:p>
          <a:p>
            <a:r>
              <a:rPr lang="en-US" dirty="0" smtClean="0"/>
              <a:t>(</a:t>
            </a:r>
            <a:r>
              <a:rPr lang="en-US" u="sng" dirty="0" smtClean="0"/>
              <a:t>732.5 </a:t>
            </a:r>
            <a:r>
              <a:rPr lang="en-US" u="sng" dirty="0" err="1" smtClean="0"/>
              <a:t>torr</a:t>
            </a:r>
            <a:r>
              <a:rPr lang="en-US" u="sng" dirty="0" smtClean="0"/>
              <a:t>)(32.0 </a:t>
            </a:r>
            <a:r>
              <a:rPr lang="en-US" u="sng" dirty="0" err="1" smtClean="0"/>
              <a:t>mL</a:t>
            </a:r>
            <a:r>
              <a:rPr lang="en-US" u="sng" dirty="0" smtClean="0"/>
              <a:t>) </a:t>
            </a:r>
            <a:r>
              <a:rPr lang="en-US" dirty="0" smtClean="0"/>
              <a:t>= </a:t>
            </a:r>
            <a:r>
              <a:rPr lang="en-US" u="sng" dirty="0" smtClean="0"/>
              <a:t>(760 </a:t>
            </a:r>
            <a:r>
              <a:rPr lang="en-US" u="sng" dirty="0" err="1" smtClean="0"/>
              <a:t>torr</a:t>
            </a:r>
            <a:r>
              <a:rPr lang="en-US" u="sng" dirty="0" smtClean="0"/>
              <a:t>) V</a:t>
            </a:r>
          </a:p>
          <a:p>
            <a:r>
              <a:rPr lang="en-US" dirty="0" smtClean="0"/>
              <a:t>      293 K				273 K</a:t>
            </a:r>
          </a:p>
          <a:p>
            <a:r>
              <a:rPr lang="en-US" dirty="0" smtClean="0"/>
              <a:t>28.7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0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533400"/>
            <a:ext cx="8540750" cy="5565775"/>
          </a:xfrm>
        </p:spPr>
        <p:txBody>
          <a:bodyPr/>
          <a:lstStyle/>
          <a:p>
            <a:r>
              <a:rPr lang="en-US" dirty="0" smtClean="0"/>
              <a:t>#2- A 54.0 mL sample of oxygen is collected over water at 23 ºC and 770.0 </a:t>
            </a:r>
            <a:r>
              <a:rPr lang="en-US" dirty="0" err="1" smtClean="0"/>
              <a:t>torr</a:t>
            </a:r>
            <a:r>
              <a:rPr lang="en-US" dirty="0" smtClean="0"/>
              <a:t>.  What is the volume of the dry gas at STP? (vapor pressure of water at 23 ºC =21.1 </a:t>
            </a:r>
            <a:r>
              <a:rPr lang="en-US" dirty="0" err="1" smtClean="0"/>
              <a:t>torr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 </a:t>
            </a:r>
            <a:r>
              <a:rPr lang="en-US" baseline="-25000" dirty="0" smtClean="0"/>
              <a:t>atm</a:t>
            </a:r>
            <a:r>
              <a:rPr lang="en-US" dirty="0" smtClean="0"/>
              <a:t> = P </a:t>
            </a:r>
            <a:r>
              <a:rPr lang="en-US" baseline="-25000" dirty="0" smtClean="0"/>
              <a:t>gas</a:t>
            </a:r>
            <a:r>
              <a:rPr lang="en-US" dirty="0" smtClean="0"/>
              <a:t> + P </a:t>
            </a:r>
            <a:r>
              <a:rPr lang="en-US" baseline="-25000" dirty="0" smtClean="0"/>
              <a:t>water</a:t>
            </a:r>
          </a:p>
          <a:p>
            <a:r>
              <a:rPr lang="en-US" dirty="0" smtClean="0"/>
              <a:t>770.0 </a:t>
            </a:r>
            <a:r>
              <a:rPr lang="en-US" dirty="0" err="1" smtClean="0"/>
              <a:t>torr</a:t>
            </a:r>
            <a:r>
              <a:rPr lang="en-US" dirty="0" smtClean="0"/>
              <a:t> = P </a:t>
            </a:r>
            <a:r>
              <a:rPr lang="en-US" baseline="-25000" dirty="0" smtClean="0"/>
              <a:t>gas</a:t>
            </a:r>
            <a:r>
              <a:rPr lang="en-US" dirty="0" smtClean="0"/>
              <a:t> + 21.1 </a:t>
            </a:r>
            <a:r>
              <a:rPr lang="en-US" dirty="0" err="1" smtClean="0"/>
              <a:t>torr</a:t>
            </a:r>
            <a:endParaRPr lang="en-US" dirty="0" smtClean="0"/>
          </a:p>
          <a:p>
            <a:r>
              <a:rPr lang="en-US" dirty="0" smtClean="0"/>
              <a:t>= 749.9 </a:t>
            </a:r>
            <a:r>
              <a:rPr lang="en-US" dirty="0" err="1" smtClean="0"/>
              <a:t>torr</a:t>
            </a:r>
            <a:endParaRPr lang="en-US" dirty="0" smtClean="0"/>
          </a:p>
          <a:p>
            <a:r>
              <a:rPr lang="en-US" dirty="0" smtClean="0"/>
              <a:t>Use combined gas law</a:t>
            </a:r>
          </a:p>
          <a:p>
            <a:r>
              <a:rPr lang="en-US" dirty="0" smtClean="0"/>
              <a:t>(</a:t>
            </a:r>
            <a:r>
              <a:rPr lang="en-US" u="sng" dirty="0" smtClean="0"/>
              <a:t>749.9 </a:t>
            </a:r>
            <a:r>
              <a:rPr lang="en-US" u="sng" dirty="0" err="1" smtClean="0"/>
              <a:t>torr</a:t>
            </a:r>
            <a:r>
              <a:rPr lang="en-US" u="sng" dirty="0" smtClean="0"/>
              <a:t>)(54.0 </a:t>
            </a:r>
            <a:r>
              <a:rPr lang="en-US" u="sng" dirty="0" err="1" smtClean="0"/>
              <a:t>mL</a:t>
            </a:r>
            <a:r>
              <a:rPr lang="en-US" u="sng" dirty="0" smtClean="0"/>
              <a:t>) </a:t>
            </a:r>
            <a:r>
              <a:rPr lang="en-US" dirty="0" smtClean="0"/>
              <a:t>= </a:t>
            </a:r>
            <a:r>
              <a:rPr lang="en-US" u="sng" dirty="0" smtClean="0"/>
              <a:t>(760 </a:t>
            </a:r>
            <a:r>
              <a:rPr lang="en-US" u="sng" dirty="0" err="1" smtClean="0"/>
              <a:t>torr</a:t>
            </a:r>
            <a:r>
              <a:rPr lang="en-US" u="sng" dirty="0" smtClean="0"/>
              <a:t>) V</a:t>
            </a:r>
          </a:p>
          <a:p>
            <a:r>
              <a:rPr lang="en-US" dirty="0" smtClean="0"/>
              <a:t>      296 K				273 K</a:t>
            </a:r>
          </a:p>
          <a:p>
            <a:r>
              <a:rPr lang="en-US" dirty="0" smtClean="0"/>
              <a:t>49.1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49.1 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mathematical relationship between temperature, pressure, and quantity of a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Robert Boyle- Irish scientist (1627-1691)</a:t>
            </a:r>
          </a:p>
          <a:p>
            <a:r>
              <a:rPr lang="en-US" dirty="0"/>
              <a:t>made his own version of a barometer, J tube</a:t>
            </a:r>
          </a:p>
          <a:p>
            <a:r>
              <a:rPr lang="en-US" dirty="0"/>
              <a:t>had in entry of his house</a:t>
            </a:r>
          </a:p>
          <a:p>
            <a:r>
              <a:rPr lang="en-US" dirty="0"/>
              <a:t>studied pressure of trapped gas and its volume</a:t>
            </a:r>
          </a:p>
          <a:p>
            <a:r>
              <a:rPr lang="en-US" dirty="0"/>
              <a:t>noticed relationship between volume and pressure</a:t>
            </a:r>
          </a:p>
        </p:txBody>
      </p:sp>
    </p:spTree>
    <p:extLst>
      <p:ext uri="{BB962C8B-B14F-4D97-AF65-F5344CB8AC3E}">
        <p14:creationId xmlns:p14="http://schemas.microsoft.com/office/powerpoint/2010/main" val="14765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764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</a:t>
            </a:r>
            <a:endParaRPr lang="en-US" b="1" dirty="0"/>
          </a:p>
          <a:p>
            <a:r>
              <a:rPr lang="en-US" b="1" dirty="0"/>
              <a:t>	  </a:t>
            </a:r>
          </a:p>
          <a:p>
            <a:r>
              <a:rPr lang="en-US" b="1" dirty="0"/>
              <a:t>	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dirty="0" smtClean="0"/>
              <a:t>V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P and V inversely related</a:t>
            </a:r>
          </a:p>
          <a:p>
            <a:r>
              <a:rPr lang="en-US" dirty="0"/>
              <a:t>-constant 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144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914400" y="3200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143000" y="1981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pic>
        <p:nvPicPr>
          <p:cNvPr id="41988" name="Picture 4" descr="boyles law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r="16110"/>
          <a:stretch>
            <a:fillRect/>
          </a:stretch>
        </p:blipFill>
        <p:spPr>
          <a:xfrm>
            <a:off x="2209800" y="1676400"/>
            <a:ext cx="4999038" cy="43751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599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boyleslaw"/>
          <p:cNvPicPr>
            <a:picLocks noChangeAspect="1" noChangeArrowheads="1"/>
          </p:cNvPicPr>
          <p:nvPr/>
        </p:nvPicPr>
        <p:blipFill>
          <a:blip r:embed="rId2" cstate="print"/>
          <a:srcRect t="18779"/>
          <a:stretch>
            <a:fillRect/>
          </a:stretch>
        </p:blipFill>
        <p:spPr bwMode="auto">
          <a:xfrm>
            <a:off x="533400" y="2398713"/>
            <a:ext cx="8305800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4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PV =k		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P= pressure   V= volume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k= constant @ specific temp. for given volume of gas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k=1.41 x 10</a:t>
            </a:r>
            <a:r>
              <a:rPr lang="en-US" sz="2800" baseline="30000" dirty="0"/>
              <a:t>3</a:t>
            </a:r>
            <a:r>
              <a:rPr lang="en-US" sz="2800" dirty="0"/>
              <a:t> Hg in</a:t>
            </a:r>
            <a:r>
              <a:rPr lang="en-US" sz="2800" baseline="30000" dirty="0"/>
              <a:t>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original P</a:t>
            </a:r>
            <a:r>
              <a:rPr lang="en-US" sz="2800" baseline="-25000" dirty="0"/>
              <a:t>1</a:t>
            </a:r>
            <a:r>
              <a:rPr lang="en-US" sz="2800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= 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final    P</a:t>
            </a:r>
            <a:r>
              <a:rPr lang="en-US" sz="2800" baseline="-25000" dirty="0"/>
              <a:t>2</a:t>
            </a: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= k</a:t>
            </a:r>
          </a:p>
          <a:p>
            <a:pPr>
              <a:lnSpc>
                <a:spcPct val="90000"/>
              </a:lnSpc>
            </a:pPr>
            <a:r>
              <a:rPr lang="en-US" b="1" dirty="0"/>
              <a:t>P</a:t>
            </a:r>
            <a:r>
              <a:rPr lang="en-US" b="1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b="1" dirty="0"/>
              <a:t> = P</a:t>
            </a:r>
            <a:r>
              <a:rPr lang="en-US" b="1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solve for V</a:t>
            </a:r>
            <a:r>
              <a:rPr lang="en-US" sz="2800" baseline="-25000" dirty="0"/>
              <a:t>2 </a:t>
            </a:r>
            <a:r>
              <a:rPr lang="en-US" sz="2800" dirty="0"/>
              <a:t>or P</a:t>
            </a:r>
            <a:r>
              <a:rPr lang="en-US" sz="2800" baseline="-25000" dirty="0"/>
              <a:t>2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953000"/>
            <a:ext cx="2438400" cy="533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 Problem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sample of neon to be used in a neon sign has a volume of 1.51 L at a pressure of 635 torr.  Calculate the volume of the gas after it is pumped into the glass tubes of the sign, where it shows a pressure of 785 torr.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= 1.51 L	       P</a:t>
            </a:r>
            <a:r>
              <a:rPr lang="en-US" sz="2400" baseline="-25000" dirty="0"/>
              <a:t>1</a:t>
            </a:r>
            <a:r>
              <a:rPr lang="en-US" sz="2400" dirty="0"/>
              <a:t> = 635 torr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= ?	       P</a:t>
            </a:r>
            <a:r>
              <a:rPr lang="en-US" sz="2400" baseline="-25000" dirty="0"/>
              <a:t>2</a:t>
            </a:r>
            <a:r>
              <a:rPr lang="en-US" sz="2400" dirty="0"/>
              <a:t> = 785 torr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(1.51 </a:t>
            </a:r>
            <a:r>
              <a:rPr lang="en-US" sz="2400" dirty="0"/>
              <a:t>L </a:t>
            </a:r>
            <a:r>
              <a:rPr lang="en-US" sz="2400" dirty="0" smtClean="0"/>
              <a:t>)( </a:t>
            </a:r>
            <a:r>
              <a:rPr lang="en-US" sz="2400" dirty="0"/>
              <a:t>635 torr </a:t>
            </a:r>
            <a:r>
              <a:rPr lang="en-US" sz="2400" dirty="0" smtClean="0"/>
              <a:t>)= </a:t>
            </a: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( </a:t>
            </a:r>
            <a:r>
              <a:rPr lang="en-US" sz="2400" dirty="0"/>
              <a:t>785 </a:t>
            </a:r>
            <a:r>
              <a:rPr lang="en-US" sz="2400" dirty="0" smtClean="0"/>
              <a:t>torr)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=  </a:t>
            </a:r>
            <a:r>
              <a:rPr lang="en-US" sz="2400" u="sng" dirty="0"/>
              <a:t>1.51 L x 635 torr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	              785 torr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= 1.22 L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001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Gas Laws</vt:lpstr>
      <vt:lpstr>11-2 Learning Targets</vt:lpstr>
      <vt:lpstr>Gas Laws</vt:lpstr>
      <vt:lpstr>Boyle’s Law</vt:lpstr>
      <vt:lpstr>Boyle’s Law</vt:lpstr>
      <vt:lpstr>Boyle’s Law</vt:lpstr>
      <vt:lpstr>PowerPoint Presentation</vt:lpstr>
      <vt:lpstr>Boyle’s Law</vt:lpstr>
      <vt:lpstr>Boyle’s Law Problem</vt:lpstr>
      <vt:lpstr>Boyle’s Law Problem</vt:lpstr>
      <vt:lpstr>Charles’s Law</vt:lpstr>
      <vt:lpstr>Charles’s Law</vt:lpstr>
      <vt:lpstr>Charles’s Law</vt:lpstr>
      <vt:lpstr>Charles’s Law Problem</vt:lpstr>
      <vt:lpstr>Charles’s Law Problem</vt:lpstr>
      <vt:lpstr>Charles’s Law Problem</vt:lpstr>
      <vt:lpstr>Gay-Lussac</vt:lpstr>
      <vt:lpstr>Gay-Lussac’s Law</vt:lpstr>
      <vt:lpstr>Gay-Lussac Problem</vt:lpstr>
      <vt:lpstr>Combined Gas Law</vt:lpstr>
      <vt:lpstr>Combined Gas Law Problem</vt:lpstr>
      <vt:lpstr>PowerPoint Presentation</vt:lpstr>
      <vt:lpstr>PowerPoint Presentation</vt:lpstr>
    </vt:vector>
  </TitlesOfParts>
  <Company>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 Laws</dc:title>
  <dc:creator>Test Stiudent2</dc:creator>
  <cp:lastModifiedBy>Test Stiudent2</cp:lastModifiedBy>
  <cp:revision>1</cp:revision>
  <dcterms:created xsi:type="dcterms:W3CDTF">2018-04-19T14:32:54Z</dcterms:created>
  <dcterms:modified xsi:type="dcterms:W3CDTF">2018-04-19T14:33:16Z</dcterms:modified>
</cp:coreProperties>
</file>