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08" r:id="rId2"/>
    <p:sldId id="327" r:id="rId3"/>
    <p:sldId id="364" r:id="rId4"/>
    <p:sldId id="365" r:id="rId5"/>
    <p:sldId id="366" r:id="rId6"/>
    <p:sldId id="367" r:id="rId7"/>
    <p:sldId id="368" r:id="rId8"/>
    <p:sldId id="369" r:id="rId9"/>
    <p:sldId id="333" r:id="rId10"/>
    <p:sldId id="370" r:id="rId11"/>
    <p:sldId id="371" r:id="rId12"/>
    <p:sldId id="372" r:id="rId13"/>
    <p:sldId id="373" r:id="rId14"/>
    <p:sldId id="309" r:id="rId15"/>
    <p:sldId id="259" r:id="rId16"/>
    <p:sldId id="267" r:id="rId17"/>
    <p:sldId id="260" r:id="rId18"/>
    <p:sldId id="266" r:id="rId19"/>
    <p:sldId id="261" r:id="rId20"/>
    <p:sldId id="262" r:id="rId21"/>
    <p:sldId id="263" r:id="rId22"/>
    <p:sldId id="310" r:id="rId23"/>
    <p:sldId id="291" r:id="rId24"/>
    <p:sldId id="289" r:id="rId25"/>
    <p:sldId id="359" r:id="rId26"/>
    <p:sldId id="319" r:id="rId27"/>
    <p:sldId id="361" r:id="rId28"/>
    <p:sldId id="320" r:id="rId29"/>
    <p:sldId id="323" r:id="rId30"/>
    <p:sldId id="32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71" d="100"/>
          <a:sy n="71" d="100"/>
        </p:scale>
        <p:origin x="-1332"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7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72" name="Rectangle 4"/>
          <p:cNvSpPr>
            <a:spLocks noGrp="1" noChangeArrowheads="1"/>
          </p:cNvSpPr>
          <p:nvPr>
            <p:ph type="dt" sz="quarter" idx="2"/>
          </p:nvPr>
        </p:nvSpPr>
        <p:spPr/>
        <p:txBody>
          <a:bodyPr/>
          <a:lstStyle>
            <a:lvl1pPr>
              <a:defRPr/>
            </a:lvl1pPr>
          </a:lstStyle>
          <a:p>
            <a:endParaRPr lang="en-US" dirty="0"/>
          </a:p>
        </p:txBody>
      </p:sp>
      <p:sp>
        <p:nvSpPr>
          <p:cNvPr id="7173" name="Rectangle 5"/>
          <p:cNvSpPr>
            <a:spLocks noGrp="1" noChangeArrowheads="1"/>
          </p:cNvSpPr>
          <p:nvPr>
            <p:ph type="ftr" sz="quarter" idx="3"/>
          </p:nvPr>
        </p:nvSpPr>
        <p:spPr/>
        <p:txBody>
          <a:bodyPr/>
          <a:lstStyle>
            <a:lvl1pPr>
              <a:defRPr/>
            </a:lvl1pPr>
          </a:lstStyle>
          <a:p>
            <a:endParaRPr lang="en-US" dirty="0"/>
          </a:p>
        </p:txBody>
      </p:sp>
      <p:sp>
        <p:nvSpPr>
          <p:cNvPr id="7174" name="Rectangle 6"/>
          <p:cNvSpPr>
            <a:spLocks noGrp="1" noChangeArrowheads="1"/>
          </p:cNvSpPr>
          <p:nvPr>
            <p:ph type="sldNum" sz="quarter" idx="4"/>
          </p:nvPr>
        </p:nvSpPr>
        <p:spPr/>
        <p:txBody>
          <a:bodyPr/>
          <a:lstStyle>
            <a:lvl1pPr>
              <a:defRPr/>
            </a:lvl1pPr>
          </a:lstStyle>
          <a:p>
            <a:fld id="{64AE6C8D-8D82-4860-99CD-07771A417AE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B52738A-9500-4833-A683-DD499EDD4D6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E2E14C3-9E6F-4FA0-89D9-FD110BC01A89}"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01625" y="1676400"/>
            <a:ext cx="8540750" cy="4422775"/>
          </a:xfrm>
        </p:spPr>
        <p:txBody>
          <a:bodyPr/>
          <a:lstStyle/>
          <a:p>
            <a:endParaRPr lang="en-US" dirty="0"/>
          </a:p>
        </p:txBody>
      </p:sp>
      <p:sp>
        <p:nvSpPr>
          <p:cNvPr id="4" name="Date Placeholder 3"/>
          <p:cNvSpPr>
            <a:spLocks noGrp="1"/>
          </p:cNvSpPr>
          <p:nvPr>
            <p:ph type="dt" sz="half" idx="10"/>
          </p:nvPr>
        </p:nvSpPr>
        <p:spPr>
          <a:xfrm>
            <a:off x="304800" y="6245225"/>
            <a:ext cx="2286000" cy="47625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5225"/>
            <a:ext cx="2286000" cy="476250"/>
          </a:xfrm>
        </p:spPr>
        <p:txBody>
          <a:bodyPr/>
          <a:lstStyle>
            <a:lvl1pPr>
              <a:defRPr/>
            </a:lvl1pPr>
          </a:lstStyle>
          <a:p>
            <a:fld id="{2C3DADD5-7A15-4140-94E0-3C9776522AA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D9EFB4B-7625-4DAB-94CF-7BB1FB0489D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6C523F1-E43A-43BC-9566-9C0F9CA36B83}"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A3011D0-12E6-4E61-B38D-2B11B2A3A63D}"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B83C55D-EC74-4246-9AC9-B5A70305F70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AA2CC2F-9AC1-4B4D-B04C-4E1D43F0765E}"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1F7872A-99F7-48CE-9736-2592A32285A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5DF4CDA-B81F-40C5-B932-4857C68A2D7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057007D-63CE-4C87-8635-A094DFD4815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dirty="0"/>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dirty="0"/>
          </a:p>
        </p:txBody>
      </p:sp>
      <p:sp>
        <p:nvSpPr>
          <p:cNvPr id="6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5D1C9B68-8EBF-408F-AACA-854E5345D305}"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7200" b="1" dirty="0" smtClean="0"/>
              <a:t>Gases and Pressure</a:t>
            </a:r>
            <a:endParaRPr lang="en-US" sz="7200" b="1" dirty="0"/>
          </a:p>
        </p:txBody>
      </p:sp>
      <p:sp>
        <p:nvSpPr>
          <p:cNvPr id="5" name="Subtitle 4"/>
          <p:cNvSpPr>
            <a:spLocks noGrp="1"/>
          </p:cNvSpPr>
          <p:nvPr>
            <p:ph type="subTitle" idx="1"/>
          </p:nvPr>
        </p:nvSpPr>
        <p:spPr/>
        <p:txBody>
          <a:bodyPr/>
          <a:lstStyle/>
          <a:p>
            <a:r>
              <a:rPr lang="en-US" dirty="0" smtClean="0"/>
              <a:t>11-1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dirty="0" smtClean="0"/>
              <a:t>Physical Properties </a:t>
            </a:r>
            <a:r>
              <a:rPr lang="en-US" dirty="0"/>
              <a:t>of </a:t>
            </a:r>
            <a:r>
              <a:rPr lang="en-US" dirty="0" smtClean="0"/>
              <a:t>Gases- explained by KMT</a:t>
            </a:r>
            <a:endParaRPr lang="en-US" dirty="0"/>
          </a:p>
        </p:txBody>
      </p:sp>
      <p:sp>
        <p:nvSpPr>
          <p:cNvPr id="4099" name="Rectangle 3"/>
          <p:cNvSpPr>
            <a:spLocks noGrp="1" noRot="1" noChangeArrowheads="1"/>
          </p:cNvSpPr>
          <p:nvPr>
            <p:ph type="body" idx="1"/>
          </p:nvPr>
        </p:nvSpPr>
        <p:spPr/>
        <p:txBody>
          <a:bodyPr/>
          <a:lstStyle/>
          <a:p>
            <a:r>
              <a:rPr lang="en-US" b="1" dirty="0" smtClean="0"/>
              <a:t>Expansion</a:t>
            </a:r>
            <a:r>
              <a:rPr lang="en-US" dirty="0" smtClean="0"/>
              <a:t>- completely fill container</a:t>
            </a:r>
          </a:p>
          <a:p>
            <a:pPr lvl="1"/>
            <a:r>
              <a:rPr lang="en-US" dirty="0" smtClean="0"/>
              <a:t>No </a:t>
            </a:r>
            <a:r>
              <a:rPr lang="en-US" dirty="0"/>
              <a:t>definite shape</a:t>
            </a:r>
          </a:p>
          <a:p>
            <a:pPr lvl="1"/>
            <a:r>
              <a:rPr lang="en-US" dirty="0"/>
              <a:t>No definite </a:t>
            </a:r>
            <a:r>
              <a:rPr lang="en-US" dirty="0" smtClean="0"/>
              <a:t>volume</a:t>
            </a:r>
          </a:p>
          <a:p>
            <a:endParaRPr lang="en-US" dirty="0" smtClean="0"/>
          </a:p>
          <a:p>
            <a:r>
              <a:rPr lang="en-US" b="1" dirty="0" smtClean="0"/>
              <a:t>Fluidity- flows</a:t>
            </a:r>
          </a:p>
          <a:p>
            <a:pPr lvl="1"/>
            <a:r>
              <a:rPr lang="en-US" dirty="0" smtClean="0"/>
              <a:t>Due to attractive forces between gas molecules are insignificant</a:t>
            </a:r>
          </a:p>
          <a:p>
            <a:pPr lvl="1"/>
            <a:r>
              <a:rPr lang="en-US" dirty="0" smtClean="0"/>
              <a:t>Slide pass each other</a:t>
            </a:r>
            <a:endParaRPr lang="en-US" dirty="0"/>
          </a:p>
          <a:p>
            <a:pPr>
              <a:buNone/>
            </a:pPr>
            <a:endParaRPr lang="en-US" dirty="0"/>
          </a:p>
        </p:txBody>
      </p:sp>
    </p:spTree>
    <p:extLst>
      <p:ext uri="{BB962C8B-B14F-4D97-AF65-F5344CB8AC3E}">
        <p14:creationId xmlns:p14="http://schemas.microsoft.com/office/powerpoint/2010/main" val="38116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anim calcmode="lin" valueType="num">
                                      <p:cBhvr additive="base">
                                        <p:cTn id="7"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5" end="5"/>
                                            </p:txEl>
                                          </p:spTgt>
                                        </p:tgtEl>
                                        <p:attrNameLst>
                                          <p:attrName>style.visibility</p:attrName>
                                        </p:attrNameLst>
                                      </p:cBhvr>
                                      <p:to>
                                        <p:strVal val="visible"/>
                                      </p:to>
                                    </p:set>
                                    <p:anim calcmode="lin" valueType="num">
                                      <p:cBhvr additive="base">
                                        <p:cTn id="13"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anim calcmode="lin" valueType="num">
                                      <p:cBhvr additive="base">
                                        <p:cTn id="19"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Compressible</a:t>
            </a:r>
          </a:p>
          <a:p>
            <a:pPr lvl="1"/>
            <a:r>
              <a:rPr lang="en-US" dirty="0" smtClean="0"/>
              <a:t>Volume greatly decreased</a:t>
            </a:r>
          </a:p>
          <a:p>
            <a:r>
              <a:rPr lang="en-US" b="1" dirty="0" smtClean="0"/>
              <a:t>Low density</a:t>
            </a:r>
          </a:p>
          <a:p>
            <a:pPr lvl="1"/>
            <a:r>
              <a:rPr lang="en-US" b="1" dirty="0" smtClean="0"/>
              <a:t>1/1000 the density of the same substance in the liquid or solid state</a:t>
            </a:r>
          </a:p>
          <a:p>
            <a:r>
              <a:rPr lang="en-US" b="1" dirty="0" smtClean="0"/>
              <a:t>Gases exert pressure</a:t>
            </a:r>
          </a:p>
          <a:p>
            <a:endParaRPr lang="en-US" dirty="0"/>
          </a:p>
        </p:txBody>
      </p:sp>
    </p:spTree>
    <p:extLst>
      <p:ext uri="{BB962C8B-B14F-4D97-AF65-F5344CB8AC3E}">
        <p14:creationId xmlns:p14="http://schemas.microsoft.com/office/powerpoint/2010/main" val="304368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gas</a:t>
            </a:r>
            <a:endParaRPr lang="en-US" dirty="0"/>
          </a:p>
        </p:txBody>
      </p:sp>
      <p:sp>
        <p:nvSpPr>
          <p:cNvPr id="3" name="Content Placeholder 2"/>
          <p:cNvSpPr>
            <a:spLocks noGrp="1"/>
          </p:cNvSpPr>
          <p:nvPr>
            <p:ph idx="1"/>
          </p:nvPr>
        </p:nvSpPr>
        <p:spPr/>
        <p:txBody>
          <a:bodyPr/>
          <a:lstStyle/>
          <a:p>
            <a:r>
              <a:rPr lang="en-US" dirty="0" smtClean="0"/>
              <a:t>Gas that does not behave completely according to the assumptions of KMT</a:t>
            </a:r>
          </a:p>
          <a:p>
            <a:r>
              <a:rPr lang="en-US" dirty="0" smtClean="0"/>
              <a:t>Deviates from ideal gas behavior</a:t>
            </a:r>
          </a:p>
          <a:p>
            <a:r>
              <a:rPr lang="en-US" dirty="0" smtClean="0"/>
              <a:t>The more polar a gas the more likely acts as real gas</a:t>
            </a:r>
          </a:p>
          <a:p>
            <a:pPr lvl="1"/>
            <a:r>
              <a:rPr lang="en-US" dirty="0" smtClean="0"/>
              <a:t>Due to greater attractive forces between molecules</a:t>
            </a:r>
          </a:p>
          <a:p>
            <a:pPr lvl="1">
              <a:buNone/>
            </a:pPr>
            <a:endParaRPr lang="en-US" dirty="0" smtClean="0"/>
          </a:p>
        </p:txBody>
      </p:sp>
    </p:spTree>
    <p:extLst>
      <p:ext uri="{BB962C8B-B14F-4D97-AF65-F5344CB8AC3E}">
        <p14:creationId xmlns:p14="http://schemas.microsoft.com/office/powerpoint/2010/main" val="361829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At very low temp and high  pressures deviation from KMT is considerable</a:t>
            </a:r>
          </a:p>
          <a:p>
            <a:r>
              <a:rPr lang="en-US" b="1" dirty="0" smtClean="0"/>
              <a:t>At high temp and low pressure real gases act most like ideal gases</a:t>
            </a:r>
          </a:p>
          <a:p>
            <a:r>
              <a:rPr lang="en-US" dirty="0" smtClean="0"/>
              <a:t>Nobel gases, diatomic, non polar most like ideal gas</a:t>
            </a:r>
          </a:p>
          <a:p>
            <a:endParaRPr lang="en-US" dirty="0"/>
          </a:p>
        </p:txBody>
      </p:sp>
    </p:spTree>
    <p:extLst>
      <p:ext uri="{BB962C8B-B14F-4D97-AF65-F5344CB8AC3E}">
        <p14:creationId xmlns:p14="http://schemas.microsoft.com/office/powerpoint/2010/main" val="229622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Content Placeholder 2"/>
          <p:cNvSpPr>
            <a:spLocks noGrp="1"/>
          </p:cNvSpPr>
          <p:nvPr>
            <p:ph idx="1"/>
          </p:nvPr>
        </p:nvSpPr>
        <p:spPr/>
        <p:txBody>
          <a:bodyPr/>
          <a:lstStyle/>
          <a:p>
            <a:r>
              <a:rPr lang="en-US" b="1" dirty="0" smtClean="0"/>
              <a:t>Pressure (P)- </a:t>
            </a:r>
            <a:r>
              <a:rPr lang="en-US" dirty="0" smtClean="0"/>
              <a:t>Force per unit area of a surface</a:t>
            </a:r>
          </a:p>
          <a:p>
            <a:r>
              <a:rPr lang="en-US" dirty="0" smtClean="0"/>
              <a:t>Metric=Pascal (Pa)</a:t>
            </a:r>
          </a:p>
          <a:p>
            <a:r>
              <a:rPr lang="en-US" dirty="0" smtClean="0"/>
              <a:t>P= force/area</a:t>
            </a:r>
          </a:p>
          <a:p>
            <a:pPr lvl="1"/>
            <a:r>
              <a:rPr lang="en-US" dirty="0" smtClean="0"/>
              <a:t>Force SI unit Newton (N)</a:t>
            </a:r>
          </a:p>
          <a:p>
            <a:pPr lvl="1"/>
            <a:r>
              <a:rPr lang="en-US" dirty="0" smtClean="0"/>
              <a:t>Area m</a:t>
            </a:r>
            <a:r>
              <a:rPr lang="en-US" baseline="30000" dirty="0" smtClean="0"/>
              <a:t>2</a:t>
            </a:r>
          </a:p>
          <a:p>
            <a:r>
              <a:rPr lang="en-US" dirty="0" smtClean="0"/>
              <a:t>Average atmospheric pressure= 760 mm Hg, 0º C at sea level</a:t>
            </a:r>
            <a:endParaRPr lang="en-US"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heckerboard(across)">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b="1" dirty="0"/>
              <a:t>Barometer</a:t>
            </a:r>
          </a:p>
        </p:txBody>
      </p:sp>
      <p:sp>
        <p:nvSpPr>
          <p:cNvPr id="8195" name="Rectangle 3"/>
          <p:cNvSpPr>
            <a:spLocks noGrp="1" noRot="1" noChangeArrowheads="1"/>
          </p:cNvSpPr>
          <p:nvPr>
            <p:ph type="body" idx="1"/>
          </p:nvPr>
        </p:nvSpPr>
        <p:spPr/>
        <p:txBody>
          <a:bodyPr/>
          <a:lstStyle/>
          <a:p>
            <a:pPr>
              <a:lnSpc>
                <a:spcPct val="90000"/>
              </a:lnSpc>
            </a:pPr>
            <a:r>
              <a:rPr lang="en-US" sz="2800" dirty="0"/>
              <a:t>Measures atmospheric pressure</a:t>
            </a:r>
          </a:p>
          <a:p>
            <a:pPr>
              <a:lnSpc>
                <a:spcPct val="90000"/>
              </a:lnSpc>
            </a:pPr>
            <a:r>
              <a:rPr lang="en-US" sz="2800" dirty="0"/>
              <a:t>Invented in 1643,  Evangelista Torricelli (Italian)</a:t>
            </a:r>
          </a:p>
          <a:p>
            <a:pPr>
              <a:lnSpc>
                <a:spcPct val="90000"/>
              </a:lnSpc>
            </a:pPr>
            <a:r>
              <a:rPr lang="en-US" sz="2800" dirty="0"/>
              <a:t>Student of Galileo</a:t>
            </a:r>
          </a:p>
          <a:p>
            <a:pPr>
              <a:lnSpc>
                <a:spcPct val="90000"/>
              </a:lnSpc>
            </a:pPr>
            <a:r>
              <a:rPr lang="en-US" sz="2800" dirty="0"/>
              <a:t>Made by filling glass tube with mercury and inverting in  a dish of mercury (p </a:t>
            </a:r>
            <a:r>
              <a:rPr lang="en-US" sz="2800" dirty="0" smtClean="0"/>
              <a:t>351)</a:t>
            </a:r>
            <a:endParaRPr lang="en-US" sz="2800" dirty="0"/>
          </a:p>
          <a:p>
            <a:pPr>
              <a:lnSpc>
                <a:spcPct val="90000"/>
              </a:lnSpc>
            </a:pPr>
            <a:r>
              <a:rPr lang="en-US" sz="2800" dirty="0"/>
              <a:t>Weight of atmosphere change column height</a:t>
            </a:r>
          </a:p>
          <a:p>
            <a:pPr>
              <a:lnSpc>
                <a:spcPct val="90000"/>
              </a:lnSpc>
            </a:pPr>
            <a:r>
              <a:rPr lang="en-US" sz="2800" dirty="0"/>
              <a:t>Column of air has mass</a:t>
            </a:r>
          </a:p>
          <a:p>
            <a:pPr>
              <a:lnSpc>
                <a:spcPct val="90000"/>
              </a:lnSpc>
            </a:pPr>
            <a:r>
              <a:rPr lang="en-US" sz="2800" dirty="0"/>
              <a:t>Pressure changes with altitude</a:t>
            </a:r>
          </a:p>
          <a:p>
            <a:pPr>
              <a:lnSpc>
                <a:spcPct val="90000"/>
              </a:lnSpc>
            </a:pPr>
            <a:r>
              <a:rPr lang="en-US" sz="2800" dirty="0"/>
              <a:t>Aneroid barometer is similar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 calcmode="lin" valueType="num">
                                      <p:cBhvr additive="base">
                                        <p:cTn id="7"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 calcmode="lin" valueType="num">
                                      <p:cBhvr additive="base">
                                        <p:cTn id="13"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 calcmode="lin" valueType="num">
                                      <p:cBhvr additive="base">
                                        <p:cTn id="19"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 calcmode="lin" valueType="num">
                                      <p:cBhvr additive="base">
                                        <p:cTn id="25"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 calcmode="lin" valueType="num">
                                      <p:cBhvr additive="base">
                                        <p:cTn id="31"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195">
                                            <p:txEl>
                                              <p:pRg st="6" end="6"/>
                                            </p:txEl>
                                          </p:spTgt>
                                        </p:tgtEl>
                                        <p:attrNameLst>
                                          <p:attrName>style.visibility</p:attrName>
                                        </p:attrNameLst>
                                      </p:cBhvr>
                                      <p:to>
                                        <p:strVal val="visible"/>
                                      </p:to>
                                    </p:set>
                                    <p:anim calcmode="lin" valueType="num">
                                      <p:cBhvr additive="base">
                                        <p:cTn id="37"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195">
                                            <p:txEl>
                                              <p:pRg st="7" end="7"/>
                                            </p:txEl>
                                          </p:spTgt>
                                        </p:tgtEl>
                                        <p:attrNameLst>
                                          <p:attrName>style.visibility</p:attrName>
                                        </p:attrNameLst>
                                      </p:cBhvr>
                                      <p:to>
                                        <p:strVal val="visible"/>
                                      </p:to>
                                    </p:set>
                                    <p:anim calcmode="lin" valueType="num">
                                      <p:cBhvr additive="base">
                                        <p:cTn id="43"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Rot="1" noChangeArrowheads="1"/>
          </p:cNvSpPr>
          <p:nvPr>
            <p:ph type="title"/>
          </p:nvPr>
        </p:nvSpPr>
        <p:spPr/>
        <p:txBody>
          <a:bodyPr/>
          <a:lstStyle/>
          <a:p>
            <a:r>
              <a:rPr lang="en-US" dirty="0"/>
              <a:t>Barometer</a:t>
            </a:r>
          </a:p>
        </p:txBody>
      </p:sp>
      <p:pic>
        <p:nvPicPr>
          <p:cNvPr id="16391" name="Picture 7" descr="barometers"/>
          <p:cNvPicPr>
            <a:picLocks noGrp="1" noChangeAspect="1" noChangeArrowheads="1"/>
          </p:cNvPicPr>
          <p:nvPr>
            <p:ph sz="half" idx="2"/>
          </p:nvPr>
        </p:nvPicPr>
        <p:blipFill>
          <a:blip r:embed="rId2" cstate="print"/>
          <a:srcRect/>
          <a:stretch>
            <a:fillRect/>
          </a:stretch>
        </p:blipFill>
        <p:spPr>
          <a:xfrm>
            <a:off x="1676400" y="1676400"/>
            <a:ext cx="5489575" cy="4756150"/>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b="1" dirty="0"/>
              <a:t>Manometer</a:t>
            </a:r>
          </a:p>
        </p:txBody>
      </p:sp>
      <p:sp>
        <p:nvSpPr>
          <p:cNvPr id="9219" name="Rectangle 3"/>
          <p:cNvSpPr>
            <a:spLocks noGrp="1" noRot="1" noChangeArrowheads="1"/>
          </p:cNvSpPr>
          <p:nvPr>
            <p:ph type="body" idx="1"/>
          </p:nvPr>
        </p:nvSpPr>
        <p:spPr/>
        <p:txBody>
          <a:bodyPr/>
          <a:lstStyle/>
          <a:p>
            <a:r>
              <a:rPr lang="en-US" dirty="0"/>
              <a:t>-Measures pressure of gas in </a:t>
            </a:r>
            <a:r>
              <a:rPr lang="en-US" dirty="0" smtClean="0"/>
              <a:t>container</a:t>
            </a:r>
          </a:p>
          <a:p>
            <a:r>
              <a:rPr lang="en-US" dirty="0" smtClean="0"/>
              <a:t>p. 351</a:t>
            </a:r>
            <a:endParaRPr lang="en-US" dirty="0"/>
          </a:p>
          <a:p>
            <a:endParaRPr lang="en-US" b="1"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Rot="1" noChangeArrowheads="1"/>
          </p:cNvSpPr>
          <p:nvPr>
            <p:ph type="title"/>
          </p:nvPr>
        </p:nvSpPr>
        <p:spPr/>
        <p:txBody>
          <a:bodyPr/>
          <a:lstStyle/>
          <a:p>
            <a:r>
              <a:rPr lang="en-US" dirty="0"/>
              <a:t>Manometer</a:t>
            </a:r>
          </a:p>
        </p:txBody>
      </p:sp>
      <p:pic>
        <p:nvPicPr>
          <p:cNvPr id="15366" name="Picture 6" descr="manometer"/>
          <p:cNvPicPr>
            <a:picLocks noGrp="1" noChangeAspect="1" noChangeArrowheads="1"/>
          </p:cNvPicPr>
          <p:nvPr>
            <p:ph idx="1"/>
          </p:nvPr>
        </p:nvPicPr>
        <p:blipFill>
          <a:blip r:embed="rId2" cstate="print"/>
          <a:srcRect/>
          <a:stretch>
            <a:fillRect/>
          </a:stretch>
        </p:blipFill>
        <p:spPr>
          <a:xfrm>
            <a:off x="838200" y="1447800"/>
            <a:ext cx="7469188" cy="4908550"/>
          </a:xfrm>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dirty="0"/>
              <a:t>Units of Pressure</a:t>
            </a:r>
          </a:p>
        </p:txBody>
      </p:sp>
      <p:sp>
        <p:nvSpPr>
          <p:cNvPr id="10243" name="Rectangle 3"/>
          <p:cNvSpPr>
            <a:spLocks noGrp="1" noRot="1" noChangeArrowheads="1"/>
          </p:cNvSpPr>
          <p:nvPr>
            <p:ph type="body" idx="1"/>
          </p:nvPr>
        </p:nvSpPr>
        <p:spPr>
          <a:xfrm>
            <a:off x="301625" y="1143000"/>
            <a:ext cx="8540750" cy="4956175"/>
          </a:xfrm>
        </p:spPr>
        <p:txBody>
          <a:bodyPr/>
          <a:lstStyle/>
          <a:p>
            <a:r>
              <a:rPr lang="en-US" b="1" dirty="0"/>
              <a:t>mmHg</a:t>
            </a:r>
            <a:r>
              <a:rPr lang="en-US" dirty="0"/>
              <a:t>- millimeter of mercury</a:t>
            </a:r>
            <a:endParaRPr lang="en-US" b="1" dirty="0"/>
          </a:p>
          <a:p>
            <a:r>
              <a:rPr lang="en-US" b="1" dirty="0"/>
              <a:t>Torr</a:t>
            </a:r>
            <a:r>
              <a:rPr lang="en-US" dirty="0"/>
              <a:t>- in honor of Torncelli</a:t>
            </a:r>
          </a:p>
          <a:p>
            <a:pPr lvl="1"/>
            <a:r>
              <a:rPr lang="en-US" dirty="0"/>
              <a:t>these both measure same thing, used interchangeably</a:t>
            </a:r>
            <a:endParaRPr lang="en-US" b="1" dirty="0"/>
          </a:p>
          <a:p>
            <a:r>
              <a:rPr lang="en-US" b="1" dirty="0"/>
              <a:t>Standard atmosphere</a:t>
            </a:r>
            <a:r>
              <a:rPr lang="en-US" dirty="0"/>
              <a:t> (atm)</a:t>
            </a:r>
          </a:p>
          <a:p>
            <a:r>
              <a:rPr lang="en-US" dirty="0"/>
              <a:t>SI unit= </a:t>
            </a:r>
            <a:r>
              <a:rPr lang="en-US" b="1" dirty="0"/>
              <a:t>Pascal</a:t>
            </a:r>
            <a:r>
              <a:rPr lang="en-US" dirty="0"/>
              <a:t> (Pa) </a:t>
            </a:r>
            <a:endParaRPr lang="en-US" dirty="0" smtClean="0"/>
          </a:p>
          <a:p>
            <a:pPr lvl="1"/>
            <a:r>
              <a:rPr lang="en-US" dirty="0" smtClean="0"/>
              <a:t>1 N/m</a:t>
            </a:r>
            <a:r>
              <a:rPr lang="en-US" baseline="30000" dirty="0" smtClean="0"/>
              <a:t>2</a:t>
            </a:r>
          </a:p>
          <a:p>
            <a:pPr lvl="1">
              <a:buNone/>
            </a:pPr>
            <a:r>
              <a:rPr lang="en-US" dirty="0" smtClean="0"/>
              <a:t>– </a:t>
            </a:r>
            <a:r>
              <a:rPr lang="en-US" dirty="0"/>
              <a:t>small, don’t use often</a:t>
            </a:r>
            <a:endParaRPr lang="en-US" b="1" dirty="0"/>
          </a:p>
          <a:p>
            <a:r>
              <a:rPr lang="en-US" b="1" dirty="0"/>
              <a:t>PSI</a:t>
            </a:r>
            <a:r>
              <a:rPr lang="en-US" dirty="0"/>
              <a:t>- used in engineering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dissolve">
                                      <p:cBhvr>
                                        <p:cTn id="7" dur="500"/>
                                        <p:tgtEl>
                                          <p:spTgt spid="1024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dissolve">
                                      <p:cBhvr>
                                        <p:cTn id="12" dur="500"/>
                                        <p:tgtEl>
                                          <p:spTgt spid="1024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dissolve">
                                      <p:cBhvr>
                                        <p:cTn id="17" dur="500"/>
                                        <p:tgtEl>
                                          <p:spTgt spid="102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dissolve">
                                      <p:cBhvr>
                                        <p:cTn id="22" dur="500"/>
                                        <p:tgtEl>
                                          <p:spTgt spid="1024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animEffect transition="in" filter="dissolve">
                                      <p:cBhvr>
                                        <p:cTn id="27" dur="500"/>
                                        <p:tgtEl>
                                          <p:spTgt spid="1024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243">
                                            <p:txEl>
                                              <p:pRg st="7" end="7"/>
                                            </p:txEl>
                                          </p:spTgt>
                                        </p:tgtEl>
                                        <p:attrNameLst>
                                          <p:attrName>style.visibility</p:attrName>
                                        </p:attrNameLst>
                                      </p:cBhvr>
                                      <p:to>
                                        <p:strVal val="visible"/>
                                      </p:to>
                                    </p:set>
                                    <p:animEffect transition="in" filter="dissolve">
                                      <p:cBhvr>
                                        <p:cTn id="3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 Learning Targets</a:t>
            </a:r>
            <a:endParaRPr lang="en-US" dirty="0"/>
          </a:p>
        </p:txBody>
      </p:sp>
      <p:sp>
        <p:nvSpPr>
          <p:cNvPr id="3" name="Content Placeholder 2"/>
          <p:cNvSpPr>
            <a:spLocks noGrp="1"/>
          </p:cNvSpPr>
          <p:nvPr>
            <p:ph idx="1"/>
          </p:nvPr>
        </p:nvSpPr>
        <p:spPr/>
        <p:txBody>
          <a:bodyPr/>
          <a:lstStyle/>
          <a:p>
            <a:r>
              <a:rPr lang="en-US" dirty="0">
                <a:effectLst/>
              </a:rPr>
              <a:t>Define pressure</a:t>
            </a:r>
          </a:p>
          <a:p>
            <a:r>
              <a:rPr lang="en-US" dirty="0">
                <a:effectLst/>
              </a:rPr>
              <a:t>Describe how pressure is measured</a:t>
            </a:r>
          </a:p>
          <a:p>
            <a:r>
              <a:rPr lang="en-US" dirty="0">
                <a:effectLst/>
              </a:rPr>
              <a:t>Convert between different units of </a:t>
            </a:r>
            <a:r>
              <a:rPr lang="en-US" dirty="0" smtClean="0">
                <a:effectLst/>
              </a:rPr>
              <a:t>pressure</a:t>
            </a:r>
          </a:p>
          <a:p>
            <a:r>
              <a:rPr lang="en-US" dirty="0">
                <a:effectLst/>
              </a:rPr>
              <a:t>Define </a:t>
            </a:r>
            <a:r>
              <a:rPr lang="en-US" dirty="0" smtClean="0">
                <a:effectLst/>
              </a:rPr>
              <a:t>STP</a:t>
            </a:r>
            <a:endParaRPr lang="en-US" dirty="0">
              <a:effectLst/>
            </a:endParaRPr>
          </a:p>
          <a:p>
            <a:r>
              <a:rPr lang="en-US" dirty="0">
                <a:effectLst/>
              </a:rPr>
              <a:t>Apply Dalton’s Law of Partial Pressure</a:t>
            </a:r>
          </a:p>
          <a:p>
            <a:endParaRPr lang="en-US" dirty="0"/>
          </a:p>
        </p:txBody>
      </p:sp>
    </p:spTree>
    <p:extLst>
      <p:ext uri="{BB962C8B-B14F-4D97-AF65-F5344CB8AC3E}">
        <p14:creationId xmlns:p14="http://schemas.microsoft.com/office/powerpoint/2010/main" val="4645124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dirty="0"/>
              <a:t>Pressure Conversions</a:t>
            </a:r>
          </a:p>
        </p:txBody>
      </p:sp>
      <p:sp>
        <p:nvSpPr>
          <p:cNvPr id="11267" name="Rectangle 3"/>
          <p:cNvSpPr>
            <a:spLocks noGrp="1" noRot="1" noChangeArrowheads="1"/>
          </p:cNvSpPr>
          <p:nvPr>
            <p:ph type="body" idx="1"/>
          </p:nvPr>
        </p:nvSpPr>
        <p:spPr/>
        <p:txBody>
          <a:bodyPr/>
          <a:lstStyle/>
          <a:p>
            <a:r>
              <a:rPr lang="en-US" dirty="0" smtClean="0"/>
              <a:t>MUST KNOW</a:t>
            </a:r>
          </a:p>
          <a:p>
            <a:r>
              <a:rPr lang="en-US" dirty="0" smtClean="0"/>
              <a:t>1.0 </a:t>
            </a:r>
            <a:r>
              <a:rPr lang="en-US" dirty="0"/>
              <a:t>atm= 760.0 mmHg= 760.0 </a:t>
            </a:r>
            <a:r>
              <a:rPr lang="en-US" dirty="0" smtClean="0"/>
              <a:t>torr</a:t>
            </a:r>
          </a:p>
          <a:p>
            <a:r>
              <a:rPr lang="en-US" dirty="0" smtClean="0"/>
              <a:t>1.0 torr=1mmHg</a:t>
            </a:r>
            <a:endParaRPr lang="en-US" dirty="0"/>
          </a:p>
          <a:p>
            <a:r>
              <a:rPr lang="en-US" dirty="0" smtClean="0"/>
              <a:t>1.0 </a:t>
            </a:r>
            <a:r>
              <a:rPr lang="en-US" dirty="0"/>
              <a:t>atm= 101,325 </a:t>
            </a:r>
            <a:r>
              <a:rPr lang="en-US" dirty="0" smtClean="0"/>
              <a:t>Pa (101.325 kPa)</a:t>
            </a:r>
            <a:endParaRPr lang="en-US" dirty="0"/>
          </a:p>
          <a:p>
            <a:r>
              <a:rPr lang="en-US" dirty="0" smtClean="0"/>
              <a:t>1.0 </a:t>
            </a:r>
            <a:r>
              <a:rPr lang="en-US" dirty="0"/>
              <a:t>atm = 14.69 PSI</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endParaRPr lang="en-US" dirty="0"/>
          </a:p>
        </p:txBody>
      </p:sp>
      <p:sp>
        <p:nvSpPr>
          <p:cNvPr id="12291" name="Rectangle 3"/>
          <p:cNvSpPr>
            <a:spLocks noGrp="1" noRot="1" noChangeArrowheads="1"/>
          </p:cNvSpPr>
          <p:nvPr>
            <p:ph type="body" idx="1"/>
          </p:nvPr>
        </p:nvSpPr>
        <p:spPr/>
        <p:txBody>
          <a:bodyPr/>
          <a:lstStyle/>
          <a:p>
            <a:r>
              <a:rPr lang="en-US" sz="2800" dirty="0" smtClean="0"/>
              <a:t>? </a:t>
            </a:r>
            <a:r>
              <a:rPr lang="en-US" sz="2800" dirty="0"/>
              <a:t>atm = </a:t>
            </a:r>
            <a:r>
              <a:rPr lang="en-US" sz="2800" dirty="0" smtClean="0"/>
              <a:t>820. </a:t>
            </a:r>
            <a:r>
              <a:rPr lang="en-US" sz="2800" dirty="0" err="1" smtClean="0"/>
              <a:t>torr</a:t>
            </a:r>
            <a:r>
              <a:rPr lang="en-US" sz="2800" dirty="0" smtClean="0"/>
              <a:t> x </a:t>
            </a:r>
            <a:r>
              <a:rPr lang="en-US" sz="2800" u="sng" dirty="0" smtClean="0"/>
              <a:t>1.0 </a:t>
            </a:r>
            <a:r>
              <a:rPr lang="en-US" sz="2800" u="sng" dirty="0"/>
              <a:t>atm</a:t>
            </a:r>
            <a:r>
              <a:rPr lang="en-US" sz="2800" dirty="0"/>
              <a:t>     = </a:t>
            </a:r>
            <a:r>
              <a:rPr lang="en-US" sz="2800" dirty="0" smtClean="0"/>
              <a:t>1.08 </a:t>
            </a:r>
            <a:r>
              <a:rPr lang="en-US" sz="2800" dirty="0"/>
              <a:t>atm</a:t>
            </a:r>
          </a:p>
          <a:p>
            <a:pPr>
              <a:buFont typeface="Wingdings" pitchFamily="2" charset="2"/>
              <a:buNone/>
            </a:pPr>
            <a:r>
              <a:rPr lang="en-US" sz="2800" dirty="0"/>
              <a:t>   			       </a:t>
            </a:r>
            <a:r>
              <a:rPr lang="en-US" sz="2800" dirty="0" smtClean="0"/>
              <a:t>       760 </a:t>
            </a:r>
            <a:r>
              <a:rPr lang="en-US" sz="2800" dirty="0" err="1" smtClean="0"/>
              <a:t>torr</a:t>
            </a:r>
            <a:endParaRPr lang="en-US" sz="2800" dirty="0"/>
          </a:p>
          <a:p>
            <a:r>
              <a:rPr lang="en-US" sz="2400" dirty="0"/>
              <a:t>? torr = </a:t>
            </a:r>
            <a:r>
              <a:rPr lang="en-US" sz="2400" dirty="0" smtClean="0"/>
              <a:t>1.25 </a:t>
            </a:r>
            <a:r>
              <a:rPr lang="en-US" sz="2400" dirty="0" err="1" smtClean="0"/>
              <a:t>atm</a:t>
            </a:r>
            <a:r>
              <a:rPr lang="en-US" sz="2400" dirty="0" smtClean="0"/>
              <a:t> x </a:t>
            </a:r>
            <a:r>
              <a:rPr lang="en-US" sz="2400" u="sng" dirty="0"/>
              <a:t>760.0 torr</a:t>
            </a:r>
            <a:r>
              <a:rPr lang="en-US" sz="2400" dirty="0"/>
              <a:t>  = </a:t>
            </a:r>
            <a:r>
              <a:rPr lang="en-US" sz="2400" dirty="0" smtClean="0"/>
              <a:t>950. </a:t>
            </a:r>
            <a:r>
              <a:rPr lang="en-US" sz="2400" dirty="0" err="1" smtClean="0"/>
              <a:t>torr</a:t>
            </a:r>
            <a:r>
              <a:rPr lang="en-US" sz="2400" dirty="0" smtClean="0"/>
              <a:t>                 </a:t>
            </a:r>
            <a:r>
              <a:rPr lang="en-US" sz="2400" dirty="0"/>
              <a:t>			</a:t>
            </a:r>
            <a:r>
              <a:rPr lang="en-US" sz="2400" dirty="0" smtClean="0"/>
              <a:t>                        1.00 </a:t>
            </a:r>
            <a:r>
              <a:rPr lang="en-US" sz="2400" dirty="0"/>
              <a:t>atm</a:t>
            </a:r>
          </a:p>
          <a:p>
            <a:endParaRPr lang="en-US" sz="2400" dirty="0"/>
          </a:p>
          <a:p>
            <a:r>
              <a:rPr lang="en-US" sz="2800" dirty="0"/>
              <a:t>? Pa = 1.9 atm x </a:t>
            </a:r>
            <a:r>
              <a:rPr lang="en-US" sz="2800" u="sng" dirty="0"/>
              <a:t>101,325 Pa</a:t>
            </a:r>
            <a:r>
              <a:rPr lang="en-US" sz="2800" dirty="0"/>
              <a:t> = 1.9 x 10</a:t>
            </a:r>
            <a:r>
              <a:rPr lang="en-US" sz="2800" baseline="30000" dirty="0"/>
              <a:t>5</a:t>
            </a:r>
            <a:r>
              <a:rPr lang="en-US" sz="2800" dirty="0"/>
              <a:t> Pa 					</a:t>
            </a:r>
            <a:r>
              <a:rPr lang="en-US" sz="2800" dirty="0" smtClean="0"/>
              <a:t>1.0atm</a:t>
            </a:r>
          </a:p>
          <a:p>
            <a:r>
              <a:rPr lang="en-US" sz="2800" dirty="0" smtClean="0"/>
              <a:t>? </a:t>
            </a:r>
            <a:r>
              <a:rPr lang="en-US" sz="2800" dirty="0" err="1" smtClean="0"/>
              <a:t>KPa</a:t>
            </a:r>
            <a:r>
              <a:rPr lang="en-US" sz="2800" dirty="0" smtClean="0"/>
              <a:t> = </a:t>
            </a:r>
            <a:r>
              <a:rPr lang="en-US" sz="2800" dirty="0"/>
              <a:t>1.9 x 10</a:t>
            </a:r>
            <a:r>
              <a:rPr lang="en-US" sz="2800" baseline="30000" dirty="0"/>
              <a:t>5</a:t>
            </a:r>
            <a:r>
              <a:rPr lang="en-US" sz="2800" dirty="0"/>
              <a:t> </a:t>
            </a:r>
            <a:r>
              <a:rPr lang="en-US" sz="2800" dirty="0" smtClean="0"/>
              <a:t>Pa = 190 </a:t>
            </a:r>
            <a:r>
              <a:rPr lang="en-US" sz="2800" dirty="0" err="1" smtClean="0"/>
              <a:t>KPa</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anim calcmode="lin" valueType="num">
                                      <p:cBhvr additive="base">
                                        <p:cTn id="23"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 calcmode="lin" valueType="num">
                                      <p:cBhvr additive="base">
                                        <p:cTn id="29"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Temperature and Pressure</a:t>
            </a:r>
            <a:endParaRPr lang="en-US" dirty="0"/>
          </a:p>
        </p:txBody>
      </p:sp>
      <p:sp>
        <p:nvSpPr>
          <p:cNvPr id="3" name="Content Placeholder 2"/>
          <p:cNvSpPr>
            <a:spLocks noGrp="1"/>
          </p:cNvSpPr>
          <p:nvPr>
            <p:ph idx="1"/>
          </p:nvPr>
        </p:nvSpPr>
        <p:spPr/>
        <p:txBody>
          <a:bodyPr/>
          <a:lstStyle/>
          <a:p>
            <a:r>
              <a:rPr lang="en-US" b="1" dirty="0" smtClean="0"/>
              <a:t>STP= 1 atm and 0 ºC</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dirty="0"/>
              <a:t>Dalton’s Law of Partial Pressures</a:t>
            </a:r>
          </a:p>
        </p:txBody>
      </p:sp>
      <p:sp>
        <p:nvSpPr>
          <p:cNvPr id="50179" name="Rectangle 3"/>
          <p:cNvSpPr>
            <a:spLocks noGrp="1" noRot="1" noChangeArrowheads="1"/>
          </p:cNvSpPr>
          <p:nvPr>
            <p:ph type="body" idx="1"/>
          </p:nvPr>
        </p:nvSpPr>
        <p:spPr>
          <a:xfrm>
            <a:off x="301625" y="1219200"/>
            <a:ext cx="8540750" cy="4879975"/>
          </a:xfrm>
        </p:spPr>
        <p:txBody>
          <a:bodyPr/>
          <a:lstStyle/>
          <a:p>
            <a:pPr>
              <a:lnSpc>
                <a:spcPct val="90000"/>
              </a:lnSpc>
            </a:pPr>
            <a:r>
              <a:rPr lang="en-US" dirty="0"/>
              <a:t>For a mixture of gases in a container, the total pressure </a:t>
            </a:r>
            <a:r>
              <a:rPr lang="en-US" dirty="0" smtClean="0"/>
              <a:t>equals </a:t>
            </a:r>
            <a:r>
              <a:rPr lang="en-US" dirty="0"/>
              <a:t>the sum of pressures of all the individual </a:t>
            </a:r>
            <a:r>
              <a:rPr lang="en-US" dirty="0" smtClean="0"/>
              <a:t>gases</a:t>
            </a:r>
          </a:p>
          <a:p>
            <a:pPr lvl="1">
              <a:lnSpc>
                <a:spcPct val="90000"/>
              </a:lnSpc>
            </a:pPr>
            <a:r>
              <a:rPr lang="en-US" dirty="0" smtClean="0"/>
              <a:t>True regardless of the number of different gases present</a:t>
            </a:r>
            <a:endParaRPr lang="en-US" dirty="0"/>
          </a:p>
          <a:p>
            <a:pPr lvl="1">
              <a:lnSpc>
                <a:spcPct val="90000"/>
              </a:lnSpc>
            </a:pPr>
            <a:r>
              <a:rPr lang="en-US" dirty="0"/>
              <a:t>Each gas behaves as if alone</a:t>
            </a:r>
            <a:endParaRPr lang="en-US" b="1" dirty="0"/>
          </a:p>
          <a:p>
            <a:pPr>
              <a:lnSpc>
                <a:spcPct val="90000"/>
              </a:lnSpc>
            </a:pPr>
            <a:r>
              <a:rPr lang="en-US" b="1" dirty="0"/>
              <a:t>Partial pressure</a:t>
            </a:r>
            <a:r>
              <a:rPr lang="en-US" dirty="0"/>
              <a:t>= pressure of gas alone</a:t>
            </a:r>
            <a:endParaRPr lang="en-US" b="1" dirty="0"/>
          </a:p>
          <a:p>
            <a:pPr>
              <a:lnSpc>
                <a:spcPct val="90000"/>
              </a:lnSpc>
            </a:pPr>
            <a:r>
              <a:rPr lang="en-US" b="1" dirty="0"/>
              <a:t>Dalton’s Law of Partial Pressure</a:t>
            </a:r>
          </a:p>
          <a:p>
            <a:pPr>
              <a:lnSpc>
                <a:spcPct val="90000"/>
              </a:lnSpc>
            </a:pPr>
            <a:r>
              <a:rPr lang="en-US" dirty="0"/>
              <a:t>P </a:t>
            </a:r>
            <a:r>
              <a:rPr lang="en-US" baseline="-25000" dirty="0"/>
              <a:t>total</a:t>
            </a:r>
            <a:r>
              <a:rPr lang="en-US" dirty="0"/>
              <a:t> = P</a:t>
            </a:r>
            <a:r>
              <a:rPr lang="en-US" baseline="-25000" dirty="0"/>
              <a:t>1</a:t>
            </a:r>
            <a:r>
              <a:rPr lang="en-US" dirty="0"/>
              <a:t> + P</a:t>
            </a:r>
            <a:r>
              <a:rPr lang="en-US" baseline="-25000" dirty="0"/>
              <a:t>2</a:t>
            </a:r>
            <a:r>
              <a:rPr lang="en-US" dirty="0"/>
              <a:t> + P</a:t>
            </a:r>
            <a:r>
              <a:rPr lang="en-US" baseline="-25000" dirty="0"/>
              <a:t>3</a:t>
            </a:r>
            <a:r>
              <a:rPr lang="en-US" dirty="0"/>
              <a:t> </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0179">
                                            <p:txEl>
                                              <p:pRg st="3" end="3"/>
                                            </p:txEl>
                                          </p:spTgt>
                                        </p:tgtEl>
                                        <p:attrNameLst>
                                          <p:attrName>style.visibility</p:attrName>
                                        </p:attrNameLst>
                                      </p:cBhvr>
                                      <p:to>
                                        <p:strVal val="visible"/>
                                      </p:to>
                                    </p:set>
                                    <p:animEffect transition="in" filter="diamond(in)">
                                      <p:cBhvr>
                                        <p:cTn id="7" dur="2000"/>
                                        <p:tgtEl>
                                          <p:spTgt spid="5017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0179">
                                            <p:txEl>
                                              <p:pRg st="4" end="4"/>
                                            </p:txEl>
                                          </p:spTgt>
                                        </p:tgtEl>
                                        <p:attrNameLst>
                                          <p:attrName>style.visibility</p:attrName>
                                        </p:attrNameLst>
                                      </p:cBhvr>
                                      <p:to>
                                        <p:strVal val="visible"/>
                                      </p:to>
                                    </p:set>
                                    <p:animEffect transition="in" filter="diamond(in)">
                                      <p:cBhvr>
                                        <p:cTn id="12" dur="2000"/>
                                        <p:tgtEl>
                                          <p:spTgt spid="50179">
                                            <p:txEl>
                                              <p:pRg st="4" end="4"/>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50179">
                                            <p:txEl>
                                              <p:pRg st="5" end="5"/>
                                            </p:txEl>
                                          </p:spTgt>
                                        </p:tgtEl>
                                        <p:attrNameLst>
                                          <p:attrName>style.visibility</p:attrName>
                                        </p:attrNameLst>
                                      </p:cBhvr>
                                      <p:to>
                                        <p:strVal val="visible"/>
                                      </p:to>
                                    </p:set>
                                    <p:animEffect transition="in" filter="diamond(in)">
                                      <p:cBhvr>
                                        <p:cTn id="15" dur="20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p:cNvSpPr>
            <a:spLocks noGrp="1" noRot="1" noChangeArrowheads="1"/>
          </p:cNvSpPr>
          <p:nvPr>
            <p:ph type="title"/>
          </p:nvPr>
        </p:nvSpPr>
        <p:spPr/>
        <p:txBody>
          <a:bodyPr/>
          <a:lstStyle/>
          <a:p>
            <a:r>
              <a:rPr lang="en-US" dirty="0"/>
              <a:t>Dalton’s Law</a:t>
            </a:r>
          </a:p>
        </p:txBody>
      </p:sp>
      <p:pic>
        <p:nvPicPr>
          <p:cNvPr id="46088" name="Picture 8" descr="dalton1"/>
          <p:cNvPicPr>
            <a:picLocks noGrp="1" noChangeAspect="1" noChangeArrowheads="1"/>
          </p:cNvPicPr>
          <p:nvPr>
            <p:ph idx="1"/>
          </p:nvPr>
        </p:nvPicPr>
        <p:blipFill>
          <a:blip r:embed="rId2" cstate="print"/>
          <a:srcRect l="4170"/>
          <a:stretch>
            <a:fillRect/>
          </a:stretch>
        </p:blipFill>
        <p:spPr>
          <a:xfrm>
            <a:off x="381000" y="1981200"/>
            <a:ext cx="8367713" cy="3378200"/>
          </a:xfrm>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 mixture of gases </a:t>
            </a:r>
            <a:r>
              <a:rPr lang="en-US" sz="2400" dirty="0"/>
              <a:t>at high </a:t>
            </a:r>
            <a:r>
              <a:rPr lang="en-US" sz="2400" dirty="0" smtClean="0"/>
              <a:t>temperature </a:t>
            </a:r>
            <a:r>
              <a:rPr lang="en-US" sz="2400" dirty="0"/>
              <a:t>is created. </a:t>
            </a:r>
            <a:r>
              <a:rPr lang="en-US" sz="2400" dirty="0" smtClean="0"/>
              <a:t>Suppose </a:t>
            </a:r>
            <a:r>
              <a:rPr lang="en-US" sz="2400" dirty="0"/>
              <a:t>that gas X has a pressure of 50 atm, </a:t>
            </a:r>
            <a:r>
              <a:rPr lang="en-US" sz="2400" dirty="0" smtClean="0"/>
              <a:t>gas Y has a pressure of 20 atm, and gas Z has a pressure of 10 atm.  What is the total pressure in this system?</a:t>
            </a:r>
            <a:endParaRPr lang="en-US" sz="2400" dirty="0"/>
          </a:p>
        </p:txBody>
      </p:sp>
      <p:sp>
        <p:nvSpPr>
          <p:cNvPr id="3" name="Content Placeholder 2"/>
          <p:cNvSpPr>
            <a:spLocks noGrp="1"/>
          </p:cNvSpPr>
          <p:nvPr>
            <p:ph idx="1"/>
          </p:nvPr>
        </p:nvSpPr>
        <p:spPr/>
        <p:txBody>
          <a:bodyPr/>
          <a:lstStyle/>
          <a:p>
            <a:r>
              <a:rPr lang="en-US" dirty="0"/>
              <a:t>P </a:t>
            </a:r>
            <a:r>
              <a:rPr lang="en-US" baseline="-25000" dirty="0"/>
              <a:t>total</a:t>
            </a:r>
            <a:r>
              <a:rPr lang="en-US" dirty="0"/>
              <a:t> = P</a:t>
            </a:r>
            <a:r>
              <a:rPr lang="en-US" baseline="-25000" dirty="0"/>
              <a:t>1</a:t>
            </a:r>
            <a:r>
              <a:rPr lang="en-US" dirty="0"/>
              <a:t> + P</a:t>
            </a:r>
            <a:r>
              <a:rPr lang="en-US" baseline="-25000" dirty="0"/>
              <a:t>2</a:t>
            </a:r>
            <a:r>
              <a:rPr lang="en-US" dirty="0"/>
              <a:t> + P</a:t>
            </a:r>
            <a:r>
              <a:rPr lang="en-US" baseline="-25000" dirty="0"/>
              <a:t>3</a:t>
            </a:r>
            <a:r>
              <a:rPr lang="en-US" dirty="0"/>
              <a:t> …..</a:t>
            </a:r>
          </a:p>
          <a:p>
            <a:r>
              <a:rPr lang="en-US" dirty="0"/>
              <a:t>P </a:t>
            </a:r>
            <a:r>
              <a:rPr lang="en-US" baseline="-25000" dirty="0"/>
              <a:t>total</a:t>
            </a:r>
            <a:r>
              <a:rPr lang="en-US" dirty="0"/>
              <a:t> = </a:t>
            </a:r>
            <a:r>
              <a:rPr lang="en-US" dirty="0" smtClean="0"/>
              <a:t>50 atm + 20 atm + 10 atm</a:t>
            </a:r>
          </a:p>
          <a:p>
            <a:r>
              <a:rPr lang="en-US" dirty="0" smtClean="0"/>
              <a:t>= 80 atm</a:t>
            </a:r>
            <a:endParaRPr lang="en-US" dirty="0"/>
          </a:p>
          <a:p>
            <a:endParaRPr lang="en-US" dirty="0"/>
          </a:p>
        </p:txBody>
      </p:sp>
    </p:spTree>
    <p:extLst>
      <p:ext uri="{BB962C8B-B14F-4D97-AF65-F5344CB8AC3E}">
        <p14:creationId xmlns:p14="http://schemas.microsoft.com/office/powerpoint/2010/main" val="23373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Gases collected by Water displacement</a:t>
            </a:r>
            <a:endParaRPr lang="en-US" dirty="0"/>
          </a:p>
        </p:txBody>
      </p:sp>
      <p:sp>
        <p:nvSpPr>
          <p:cNvPr id="3" name="Content Placeholder 2"/>
          <p:cNvSpPr>
            <a:spLocks noGrp="1"/>
          </p:cNvSpPr>
          <p:nvPr>
            <p:ph idx="1"/>
          </p:nvPr>
        </p:nvSpPr>
        <p:spPr/>
        <p:txBody>
          <a:bodyPr/>
          <a:lstStyle/>
          <a:p>
            <a:r>
              <a:rPr lang="en-US" dirty="0" smtClean="0"/>
              <a:t>Gases typically collected over water in lab</a:t>
            </a:r>
          </a:p>
          <a:p>
            <a:pPr lvl="1"/>
            <a:r>
              <a:rPr lang="en-US" dirty="0" smtClean="0"/>
              <a:t>Not pure, mixed with water vapor</a:t>
            </a:r>
          </a:p>
          <a:p>
            <a:pPr lvl="1"/>
            <a:r>
              <a:rPr lang="en-US" dirty="0" smtClean="0"/>
              <a:t>Pressure of gas and water vapor</a:t>
            </a:r>
          </a:p>
          <a:p>
            <a:r>
              <a:rPr lang="en-US" dirty="0" smtClean="0"/>
              <a:t>P </a:t>
            </a:r>
            <a:r>
              <a:rPr lang="en-US" baseline="-25000" dirty="0" smtClean="0"/>
              <a:t>atm</a:t>
            </a:r>
            <a:r>
              <a:rPr lang="en-US" dirty="0" smtClean="0"/>
              <a:t> = P </a:t>
            </a:r>
            <a:r>
              <a:rPr lang="en-US" baseline="-25000" dirty="0" smtClean="0"/>
              <a:t>gas</a:t>
            </a:r>
            <a:r>
              <a:rPr lang="en-US" dirty="0" smtClean="0"/>
              <a:t> + P </a:t>
            </a:r>
            <a:r>
              <a:rPr lang="en-US" baseline="-25000" dirty="0" smtClean="0"/>
              <a:t>water</a:t>
            </a:r>
          </a:p>
          <a:p>
            <a:pPr lvl="1"/>
            <a:r>
              <a:rPr lang="en-US" dirty="0" smtClean="0"/>
              <a:t>Atmospheric pressure is from a barometer in lab</a:t>
            </a:r>
          </a:p>
          <a:p>
            <a:pPr lvl="1"/>
            <a:r>
              <a:rPr lang="en-US" dirty="0" smtClean="0"/>
              <a:t>P </a:t>
            </a:r>
            <a:r>
              <a:rPr lang="en-US" baseline="-25000" dirty="0" smtClean="0"/>
              <a:t>water</a:t>
            </a:r>
            <a:r>
              <a:rPr lang="en-US" dirty="0" smtClean="0"/>
              <a:t> can be found in a reference table/book, make sure at temp of experiment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amond(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990600"/>
            <a:ext cx="8517462" cy="485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928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1625" y="381000"/>
            <a:ext cx="8540750" cy="5718175"/>
          </a:xfrm>
        </p:spPr>
        <p:txBody>
          <a:bodyPr/>
          <a:lstStyle/>
          <a:p>
            <a:r>
              <a:rPr lang="en-US" sz="2400" dirty="0" smtClean="0"/>
              <a:t>Hydrogen gas  is collected over water at 20.0 ºC.  The partial pressure of hydrogen is determined to be 742.5 torr.  What is the barometric pressure at the time the gas was collected?</a:t>
            </a:r>
          </a:p>
          <a:p>
            <a:r>
              <a:rPr lang="en-US" dirty="0" smtClean="0"/>
              <a:t>P </a:t>
            </a:r>
            <a:r>
              <a:rPr lang="en-US" baseline="-25000" dirty="0" smtClean="0"/>
              <a:t>atm</a:t>
            </a:r>
            <a:r>
              <a:rPr lang="en-US" dirty="0" smtClean="0"/>
              <a:t> = P </a:t>
            </a:r>
            <a:r>
              <a:rPr lang="en-US" baseline="-25000" dirty="0" smtClean="0"/>
              <a:t>gas</a:t>
            </a:r>
            <a:r>
              <a:rPr lang="en-US" dirty="0" smtClean="0"/>
              <a:t> + P </a:t>
            </a:r>
            <a:r>
              <a:rPr lang="en-US" baseline="-25000" dirty="0" smtClean="0"/>
              <a:t>water</a:t>
            </a:r>
          </a:p>
          <a:p>
            <a:r>
              <a:rPr lang="en-US" dirty="0" smtClean="0"/>
              <a:t>P </a:t>
            </a:r>
            <a:r>
              <a:rPr lang="en-US" baseline="-25000" dirty="0" smtClean="0"/>
              <a:t>atm</a:t>
            </a:r>
            <a:r>
              <a:rPr lang="en-US" dirty="0" smtClean="0"/>
              <a:t> = 742.5 torr + 17.5 torr</a:t>
            </a:r>
            <a:r>
              <a:rPr lang="en-US" sz="1800" dirty="0" smtClean="0"/>
              <a:t> (found in table B-8 in book p R79, make sure in correct units)</a:t>
            </a:r>
          </a:p>
          <a:p>
            <a:r>
              <a:rPr lang="en-US" dirty="0" smtClean="0"/>
              <a:t>P </a:t>
            </a:r>
            <a:r>
              <a:rPr lang="en-US" baseline="-25000" dirty="0" smtClean="0"/>
              <a:t>atm</a:t>
            </a:r>
            <a:r>
              <a:rPr lang="en-US" dirty="0" smtClean="0"/>
              <a:t>= 760.0 torr</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1625" y="304800"/>
            <a:ext cx="8540750" cy="5794375"/>
          </a:xfrm>
        </p:spPr>
        <p:txBody>
          <a:bodyPr/>
          <a:lstStyle/>
          <a:p>
            <a:endParaRPr lang="en-US" dirty="0" smtClean="0"/>
          </a:p>
          <a:p>
            <a:endParaRPr lang="en-US" dirty="0" smtClean="0"/>
          </a:p>
          <a:p>
            <a:r>
              <a:rPr lang="en-US" dirty="0" smtClean="0"/>
              <a:t>Helium gas is collected over water at 25 ºC.  What is the partial pressure of the helium, given that the barometric pressure is 750.0 mmHg?</a:t>
            </a:r>
          </a:p>
          <a:p>
            <a:r>
              <a:rPr lang="en-US" dirty="0" smtClean="0"/>
              <a:t>P </a:t>
            </a:r>
            <a:r>
              <a:rPr lang="en-US" baseline="-25000" dirty="0" smtClean="0"/>
              <a:t>atm</a:t>
            </a:r>
            <a:r>
              <a:rPr lang="en-US" dirty="0" smtClean="0"/>
              <a:t> = P </a:t>
            </a:r>
            <a:r>
              <a:rPr lang="en-US" baseline="-25000" dirty="0" smtClean="0"/>
              <a:t>gas</a:t>
            </a:r>
            <a:r>
              <a:rPr lang="en-US" dirty="0" smtClean="0"/>
              <a:t> + P </a:t>
            </a:r>
            <a:r>
              <a:rPr lang="en-US" baseline="-25000" dirty="0" smtClean="0"/>
              <a:t>water</a:t>
            </a:r>
          </a:p>
          <a:p>
            <a:r>
              <a:rPr lang="en-US" dirty="0" smtClean="0"/>
              <a:t>750.0 mm Hg= P </a:t>
            </a:r>
            <a:r>
              <a:rPr lang="en-US" baseline="-25000" dirty="0" smtClean="0"/>
              <a:t>gas</a:t>
            </a:r>
            <a:r>
              <a:rPr lang="en-US" dirty="0" smtClean="0"/>
              <a:t> + 23.8 mmHg</a:t>
            </a:r>
          </a:p>
          <a:p>
            <a:r>
              <a:rPr lang="en-US" dirty="0" smtClean="0"/>
              <a:t>726.2 mm Hg</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dirty="0" smtClean="0"/>
              <a:t>KMT</a:t>
            </a:r>
            <a:endParaRPr lang="en-US" dirty="0"/>
          </a:p>
        </p:txBody>
      </p:sp>
      <p:sp>
        <p:nvSpPr>
          <p:cNvPr id="3075" name="Rectangle 3"/>
          <p:cNvSpPr>
            <a:spLocks noGrp="1" noRot="1" noChangeArrowheads="1"/>
          </p:cNvSpPr>
          <p:nvPr>
            <p:ph type="body" idx="1"/>
          </p:nvPr>
        </p:nvSpPr>
        <p:spPr>
          <a:xfrm>
            <a:off x="949325" y="990600"/>
            <a:ext cx="7661275" cy="5105400"/>
          </a:xfrm>
        </p:spPr>
        <p:txBody>
          <a:bodyPr/>
          <a:lstStyle/>
          <a:p>
            <a:pPr marL="0" indent="0">
              <a:lnSpc>
                <a:spcPct val="90000"/>
              </a:lnSpc>
              <a:buNone/>
            </a:pPr>
            <a:endParaRPr lang="en-US" b="1" dirty="0"/>
          </a:p>
          <a:p>
            <a:pPr>
              <a:lnSpc>
                <a:spcPct val="90000"/>
              </a:lnSpc>
            </a:pPr>
            <a:r>
              <a:rPr lang="en-US" b="1" u="sng" dirty="0" smtClean="0"/>
              <a:t>Kinetic Molecular Theory (KMT)- </a:t>
            </a:r>
            <a:r>
              <a:rPr lang="en-US" dirty="0" smtClean="0"/>
              <a:t>particles of matter are always in  constant motion</a:t>
            </a:r>
          </a:p>
          <a:p>
            <a:pPr>
              <a:lnSpc>
                <a:spcPct val="90000"/>
              </a:lnSpc>
            </a:pPr>
            <a:r>
              <a:rPr lang="en-US" dirty="0" smtClean="0"/>
              <a:t>Explains behavior of solids, liquids, gases</a:t>
            </a:r>
          </a:p>
          <a:p>
            <a:pPr>
              <a:lnSpc>
                <a:spcPct val="90000"/>
              </a:lnSpc>
            </a:pPr>
            <a:r>
              <a:rPr lang="en-US" dirty="0" smtClean="0"/>
              <a:t> relates to ideal gas</a:t>
            </a:r>
          </a:p>
          <a:p>
            <a:pPr>
              <a:lnSpc>
                <a:spcPct val="90000"/>
              </a:lnSpc>
            </a:pPr>
            <a:r>
              <a:rPr lang="en-US" b="1" u="sng" dirty="0" smtClean="0"/>
              <a:t>Ideal gas- </a:t>
            </a:r>
            <a:r>
              <a:rPr lang="en-US" dirty="0" smtClean="0"/>
              <a:t>imaginary gas that perfectly fits all assumptions of the KMT</a:t>
            </a:r>
            <a:endParaRPr lang="en-US" dirty="0"/>
          </a:p>
        </p:txBody>
      </p:sp>
    </p:spTree>
    <p:extLst>
      <p:ext uri="{BB962C8B-B14F-4D97-AF65-F5344CB8AC3E}">
        <p14:creationId xmlns:p14="http://schemas.microsoft.com/office/powerpoint/2010/main" val="199237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animEffect transition="in" filter="wipe(down)">
                                      <p:cBhvr>
                                        <p:cTn id="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 250. ml sample of oxygen is collected over water vapor at 25 ºC and 760.0 </a:t>
            </a:r>
            <a:r>
              <a:rPr lang="en-US" dirty="0" err="1" smtClean="0"/>
              <a:t>torr</a:t>
            </a:r>
            <a:r>
              <a:rPr lang="en-US" dirty="0" smtClean="0"/>
              <a:t> pressure.  What is the pressure of the dry gas alone? (water vapor pressure at 25 ºC =23.8 </a:t>
            </a:r>
            <a:r>
              <a:rPr lang="en-US" dirty="0" err="1" smtClean="0"/>
              <a:t>torr</a:t>
            </a:r>
            <a:r>
              <a:rPr lang="en-US" dirty="0" smtClean="0"/>
              <a:t>)</a:t>
            </a:r>
          </a:p>
          <a:p>
            <a:r>
              <a:rPr lang="en-US" dirty="0" smtClean="0"/>
              <a:t>P </a:t>
            </a:r>
            <a:r>
              <a:rPr lang="en-US" baseline="-25000" dirty="0" smtClean="0"/>
              <a:t>atm</a:t>
            </a:r>
            <a:r>
              <a:rPr lang="en-US" dirty="0" smtClean="0"/>
              <a:t> = P </a:t>
            </a:r>
            <a:r>
              <a:rPr lang="en-US" baseline="-25000" dirty="0" smtClean="0"/>
              <a:t>gas</a:t>
            </a:r>
            <a:r>
              <a:rPr lang="en-US" dirty="0" smtClean="0"/>
              <a:t> + P </a:t>
            </a:r>
            <a:r>
              <a:rPr lang="en-US" baseline="-25000" dirty="0" smtClean="0"/>
              <a:t>water</a:t>
            </a:r>
          </a:p>
          <a:p>
            <a:r>
              <a:rPr lang="en-US" dirty="0" smtClean="0"/>
              <a:t>760.0 </a:t>
            </a:r>
            <a:r>
              <a:rPr lang="en-US" dirty="0" err="1" smtClean="0"/>
              <a:t>torr</a:t>
            </a:r>
            <a:r>
              <a:rPr lang="en-US" dirty="0" smtClean="0"/>
              <a:t> = P </a:t>
            </a:r>
            <a:r>
              <a:rPr lang="en-US" baseline="-25000" dirty="0" smtClean="0"/>
              <a:t>gas</a:t>
            </a:r>
            <a:r>
              <a:rPr lang="en-US" dirty="0" smtClean="0"/>
              <a:t> + 23.8 </a:t>
            </a:r>
            <a:r>
              <a:rPr lang="en-US" dirty="0" err="1" smtClean="0"/>
              <a:t>torr</a:t>
            </a:r>
            <a:endParaRPr lang="en-US" dirty="0" smtClean="0"/>
          </a:p>
          <a:p>
            <a:r>
              <a:rPr lang="en-US" dirty="0" smtClean="0"/>
              <a:t>736.2 </a:t>
            </a:r>
            <a:r>
              <a:rPr lang="en-US" dirty="0" err="1" smtClean="0"/>
              <a:t>torr</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smtClean="0"/>
              <a:t>KMT </a:t>
            </a:r>
            <a:r>
              <a:rPr lang="en-US" sz="3200" dirty="0"/>
              <a:t>(Kinetic Molecular Theory) based on five assumptions:</a:t>
            </a:r>
            <a:br>
              <a:rPr lang="en-US" sz="3200" dirty="0"/>
            </a:br>
            <a:endParaRPr lang="en-US" sz="3200" dirty="0"/>
          </a:p>
        </p:txBody>
      </p:sp>
      <p:sp>
        <p:nvSpPr>
          <p:cNvPr id="3" name="Content Placeholder 2"/>
          <p:cNvSpPr>
            <a:spLocks noGrp="1"/>
          </p:cNvSpPr>
          <p:nvPr>
            <p:ph idx="1"/>
          </p:nvPr>
        </p:nvSpPr>
        <p:spPr>
          <a:xfrm>
            <a:off x="603250" y="1600200"/>
            <a:ext cx="8540750" cy="4422775"/>
          </a:xfrm>
        </p:spPr>
        <p:txBody>
          <a:bodyPr/>
          <a:lstStyle/>
          <a:p>
            <a:pPr>
              <a:lnSpc>
                <a:spcPct val="90000"/>
              </a:lnSpc>
            </a:pPr>
            <a:r>
              <a:rPr lang="en-US" dirty="0" smtClean="0"/>
              <a:t>1- gases consist of large numbers of tiny particles that are far apart relative to their size</a:t>
            </a:r>
          </a:p>
          <a:p>
            <a:pPr lvl="1">
              <a:lnSpc>
                <a:spcPct val="90000"/>
              </a:lnSpc>
            </a:pPr>
            <a:r>
              <a:rPr lang="en-US" dirty="0" smtClean="0"/>
              <a:t>Molecules farther apart than molecules in other states</a:t>
            </a:r>
          </a:p>
          <a:p>
            <a:pPr lvl="1">
              <a:lnSpc>
                <a:spcPct val="90000"/>
              </a:lnSpc>
            </a:pPr>
            <a:r>
              <a:rPr lang="en-US" dirty="0" smtClean="0"/>
              <a:t>Most volume occupied by gas is empty space</a:t>
            </a:r>
          </a:p>
          <a:p>
            <a:pPr lvl="1">
              <a:lnSpc>
                <a:spcPct val="90000"/>
              </a:lnSpc>
            </a:pPr>
            <a:r>
              <a:rPr lang="en-US" dirty="0" smtClean="0"/>
              <a:t>Allows for low density and easy compression</a:t>
            </a:r>
          </a:p>
        </p:txBody>
      </p:sp>
    </p:spTree>
    <p:extLst>
      <p:ext uri="{BB962C8B-B14F-4D97-AF65-F5344CB8AC3E}">
        <p14:creationId xmlns:p14="http://schemas.microsoft.com/office/powerpoint/2010/main" val="80357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2- Collisions between gas particles and between particles and container are elastic </a:t>
            </a:r>
          </a:p>
          <a:p>
            <a:r>
              <a:rPr lang="en-US" dirty="0" smtClean="0"/>
              <a:t>(</a:t>
            </a:r>
            <a:r>
              <a:rPr lang="en-US" u="sng" dirty="0" smtClean="0"/>
              <a:t>Elastic collision- </a:t>
            </a:r>
            <a:r>
              <a:rPr lang="en-US" dirty="0" smtClean="0"/>
              <a:t>no net loss of kinetic energy)</a:t>
            </a:r>
          </a:p>
          <a:p>
            <a:pPr lvl="1"/>
            <a:r>
              <a:rPr lang="en-US" dirty="0" smtClean="0"/>
              <a:t>Total kinetic energy of two particles remains the same as long as temp is constant</a:t>
            </a:r>
            <a:endParaRPr lang="en-US" dirty="0"/>
          </a:p>
        </p:txBody>
      </p:sp>
    </p:spTree>
    <p:extLst>
      <p:ext uri="{BB962C8B-B14F-4D97-AF65-F5344CB8AC3E}">
        <p14:creationId xmlns:p14="http://schemas.microsoft.com/office/powerpoint/2010/main" val="362333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3- Gas particles are in constant, rapid, random motion </a:t>
            </a:r>
          </a:p>
          <a:p>
            <a:pPr lvl="1"/>
            <a:r>
              <a:rPr lang="en-US" dirty="0" smtClean="0"/>
              <a:t>Particles move in all directions</a:t>
            </a:r>
          </a:p>
          <a:p>
            <a:pPr lvl="1"/>
            <a:r>
              <a:rPr lang="en-US" dirty="0" smtClean="0"/>
              <a:t>Move in straight lines until collide with each other or container walls</a:t>
            </a:r>
            <a:endParaRPr lang="en-US" dirty="0"/>
          </a:p>
        </p:txBody>
      </p:sp>
    </p:spTree>
    <p:extLst>
      <p:ext uri="{BB962C8B-B14F-4D97-AF65-F5344CB8AC3E}">
        <p14:creationId xmlns:p14="http://schemas.microsoft.com/office/powerpoint/2010/main" val="112678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4- No forces of attraction or repulsion between gas particles</a:t>
            </a:r>
          </a:p>
          <a:p>
            <a:pPr lvl="1"/>
            <a:r>
              <a:rPr lang="en-US" dirty="0" smtClean="0"/>
              <a:t>When collide do not stick, but immediately bounce apart</a:t>
            </a:r>
            <a:endParaRPr lang="en-US" dirty="0"/>
          </a:p>
        </p:txBody>
      </p:sp>
    </p:spTree>
    <p:extLst>
      <p:ext uri="{BB962C8B-B14F-4D97-AF65-F5344CB8AC3E}">
        <p14:creationId xmlns:p14="http://schemas.microsoft.com/office/powerpoint/2010/main" val="1999711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949325" y="609600"/>
            <a:ext cx="7661275" cy="5486400"/>
          </a:xfrm>
        </p:spPr>
        <p:txBody>
          <a:bodyPr/>
          <a:lstStyle/>
          <a:p>
            <a:r>
              <a:rPr lang="en-US" dirty="0" smtClean="0"/>
              <a:t>5- The temperature of a gas depends on the average kinetic energy of the particles of the gas</a:t>
            </a:r>
          </a:p>
          <a:p>
            <a:r>
              <a:rPr lang="en-US" dirty="0" smtClean="0"/>
              <a:t>KE= ½ mv</a:t>
            </a:r>
            <a:r>
              <a:rPr lang="en-US" baseline="30000" dirty="0" smtClean="0">
                <a:effectLst>
                  <a:outerShdw blurRad="38100" dist="38100" dir="2700000" algn="tl">
                    <a:srgbClr val="000000">
                      <a:alpha val="43137"/>
                    </a:srgbClr>
                  </a:outerShdw>
                </a:effectLst>
              </a:rPr>
              <a:t>2</a:t>
            </a:r>
          </a:p>
          <a:p>
            <a:pPr lvl="1"/>
            <a:r>
              <a:rPr lang="en-US" dirty="0" smtClean="0">
                <a:effectLst>
                  <a:outerShdw blurRad="38100" dist="38100" dir="2700000" algn="tl">
                    <a:srgbClr val="000000">
                      <a:alpha val="43137"/>
                    </a:srgbClr>
                  </a:outerShdw>
                </a:effectLst>
              </a:rPr>
              <a:t>If same gas, same mass, so KE depends only on speed</a:t>
            </a:r>
          </a:p>
          <a:p>
            <a:pPr lvl="1"/>
            <a:r>
              <a:rPr lang="en-US" dirty="0" smtClean="0">
                <a:effectLst>
                  <a:outerShdw blurRad="38100" dist="38100" dir="2700000" algn="tl">
                    <a:srgbClr val="000000">
                      <a:alpha val="43137"/>
                    </a:srgbClr>
                  </a:outerShdw>
                </a:effectLst>
              </a:rPr>
              <a:t>KE increases as temp increases</a:t>
            </a:r>
          </a:p>
          <a:p>
            <a:pPr lvl="1"/>
            <a:r>
              <a:rPr lang="en-US" dirty="0" smtClean="0">
                <a:effectLst>
                  <a:outerShdw blurRad="38100" dist="38100" dir="2700000" algn="tl">
                    <a:srgbClr val="000000">
                      <a:alpha val="43137"/>
                    </a:srgbClr>
                  </a:outerShdw>
                </a:effectLst>
              </a:rPr>
              <a:t>All gases at same temp have same average KE</a:t>
            </a:r>
          </a:p>
          <a:p>
            <a:pPr lvl="1"/>
            <a:r>
              <a:rPr lang="en-US" dirty="0" smtClean="0">
                <a:effectLst>
                  <a:outerShdw blurRad="38100" dist="38100" dir="2700000" algn="tl">
                    <a:srgbClr val="000000">
                      <a:alpha val="43137"/>
                    </a:srgbClr>
                  </a:outerShdw>
                </a:effectLst>
              </a:rPr>
              <a:t>At same temp lighter particles have higher average speeds</a:t>
            </a:r>
            <a:endParaRPr lang="en-US" dirty="0"/>
          </a:p>
        </p:txBody>
      </p:sp>
    </p:spTree>
    <p:extLst>
      <p:ext uri="{BB962C8B-B14F-4D97-AF65-F5344CB8AC3E}">
        <p14:creationId xmlns:p14="http://schemas.microsoft.com/office/powerpoint/2010/main" val="104888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US" dirty="0"/>
              <a:t>Kinetic Molecular Theory</a:t>
            </a:r>
          </a:p>
        </p:txBody>
      </p:sp>
      <p:sp>
        <p:nvSpPr>
          <p:cNvPr id="56323" name="Rectangle 3"/>
          <p:cNvSpPr>
            <a:spLocks noGrp="1" noRot="1" noChangeArrowheads="1"/>
          </p:cNvSpPr>
          <p:nvPr>
            <p:ph type="body" idx="1"/>
          </p:nvPr>
        </p:nvSpPr>
        <p:spPr/>
        <p:txBody>
          <a:bodyPr/>
          <a:lstStyle/>
          <a:p>
            <a:pPr>
              <a:lnSpc>
                <a:spcPct val="90000"/>
              </a:lnSpc>
            </a:pPr>
            <a:r>
              <a:rPr lang="en-US" dirty="0" smtClean="0"/>
              <a:t>1-gas </a:t>
            </a:r>
            <a:r>
              <a:rPr lang="en-US" dirty="0"/>
              <a:t>consists of tiny particles</a:t>
            </a:r>
          </a:p>
          <a:p>
            <a:pPr>
              <a:lnSpc>
                <a:spcPct val="90000"/>
              </a:lnSpc>
            </a:pPr>
            <a:r>
              <a:rPr lang="en-US" dirty="0"/>
              <a:t>2-there size is so small and the distance between them so great their volume is zero</a:t>
            </a:r>
          </a:p>
          <a:p>
            <a:pPr>
              <a:lnSpc>
                <a:spcPct val="90000"/>
              </a:lnSpc>
            </a:pPr>
            <a:r>
              <a:rPr lang="en-US" dirty="0"/>
              <a:t>3-random constant motion causes pressure</a:t>
            </a:r>
          </a:p>
          <a:p>
            <a:pPr>
              <a:lnSpc>
                <a:spcPct val="90000"/>
              </a:lnSpc>
            </a:pPr>
            <a:r>
              <a:rPr lang="en-US" dirty="0"/>
              <a:t>4-particles do not attract or repel</a:t>
            </a:r>
          </a:p>
          <a:p>
            <a:pPr>
              <a:lnSpc>
                <a:spcPct val="90000"/>
              </a:lnSpc>
            </a:pPr>
            <a:r>
              <a:rPr lang="en-US" dirty="0"/>
              <a:t>5-average KE is directly proportional to Temp (K)</a:t>
            </a:r>
          </a:p>
        </p:txBody>
      </p:sp>
    </p:spTree>
    <p:extLst>
      <p:ext uri="{BB962C8B-B14F-4D97-AF65-F5344CB8AC3E}">
        <p14:creationId xmlns:p14="http://schemas.microsoft.com/office/powerpoint/2010/main" val="329451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323">
                                            <p:txEl>
                                              <p:pRg st="3" end="3"/>
                                            </p:txEl>
                                          </p:spTgt>
                                        </p:tgtEl>
                                        <p:attrNameLst>
                                          <p:attrName>style.visibility</p:attrName>
                                        </p:attrNameLst>
                                      </p:cBhvr>
                                      <p:to>
                                        <p:strVal val="visible"/>
                                      </p:to>
                                    </p:set>
                                    <p:anim calcmode="lin" valueType="num">
                                      <p:cBhvr additive="base">
                                        <p:cTn id="25"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 calcmode="lin" valueType="num">
                                      <p:cBhvr additive="base">
                                        <p:cTn id="31"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7180</TotalTime>
  <Words>1000</Words>
  <Application>Microsoft Office PowerPoint</Application>
  <PresentationFormat>On-screen Show (4:3)</PresentationFormat>
  <Paragraphs>137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Clouds</vt:lpstr>
      <vt:lpstr>Gases and Pressure</vt:lpstr>
      <vt:lpstr>11-1 Learning Targets</vt:lpstr>
      <vt:lpstr>KMT</vt:lpstr>
      <vt:lpstr> KMT (Kinetic Molecular Theory) based on five assumptions: </vt:lpstr>
      <vt:lpstr>PowerPoint Presentation</vt:lpstr>
      <vt:lpstr>PowerPoint Presentation</vt:lpstr>
      <vt:lpstr>PowerPoint Presentation</vt:lpstr>
      <vt:lpstr>PowerPoint Presentation</vt:lpstr>
      <vt:lpstr>Kinetic Molecular Theory</vt:lpstr>
      <vt:lpstr>Physical Properties of Gases- explained by KMT</vt:lpstr>
      <vt:lpstr>PowerPoint Presentation</vt:lpstr>
      <vt:lpstr>Real gas</vt:lpstr>
      <vt:lpstr>PowerPoint Presentation</vt:lpstr>
      <vt:lpstr>Pressure</vt:lpstr>
      <vt:lpstr>Barometer</vt:lpstr>
      <vt:lpstr>Barometer</vt:lpstr>
      <vt:lpstr>Manometer</vt:lpstr>
      <vt:lpstr>Manometer</vt:lpstr>
      <vt:lpstr>Units of Pressure</vt:lpstr>
      <vt:lpstr>Pressure Conversions</vt:lpstr>
      <vt:lpstr>PowerPoint Presentation</vt:lpstr>
      <vt:lpstr>Standard Temperature and Pressure</vt:lpstr>
      <vt:lpstr>Dalton’s Law of Partial Pressures</vt:lpstr>
      <vt:lpstr>Dalton’s Law</vt:lpstr>
      <vt:lpstr>A mixture of gases at high temperature is created. Suppose that gas X has a pressure of 50 atm, gas Y has a pressure of 20 atm, and gas Z has a pressure of 10 atm.  What is the total pressure in this system?</vt:lpstr>
      <vt:lpstr>Gases collected by Water displacement</vt:lpstr>
      <vt:lpstr>PowerPoint Presentation</vt:lpstr>
      <vt:lpstr>PowerPoint Presentation</vt:lpstr>
      <vt:lpstr>PowerPoint Presentation</vt:lpstr>
      <vt:lpstr>PowerPoint Presentation</vt:lpstr>
    </vt:vector>
  </TitlesOfParts>
  <Company>Berlin - Milan Local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Gases</dc:title>
  <dc:creator>BMLS User</dc:creator>
  <cp:lastModifiedBy>Test Stiudent2</cp:lastModifiedBy>
  <cp:revision>132</cp:revision>
  <dcterms:created xsi:type="dcterms:W3CDTF">2003-12-19T19:04:46Z</dcterms:created>
  <dcterms:modified xsi:type="dcterms:W3CDTF">2019-03-25T15:36:00Z</dcterms:modified>
</cp:coreProperties>
</file>