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4"/>
  </p:notesMasterIdLst>
  <p:handoutMasterIdLst>
    <p:handoutMasterId r:id="rId55"/>
  </p:handoutMasterIdLst>
  <p:sldIdLst>
    <p:sldId id="256" r:id="rId2"/>
    <p:sldId id="260" r:id="rId3"/>
    <p:sldId id="261" r:id="rId4"/>
    <p:sldId id="262" r:id="rId5"/>
    <p:sldId id="263" r:id="rId6"/>
    <p:sldId id="264" r:id="rId7"/>
    <p:sldId id="265" r:id="rId8"/>
    <p:sldId id="266" r:id="rId9"/>
    <p:sldId id="267" r:id="rId10"/>
    <p:sldId id="268" r:id="rId11"/>
    <p:sldId id="269" r:id="rId12"/>
    <p:sldId id="312" r:id="rId13"/>
    <p:sldId id="270" r:id="rId14"/>
    <p:sldId id="310" r:id="rId15"/>
    <p:sldId id="271" r:id="rId16"/>
    <p:sldId id="302" r:id="rId17"/>
    <p:sldId id="273" r:id="rId18"/>
    <p:sldId id="303" r:id="rId19"/>
    <p:sldId id="316" r:id="rId20"/>
    <p:sldId id="317" r:id="rId21"/>
    <p:sldId id="318" r:id="rId22"/>
    <p:sldId id="275" r:id="rId23"/>
    <p:sldId id="276" r:id="rId24"/>
    <p:sldId id="304" r:id="rId25"/>
    <p:sldId id="278" r:id="rId26"/>
    <p:sldId id="279" r:id="rId27"/>
    <p:sldId id="305" r:id="rId28"/>
    <p:sldId id="281" r:id="rId29"/>
    <p:sldId id="282" r:id="rId30"/>
    <p:sldId id="283" r:id="rId31"/>
    <p:sldId id="306" r:id="rId32"/>
    <p:sldId id="285" r:id="rId33"/>
    <p:sldId id="307" r:id="rId34"/>
    <p:sldId id="287" r:id="rId35"/>
    <p:sldId id="288" r:id="rId36"/>
    <p:sldId id="289" r:id="rId37"/>
    <p:sldId id="290" r:id="rId38"/>
    <p:sldId id="291" r:id="rId39"/>
    <p:sldId id="311" r:id="rId40"/>
    <p:sldId id="292" r:id="rId41"/>
    <p:sldId id="293" r:id="rId42"/>
    <p:sldId id="294" r:id="rId43"/>
    <p:sldId id="308" r:id="rId44"/>
    <p:sldId id="296" r:id="rId45"/>
    <p:sldId id="297" r:id="rId46"/>
    <p:sldId id="298" r:id="rId47"/>
    <p:sldId id="299" r:id="rId48"/>
    <p:sldId id="300" r:id="rId49"/>
    <p:sldId id="301" r:id="rId50"/>
    <p:sldId id="315" r:id="rId51"/>
    <p:sldId id="313" r:id="rId52"/>
    <p:sldId id="314"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47" autoAdjust="0"/>
  </p:normalViewPr>
  <p:slideViewPr>
    <p:cSldViewPr snapToGrid="0">
      <p:cViewPr varScale="1">
        <p:scale>
          <a:sx n="59" d="100"/>
          <a:sy n="59" d="100"/>
        </p:scale>
        <p:origin x="796" y="52"/>
      </p:cViewPr>
      <p:guideLst>
        <p:guide orient="horz" pos="2160"/>
        <p:guide orient="horz" pos="4032"/>
        <p:guide pos="288"/>
        <p:guide pos="2880"/>
      </p:guideLst>
    </p:cSldViewPr>
  </p:slideViewPr>
  <p:outlineViewPr>
    <p:cViewPr>
      <p:scale>
        <a:sx n="33" d="100"/>
        <a:sy n="33" d="100"/>
      </p:scale>
      <p:origin x="0" y="-323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495C13-BF4E-7A48-8890-1FF76673E20C}" type="slidenum">
              <a:rPr lang="en-US"/>
              <a:pPr eaLnBrk="1" hangingPunct="1"/>
              <a:t>27</a:t>
            </a:fld>
            <a:endParaRPr lang="en-US" dirty="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Both at the same time.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AF4E95-C64F-CD4C-BEE7-003236206215}" type="slidenum">
              <a:rPr lang="en-US"/>
              <a:pPr eaLnBrk="1" hangingPunct="1"/>
              <a:t>30</a:t>
            </a:fld>
            <a:endParaRPr lang="en-US" dirty="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upward.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AF4E95-C64F-CD4C-BEE7-003236206215}" type="slidenum">
              <a:rPr lang="en-US"/>
              <a:pPr eaLnBrk="1" hangingPunct="1"/>
              <a:t>31</a:t>
            </a:fld>
            <a:endParaRPr lang="en-US" dirty="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upward.</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210381-45AF-F744-B7E3-E5B9779DC9E8}" type="slidenum">
              <a:rPr lang="en-US"/>
              <a:pPr eaLnBrk="1" hangingPunct="1"/>
              <a:t>32</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 downward.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210381-45AF-F744-B7E3-E5B9779DC9E8}" type="slidenum">
              <a:rPr lang="en-US"/>
              <a:pPr eaLnBrk="1" hangingPunct="1"/>
              <a:t>33</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 downward.</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AEE013-4977-6E4D-A489-52EA75C3AD9A}" type="slidenum">
              <a:rPr lang="en-US"/>
              <a:pPr eaLnBrk="1" hangingPunct="1"/>
              <a:t>42</a:t>
            </a:fld>
            <a:endParaRPr lang="en-US" dirty="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a:t>
            </a:r>
            <a:r>
              <a:rPr lang="en-US" baseline="0" dirty="0">
                <a:ea typeface="Batang" charset="0"/>
                <a:cs typeface="Batang" charset="0"/>
              </a:rPr>
              <a:t> </a:t>
            </a:r>
            <a:r>
              <a:rPr lang="en-US" dirty="0"/>
              <a:t>Both A and B. </a:t>
            </a:r>
            <a:endParaRPr lang="en-US" dirty="0">
              <a:ea typeface="Batang" charset="0"/>
              <a:cs typeface="Batang"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AEE013-4977-6E4D-A489-52EA75C3AD9A}" type="slidenum">
              <a:rPr lang="en-US"/>
              <a:pPr eaLnBrk="1" hangingPunct="1"/>
              <a:t>43</a:t>
            </a:fld>
            <a:endParaRPr lang="en-US" dirty="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a:t>
            </a:r>
            <a:r>
              <a:rPr lang="en-US" baseline="0" dirty="0">
                <a:ea typeface="Batang" charset="0"/>
                <a:cs typeface="Batang" charset="0"/>
              </a:rPr>
              <a:t> </a:t>
            </a:r>
            <a:r>
              <a:rPr lang="en-US" dirty="0"/>
              <a:t>Both A and B. </a:t>
            </a:r>
            <a:endParaRPr lang="en-US" dirty="0">
              <a:ea typeface="Batang" charset="0"/>
              <a:cs typeface="Batang"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68CD5F-18AE-8D4E-8A29-18BF3A7FC456}" type="slidenum">
              <a:rPr lang="en-US"/>
              <a:pPr eaLnBrk="1" hangingPunct="1"/>
              <a:t>15</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330 m</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68CD5F-18AE-8D4E-8A29-18BF3A7FC456}" type="slidenum">
              <a:rPr lang="en-US"/>
              <a:pPr eaLnBrk="1" hangingPunct="1"/>
              <a:t>16</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330 m</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269646-FCF9-504F-B440-9F850BB4FAA7}" type="slidenum">
              <a:rPr lang="en-US"/>
              <a:pPr eaLnBrk="1" hangingPunct="1"/>
              <a:t>17</a:t>
            </a:fld>
            <a:endParaRPr lang="en-US" dirty="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660 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269646-FCF9-504F-B440-9F850BB4FAA7}" type="slidenum">
              <a:rPr lang="en-US"/>
              <a:pPr eaLnBrk="1" hangingPunct="1"/>
              <a:t>18</a:t>
            </a:fld>
            <a:endParaRPr lang="en-US" dirty="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660 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A7E6D9-51DA-7F4D-A912-7BE70E52A3A2}" type="slidenum">
              <a:rPr lang="en-US"/>
              <a:pPr eaLnBrk="1" hangingPunct="1"/>
              <a:t>23</a:t>
            </a:fld>
            <a:endParaRPr lang="en-US" dirty="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hard-surfaced walls.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A7E6D9-51DA-7F4D-A912-7BE70E52A3A2}" type="slidenum">
              <a:rPr lang="en-US"/>
              <a:pPr eaLnBrk="1" hangingPunct="1"/>
              <a:t>24</a:t>
            </a:fld>
            <a:endParaRPr lang="en-US" dirty="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hard-surfaced walls.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4A36BC-1ABD-E34C-B36C-1E67471A1F2A}" type="slidenum">
              <a:rPr lang="en-US"/>
              <a:pPr eaLnBrk="1" hangingPunct="1"/>
              <a:t>25</a:t>
            </a:fld>
            <a:endParaRPr lang="en-US" dirty="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495C13-BF4E-7A48-8890-1FF76673E20C}" type="slidenum">
              <a:rPr lang="en-US"/>
              <a:pPr eaLnBrk="1" hangingPunct="1"/>
              <a:t>26</a:t>
            </a:fld>
            <a:endParaRPr lang="en-US" dirty="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Both at the same time.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87313" y="6613525"/>
            <a:ext cx="5399087" cy="179388"/>
          </a:xfrm>
          <a:prstGeom prst="rect">
            <a:avLst/>
          </a:prstGeom>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486119A-5404-8546-B0BA-7C024AE78693}" type="slidenum">
              <a:rPr lang="en-US"/>
              <a:pPr/>
              <a:t>‹#›</a:t>
            </a:fld>
            <a:endParaRPr lang="en-US" dirty="0"/>
          </a:p>
        </p:txBody>
      </p:sp>
    </p:spTree>
    <p:extLst>
      <p:ext uri="{BB962C8B-B14F-4D97-AF65-F5344CB8AC3E}">
        <p14:creationId xmlns:p14="http://schemas.microsoft.com/office/powerpoint/2010/main" val="162261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768" y="6611169"/>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6813550" y="4421188"/>
            <a:ext cx="1503363" cy="37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525463" y="5486400"/>
            <a:ext cx="4121150" cy="72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2"/>
          </p:nvPr>
        </p:nvSpPr>
        <p:spPr>
          <a:xfrm>
            <a:off x="5673725" y="3494088"/>
            <a:ext cx="2255838" cy="30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788988" y="4421188"/>
            <a:ext cx="4597400" cy="37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48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365125" y="5554663"/>
            <a:ext cx="4359275" cy="219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41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1125538" y="5133975"/>
            <a:ext cx="7019925" cy="130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6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915050"/>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998538" y="4219575"/>
            <a:ext cx="7286625" cy="2251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762000" y="4970463"/>
            <a:ext cx="6400800" cy="82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957254"/>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8" name="Text Placeholder 7"/>
          <p:cNvSpPr>
            <a:spLocks noGrp="1"/>
          </p:cNvSpPr>
          <p:nvPr>
            <p:ph type="body" sz="quarter" idx="10"/>
          </p:nvPr>
        </p:nvSpPr>
        <p:spPr>
          <a:xfrm>
            <a:off x="492125" y="5673725"/>
            <a:ext cx="7913688" cy="938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3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725238"/>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8" name="Text Placeholder 7"/>
          <p:cNvSpPr>
            <a:spLocks noGrp="1"/>
          </p:cNvSpPr>
          <p:nvPr>
            <p:ph type="body" sz="quarter" idx="10"/>
          </p:nvPr>
        </p:nvSpPr>
        <p:spPr>
          <a:xfrm>
            <a:off x="355600" y="4899025"/>
            <a:ext cx="8242300" cy="1406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3457575" y="5205413"/>
            <a:ext cx="4689475" cy="246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2"/>
          </p:nvPr>
        </p:nvSpPr>
        <p:spPr>
          <a:xfrm>
            <a:off x="1184275" y="3914775"/>
            <a:ext cx="6740525" cy="504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3"/>
          </p:nvPr>
        </p:nvSpPr>
        <p:spPr>
          <a:xfrm>
            <a:off x="4197350" y="2978150"/>
            <a:ext cx="4397375" cy="19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4"/>
          </p:nvPr>
        </p:nvSpPr>
        <p:spPr>
          <a:xfrm>
            <a:off x="5076825" y="2286000"/>
            <a:ext cx="3973513" cy="234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1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5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831850" y="4803775"/>
            <a:ext cx="7656513" cy="1119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55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1" r:id="rId4"/>
    <p:sldLayoutId id="2147483660" r:id="rId5"/>
    <p:sldLayoutId id="2147483659" r:id="rId6"/>
    <p:sldLayoutId id="2147483658" r:id="rId7"/>
    <p:sldLayoutId id="2147483657" r:id="rId8"/>
    <p:sldLayoutId id="2147483656" r:id="rId9"/>
    <p:sldLayoutId id="2147483653" r:id="rId10"/>
    <p:sldLayoutId id="2147483654" r:id="rId11"/>
    <p:sldLayoutId id="2147483662" r:id="rId12"/>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joS6kfjuKQo" TargetMode="External"/><Relationship Id="rId2" Type="http://schemas.openxmlformats.org/officeDocument/2006/relationships/hyperlink" Target="https://www.youtube.com/watch?v=urYWaHfel6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i886Lbjbl9k"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854"/>
            <a:ext cx="3768147" cy="1077218"/>
          </a:xfrm>
        </p:spPr>
        <p:txBody>
          <a:bodyPr/>
          <a:lstStyle/>
          <a:p>
            <a:pPr>
              <a:spcBef>
                <a:spcPct val="20000"/>
              </a:spcBef>
            </a:pPr>
            <a:r>
              <a:rPr lang="en-US" dirty="0">
                <a:solidFill>
                  <a:srgbClr val="CF390E"/>
                </a:solidFill>
              </a:rPr>
              <a:t>Chapter 20: Sound</a:t>
            </a:r>
          </a:p>
        </p:txBody>
      </p:sp>
      <p:sp>
        <p:nvSpPr>
          <p:cNvPr id="3" name="Text Placeholder 2"/>
          <p:cNvSpPr>
            <a:spLocks noGrp="1"/>
          </p:cNvSpPr>
          <p:nvPr>
            <p:ph type="body" sz="quarter" idx="10"/>
          </p:nvPr>
        </p:nvSpPr>
        <p:spPr>
          <a:xfrm>
            <a:off x="-3120" y="6567905"/>
            <a:ext cx="2078972" cy="188111"/>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Sound in Air, Continued-1</a:t>
            </a:r>
          </a:p>
        </p:txBody>
      </p:sp>
      <p:sp>
        <p:nvSpPr>
          <p:cNvPr id="11267" name="Rectangle 3"/>
          <p:cNvSpPr>
            <a:spLocks noGrp="1" noChangeArrowheads="1"/>
          </p:cNvSpPr>
          <p:nvPr>
            <p:ph sz="half" idx="1"/>
          </p:nvPr>
        </p:nvSpPr>
        <p:spPr>
          <a:xfrm>
            <a:off x="365125" y="1463040"/>
            <a:ext cx="4038600" cy="5060327"/>
          </a:xfrm>
        </p:spPr>
        <p:txBody>
          <a:bodyPr/>
          <a:lstStyle/>
          <a:p>
            <a:r>
              <a:rPr lang="en-US" sz="2400" dirty="0"/>
              <a:t>How sound is heard from a radio loudspeaker</a:t>
            </a:r>
          </a:p>
          <a:p>
            <a:pPr lvl="1"/>
            <a:r>
              <a:rPr lang="en-US" sz="2000" dirty="0"/>
              <a:t>Radio loudspeaker is a paper cone that vibrates.</a:t>
            </a:r>
          </a:p>
          <a:p>
            <a:pPr lvl="1"/>
            <a:r>
              <a:rPr lang="en-US" sz="2000" dirty="0"/>
              <a:t>Air molecules next to the loudspeaker set into vibration.</a:t>
            </a:r>
          </a:p>
          <a:p>
            <a:pPr lvl="1"/>
            <a:r>
              <a:rPr lang="en-US" sz="2000" dirty="0"/>
              <a:t>Produces compressions and rarefactions traveling in air.</a:t>
            </a:r>
          </a:p>
          <a:p>
            <a:pPr lvl="1"/>
            <a:r>
              <a:rPr lang="en-US" sz="2000" dirty="0"/>
              <a:t>Sound waves reach your ears, setting your eardrums into vibration.</a:t>
            </a:r>
          </a:p>
          <a:p>
            <a:pPr lvl="1"/>
            <a:r>
              <a:rPr lang="en-US" sz="2000" dirty="0"/>
              <a:t>Sound is heard.</a:t>
            </a:r>
          </a:p>
        </p:txBody>
      </p:sp>
      <p:pic>
        <p:nvPicPr>
          <p:cNvPr id="6" name="Picture 5" descr="Photograph of a woman holding a vibrating cone of the loudspeak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124" y="1499752"/>
            <a:ext cx="2366723" cy="2557095"/>
          </a:xfrm>
          <a:prstGeom prst="rect">
            <a:avLst/>
          </a:prstGeom>
        </p:spPr>
      </p:pic>
      <p:pic>
        <p:nvPicPr>
          <p:cNvPr id="7" name="Picture 6" descr="a) Figure illustrating vibrating loudspeaker that sends compressions of air shown in red lines and produces similar vibrations in the microphone, which are displayed on an oscilloscope. b) The shape of the waveform on the oscilloscope screen reveals information about the sound like amplitude and period."/>
          <p:cNvPicPr>
            <a:picLocks noChangeAspect="1"/>
          </p:cNvPicPr>
          <p:nvPr/>
        </p:nvPicPr>
        <p:blipFill rotWithShape="1">
          <a:blip r:embed="rId3">
            <a:extLst>
              <a:ext uri="{28A0092B-C50C-407E-A947-70E740481C1C}">
                <a14:useLocalDpi xmlns:a14="http://schemas.microsoft.com/office/drawing/2010/main" val="0"/>
              </a:ext>
            </a:extLst>
          </a:blip>
          <a:srcRect b="4484"/>
          <a:stretch/>
        </p:blipFill>
        <p:spPr>
          <a:xfrm>
            <a:off x="4240260" y="4242481"/>
            <a:ext cx="4752354" cy="22808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Media That Transmit Sound</a:t>
            </a:r>
          </a:p>
        </p:txBody>
      </p:sp>
      <p:sp>
        <p:nvSpPr>
          <p:cNvPr id="12291" name="Rectangle 3"/>
          <p:cNvSpPr>
            <a:spLocks noGrp="1" noChangeArrowheads="1"/>
          </p:cNvSpPr>
          <p:nvPr>
            <p:ph idx="1"/>
          </p:nvPr>
        </p:nvSpPr>
        <p:spPr>
          <a:xfrm>
            <a:off x="365124" y="1957254"/>
            <a:ext cx="8416357" cy="3828949"/>
          </a:xfrm>
        </p:spPr>
        <p:txBody>
          <a:bodyPr/>
          <a:lstStyle/>
          <a:p>
            <a:r>
              <a:rPr lang="en-US" dirty="0"/>
              <a:t>Any elastic substance — solid, liquid, gas, or plasma — can transmit sound.</a:t>
            </a:r>
          </a:p>
          <a:p>
            <a:r>
              <a:rPr lang="en-US" dirty="0"/>
              <a:t>Elastic liquids and solids, the atoms are relatively close together, respond quickly to one another</a:t>
            </a:r>
            <a:r>
              <a:rPr lang="fr-FR" altLang="ja-JP" dirty="0"/>
              <a:t>'</a:t>
            </a:r>
            <a:r>
              <a:rPr lang="en-US" dirty="0"/>
              <a:t>s motions, and transmit energy with little loss.</a:t>
            </a:r>
          </a:p>
          <a:p>
            <a:pPr lvl="1"/>
            <a:r>
              <a:rPr lang="en-US" dirty="0"/>
              <a:t>Steel is elastic</a:t>
            </a:r>
          </a:p>
          <a:p>
            <a:r>
              <a:rPr lang="en-US" dirty="0"/>
              <a:t>Sound travels about 4 times faster in water than in air and about 15 times faster in steel than in air.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sound</a:t>
            </a:r>
          </a:p>
        </p:txBody>
      </p:sp>
      <p:sp>
        <p:nvSpPr>
          <p:cNvPr id="3" name="Content Placeholder 2"/>
          <p:cNvSpPr>
            <a:spLocks noGrp="1"/>
          </p:cNvSpPr>
          <p:nvPr>
            <p:ph idx="1"/>
          </p:nvPr>
        </p:nvSpPr>
        <p:spPr/>
        <p:txBody>
          <a:bodyPr/>
          <a:lstStyle/>
          <a:p>
            <a:r>
              <a:rPr lang="en-US" dirty="0"/>
              <a:t>https://www.youtube.com/watch?v=UgE2GIQwUCw</a:t>
            </a:r>
          </a:p>
        </p:txBody>
      </p:sp>
    </p:spTree>
    <p:extLst>
      <p:ext uri="{BB962C8B-B14F-4D97-AF65-F5344CB8AC3E}">
        <p14:creationId xmlns:p14="http://schemas.microsoft.com/office/powerpoint/2010/main" val="292040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Speed of Sound in Air</a:t>
            </a:r>
          </a:p>
        </p:txBody>
      </p:sp>
      <p:sp>
        <p:nvSpPr>
          <p:cNvPr id="13315" name="Rectangle 3"/>
          <p:cNvSpPr>
            <a:spLocks noGrp="1" noChangeArrowheads="1"/>
          </p:cNvSpPr>
          <p:nvPr>
            <p:ph idx="1"/>
          </p:nvPr>
        </p:nvSpPr>
        <p:spPr>
          <a:xfrm>
            <a:off x="365125" y="1250576"/>
            <a:ext cx="8229600" cy="5240165"/>
          </a:xfrm>
        </p:spPr>
        <p:txBody>
          <a:bodyPr/>
          <a:lstStyle/>
          <a:p>
            <a:pPr>
              <a:lnSpc>
                <a:spcPct val="95000"/>
              </a:lnSpc>
            </a:pPr>
            <a:r>
              <a:rPr lang="en-US" dirty="0"/>
              <a:t>Speed of sound</a:t>
            </a:r>
          </a:p>
          <a:p>
            <a:pPr>
              <a:lnSpc>
                <a:spcPct val="95000"/>
              </a:lnSpc>
            </a:pPr>
            <a:r>
              <a:rPr lang="en-US" dirty="0"/>
              <a:t>Depends on temperature and mass of particles</a:t>
            </a:r>
          </a:p>
          <a:p>
            <a:pPr lvl="2">
              <a:lnSpc>
                <a:spcPct val="95000"/>
              </a:lnSpc>
            </a:pPr>
            <a:r>
              <a:rPr lang="en-US" dirty="0"/>
              <a:t>Speed in dry air at 0</a:t>
            </a:r>
            <a:r>
              <a:rPr lang="en-US" dirty="0">
                <a:cs typeface="Arial"/>
              </a:rPr>
              <a:t>°</a:t>
            </a:r>
            <a:r>
              <a:rPr lang="en-US" dirty="0">
                <a:sym typeface="Symbol" charset="0"/>
              </a:rPr>
              <a:t>C is about 330 m/s.</a:t>
            </a:r>
          </a:p>
          <a:p>
            <a:pPr lvl="2">
              <a:lnSpc>
                <a:spcPct val="95000"/>
              </a:lnSpc>
            </a:pPr>
            <a:r>
              <a:rPr lang="en-US" dirty="0">
                <a:sym typeface="Symbol" charset="0"/>
              </a:rPr>
              <a:t>Room temperature speed about 340 m/s</a:t>
            </a:r>
          </a:p>
          <a:p>
            <a:pPr lvl="2">
              <a:lnSpc>
                <a:spcPct val="95000"/>
              </a:lnSpc>
            </a:pPr>
            <a:r>
              <a:rPr lang="en-US" dirty="0">
                <a:sym typeface="Symbol" charset="0"/>
              </a:rPr>
              <a:t>In water vapor slightly faster.</a:t>
            </a:r>
          </a:p>
          <a:p>
            <a:pPr lvl="2">
              <a:lnSpc>
                <a:spcPct val="95000"/>
              </a:lnSpc>
            </a:pPr>
            <a:r>
              <a:rPr lang="en-US" dirty="0">
                <a:sym typeface="Symbol" charset="0"/>
              </a:rPr>
              <a:t>In warm air faster than cold air.</a:t>
            </a:r>
            <a:endParaRPr lang="en-US" dirty="0"/>
          </a:p>
          <a:p>
            <a:pPr lvl="1">
              <a:lnSpc>
                <a:spcPct val="95000"/>
              </a:lnSpc>
            </a:pPr>
            <a:r>
              <a:rPr lang="en-US" dirty="0"/>
              <a:t>Each degree rise in temperature above 0</a:t>
            </a:r>
            <a:r>
              <a:rPr lang="en-US" dirty="0">
                <a:cs typeface="Arial"/>
              </a:rPr>
              <a:t>°</a:t>
            </a:r>
            <a:r>
              <a:rPr lang="en-US" dirty="0">
                <a:sym typeface="Symbol" charset="0"/>
              </a:rPr>
              <a:t>C, speed of sound in air increases by 0.6 m/s</a:t>
            </a:r>
            <a:endParaRPr lang="en-US" dirty="0"/>
          </a:p>
          <a:p>
            <a:pPr lvl="1">
              <a:lnSpc>
                <a:spcPct val="95000"/>
              </a:lnSpc>
            </a:pPr>
            <a:r>
              <a:rPr lang="en-US" dirty="0"/>
              <a:t>Speed in water about 4 times speed in air.</a:t>
            </a:r>
          </a:p>
          <a:p>
            <a:pPr lvl="1">
              <a:lnSpc>
                <a:spcPct val="95000"/>
              </a:lnSpc>
            </a:pPr>
            <a:r>
              <a:rPr lang="en-US" dirty="0"/>
              <a:t>Speed in steel about 15 times its speed in air.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in sound waves</a:t>
            </a:r>
          </a:p>
        </p:txBody>
      </p:sp>
      <p:sp>
        <p:nvSpPr>
          <p:cNvPr id="3" name="Content Placeholder 2"/>
          <p:cNvSpPr>
            <a:spLocks noGrp="1"/>
          </p:cNvSpPr>
          <p:nvPr>
            <p:ph idx="1"/>
          </p:nvPr>
        </p:nvSpPr>
        <p:spPr/>
        <p:txBody>
          <a:bodyPr/>
          <a:lstStyle/>
          <a:p>
            <a:r>
              <a:rPr lang="en-US" dirty="0"/>
              <a:t>Small amount of energy in comparison to EM waves</a:t>
            </a:r>
          </a:p>
          <a:p>
            <a:r>
              <a:rPr lang="en-US" dirty="0"/>
              <a:t>Sound energy dissipates to thermal energy when traveling in air</a:t>
            </a:r>
          </a:p>
          <a:p>
            <a:r>
              <a:rPr lang="en-US" dirty="0"/>
              <a:t>High frequency waves the energy is transformed into internal energy faster than for low frequency waves</a:t>
            </a:r>
          </a:p>
        </p:txBody>
      </p:sp>
    </p:spTree>
    <p:extLst>
      <p:ext uri="{BB962C8B-B14F-4D97-AF65-F5344CB8AC3E}">
        <p14:creationId xmlns:p14="http://schemas.microsoft.com/office/powerpoint/2010/main" val="77192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Speed of Sound in Air</a:t>
            </a:r>
            <a:br>
              <a:rPr lang="en-US" dirty="0"/>
            </a:br>
            <a:r>
              <a:rPr lang="en-US" dirty="0"/>
              <a:t>CHECK YOUR NEIGHBOR</a:t>
            </a:r>
          </a:p>
        </p:txBody>
      </p:sp>
      <p:sp>
        <p:nvSpPr>
          <p:cNvPr id="78851" name="Rectangle 3"/>
          <p:cNvSpPr>
            <a:spLocks noGrp="1" noChangeArrowheads="1"/>
          </p:cNvSpPr>
          <p:nvPr>
            <p:ph idx="1"/>
          </p:nvPr>
        </p:nvSpPr>
        <p:spPr/>
        <p:txBody>
          <a:bodyPr/>
          <a:lstStyle/>
          <a:p>
            <a:pPr marL="0" indent="0">
              <a:spcAft>
                <a:spcPts val="2200"/>
              </a:spcAft>
              <a:buNone/>
            </a:pPr>
            <a:r>
              <a:rPr lang="en-US" dirty="0"/>
              <a:t>You watch a person chopping wood and note that after the last chop you hear it 1 second later. How far away is the chopper?</a:t>
            </a:r>
            <a:endParaRPr lang="en-US" sz="1500" dirty="0"/>
          </a:p>
          <a:p>
            <a:pPr marL="514350" indent="-514350">
              <a:buFont typeface="+mj-lt"/>
              <a:buAutoNum type="alphaUcPeriod"/>
            </a:pPr>
            <a:r>
              <a:rPr lang="en-US" dirty="0"/>
              <a:t>330 m</a:t>
            </a:r>
          </a:p>
          <a:p>
            <a:pPr marL="514350" indent="-514350">
              <a:buFont typeface="+mj-lt"/>
              <a:buAutoNum type="alphaUcPeriod"/>
            </a:pPr>
            <a:r>
              <a:rPr lang="en-US" dirty="0"/>
              <a:t>More than 330 m</a:t>
            </a:r>
          </a:p>
          <a:p>
            <a:pPr marL="514350" indent="-514350">
              <a:buFont typeface="+mj-lt"/>
              <a:buAutoNum type="alphaUcPeriod"/>
            </a:pPr>
            <a:r>
              <a:rPr lang="en-US" dirty="0"/>
              <a:t>Less than 330 m</a:t>
            </a:r>
          </a:p>
          <a:p>
            <a:pPr marL="514350" indent="-514350">
              <a:buFont typeface="+mj-lt"/>
              <a:buAutoNum type="alphaUcPeriod"/>
            </a:pPr>
            <a:r>
              <a:rPr lang="en-US" dirty="0"/>
              <a:t>There</a:t>
            </a:r>
            <a:r>
              <a:rPr lang="fr-FR" altLang="ja-JP" dirty="0"/>
              <a:t>'</a:t>
            </a:r>
            <a:r>
              <a:rPr lang="en-US" dirty="0"/>
              <a:t>s no way to tell.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Speed of Sound in Air</a:t>
            </a:r>
            <a:br>
              <a:rPr lang="en-US" dirty="0"/>
            </a:br>
            <a:r>
              <a:rPr lang="en-US" dirty="0"/>
              <a:t>CHECK YOUR ANSWER</a:t>
            </a:r>
          </a:p>
        </p:txBody>
      </p:sp>
      <p:sp>
        <p:nvSpPr>
          <p:cNvPr id="78851" name="Rectangle 3"/>
          <p:cNvSpPr>
            <a:spLocks noGrp="1" noChangeArrowheads="1"/>
          </p:cNvSpPr>
          <p:nvPr>
            <p:ph idx="1"/>
          </p:nvPr>
        </p:nvSpPr>
        <p:spPr>
          <a:xfrm>
            <a:off x="365125" y="1957255"/>
            <a:ext cx="8229600" cy="2254982"/>
          </a:xfrm>
        </p:spPr>
        <p:txBody>
          <a:bodyPr/>
          <a:lstStyle/>
          <a:p>
            <a:pPr marL="0" indent="0">
              <a:spcAft>
                <a:spcPts val="2200"/>
              </a:spcAft>
              <a:buNone/>
            </a:pPr>
            <a:r>
              <a:rPr lang="en-US" dirty="0"/>
              <a:t>You watch a person chopping wood and note that after the last chop you hear it 1 second later. How far away is the chopper?</a:t>
            </a:r>
            <a:endParaRPr lang="en-US" sz="1500" dirty="0"/>
          </a:p>
          <a:p>
            <a:pPr marL="514350" indent="-514350">
              <a:buFont typeface="+mj-lt"/>
              <a:buAutoNum type="alphaUcPeriod"/>
            </a:pPr>
            <a:r>
              <a:rPr lang="en-US" b="1" dirty="0"/>
              <a:t>330 m</a:t>
            </a:r>
          </a:p>
        </p:txBody>
      </p:sp>
    </p:spTree>
    <p:extLst>
      <p:ext uri="{BB962C8B-B14F-4D97-AF65-F5344CB8AC3E}">
        <p14:creationId xmlns:p14="http://schemas.microsoft.com/office/powerpoint/2010/main" val="129743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0" y="614908"/>
            <a:ext cx="9144000" cy="1077218"/>
          </a:xfrm>
        </p:spPr>
        <p:txBody>
          <a:bodyPr/>
          <a:lstStyle/>
          <a:p>
            <a:r>
              <a:rPr lang="en-US" dirty="0"/>
              <a:t>Speed of Sound in Air</a:t>
            </a:r>
            <a:br>
              <a:rPr lang="en-US" dirty="0"/>
            </a:br>
            <a:r>
              <a:rPr lang="en-US" dirty="0"/>
              <a:t>CHECK YOUR NEIGHBOR, Continued </a:t>
            </a:r>
          </a:p>
        </p:txBody>
      </p:sp>
      <p:sp>
        <p:nvSpPr>
          <p:cNvPr id="84995" name="Rectangle 1027"/>
          <p:cNvSpPr>
            <a:spLocks noGrp="1" noChangeArrowheads="1"/>
          </p:cNvSpPr>
          <p:nvPr>
            <p:ph idx="1"/>
          </p:nvPr>
        </p:nvSpPr>
        <p:spPr>
          <a:xfrm>
            <a:off x="365125" y="1957255"/>
            <a:ext cx="8229600" cy="3679048"/>
          </a:xfrm>
        </p:spPr>
        <p:txBody>
          <a:bodyPr/>
          <a:lstStyle/>
          <a:p>
            <a:pPr marL="0" indent="0">
              <a:spcAft>
                <a:spcPts val="2200"/>
              </a:spcAft>
              <a:buNone/>
            </a:pPr>
            <a:r>
              <a:rPr lang="en-US" dirty="0"/>
              <a:t>You hear thunder 2 seconds after you see a lightning flash. How far away is the lightning?</a:t>
            </a:r>
            <a:endParaRPr lang="en-US" sz="1500" dirty="0"/>
          </a:p>
          <a:p>
            <a:pPr marL="514350" indent="-514350">
              <a:buFont typeface="+mj-lt"/>
              <a:buAutoNum type="alphaUcPeriod"/>
            </a:pPr>
            <a:r>
              <a:rPr lang="en-US" dirty="0"/>
              <a:t>340 m/s</a:t>
            </a:r>
          </a:p>
          <a:p>
            <a:pPr marL="514350" indent="-514350">
              <a:buFont typeface="+mj-lt"/>
              <a:buAutoNum type="alphaUcPeriod"/>
            </a:pPr>
            <a:r>
              <a:rPr lang="en-US" dirty="0"/>
              <a:t>660 m/s</a:t>
            </a:r>
          </a:p>
          <a:p>
            <a:pPr marL="514350" indent="-514350">
              <a:buFont typeface="+mj-lt"/>
              <a:buAutoNum type="alphaUcPeriod"/>
            </a:pPr>
            <a:r>
              <a:rPr lang="en-US" dirty="0"/>
              <a:t>More than 660 m/s</a:t>
            </a:r>
          </a:p>
          <a:p>
            <a:pPr marL="514350" indent="-514350">
              <a:buFont typeface="+mj-lt"/>
              <a:buAutoNum type="alphaUcPeriod"/>
            </a:pPr>
            <a:r>
              <a:rPr lang="en-US" dirty="0"/>
              <a:t>There</a:t>
            </a:r>
            <a:r>
              <a:rPr lang="fr-FR" altLang="ja-JP" dirty="0"/>
              <a:t>'</a:t>
            </a:r>
            <a:r>
              <a:rPr lang="en-US" dirty="0"/>
              <a:t>s no way to tell.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0" y="614908"/>
            <a:ext cx="9144000" cy="1077218"/>
          </a:xfrm>
        </p:spPr>
        <p:txBody>
          <a:bodyPr/>
          <a:lstStyle/>
          <a:p>
            <a:r>
              <a:rPr lang="en-US" dirty="0"/>
              <a:t>Speed of Sound in Air</a:t>
            </a:r>
            <a:br>
              <a:rPr lang="en-US" dirty="0"/>
            </a:br>
            <a:r>
              <a:rPr lang="en-US" dirty="0"/>
              <a:t>CHECK YOUR NEIGHBOR, Continued</a:t>
            </a:r>
          </a:p>
        </p:txBody>
      </p:sp>
      <p:sp>
        <p:nvSpPr>
          <p:cNvPr id="84995" name="Rectangle 1027"/>
          <p:cNvSpPr>
            <a:spLocks noGrp="1" noChangeArrowheads="1"/>
          </p:cNvSpPr>
          <p:nvPr>
            <p:ph idx="1"/>
          </p:nvPr>
        </p:nvSpPr>
        <p:spPr>
          <a:xfrm>
            <a:off x="365125" y="1957255"/>
            <a:ext cx="8229600" cy="1880228"/>
          </a:xfrm>
        </p:spPr>
        <p:txBody>
          <a:bodyPr/>
          <a:lstStyle/>
          <a:p>
            <a:pPr marL="0" indent="0">
              <a:spcAft>
                <a:spcPts val="2200"/>
              </a:spcAft>
              <a:buNone/>
            </a:pPr>
            <a:r>
              <a:rPr lang="en-US" dirty="0"/>
              <a:t>You hear thunder 2 seconds after you see a lightning flash. How far away is the lightning?</a:t>
            </a:r>
            <a:endParaRPr lang="en-US" sz="1500" dirty="0"/>
          </a:p>
          <a:p>
            <a:pPr marL="514350" indent="-514350">
              <a:buFont typeface="+mj-lt"/>
              <a:buAutoNum type="alphaUcPeriod" startAt="2"/>
            </a:pPr>
            <a:r>
              <a:rPr lang="en-US" b="1" dirty="0"/>
              <a:t>660 m/s</a:t>
            </a:r>
          </a:p>
        </p:txBody>
      </p:sp>
    </p:spTree>
    <p:extLst>
      <p:ext uri="{BB962C8B-B14F-4D97-AF65-F5344CB8AC3E}">
        <p14:creationId xmlns:p14="http://schemas.microsoft.com/office/powerpoint/2010/main" val="398783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Sound Intensity and Loudness</a:t>
            </a:r>
          </a:p>
        </p:txBody>
      </p:sp>
      <p:sp>
        <p:nvSpPr>
          <p:cNvPr id="12291" name="Rectangle 3"/>
          <p:cNvSpPr>
            <a:spLocks noGrp="1" noChangeArrowheads="1"/>
          </p:cNvSpPr>
          <p:nvPr>
            <p:ph idx="1"/>
          </p:nvPr>
        </p:nvSpPr>
        <p:spPr>
          <a:xfrm>
            <a:off x="365125" y="1230858"/>
            <a:ext cx="8229600" cy="1453199"/>
          </a:xfrm>
        </p:spPr>
        <p:txBody>
          <a:bodyPr/>
          <a:lstStyle/>
          <a:p>
            <a:r>
              <a:rPr lang="en-US" dirty="0"/>
              <a:t>Intensity proportional to square of amplitude of sound wave</a:t>
            </a:r>
          </a:p>
          <a:p>
            <a:r>
              <a:rPr lang="en-US" dirty="0"/>
              <a:t>I=(A) </a:t>
            </a:r>
            <a:r>
              <a:rPr lang="en-US" baseline="30000" dirty="0"/>
              <a:t>2</a:t>
            </a:r>
            <a:endParaRPr lang="en-US" dirty="0"/>
          </a:p>
          <a:p>
            <a:r>
              <a:rPr lang="en-US" dirty="0"/>
              <a:t>The </a:t>
            </a:r>
            <a:r>
              <a:rPr lang="en-US" b="1" dirty="0"/>
              <a:t>intensity of sound depends on the amplitude of pressure variations</a:t>
            </a:r>
            <a:r>
              <a:rPr lang="en-US" dirty="0"/>
              <a:t> within the sound wave</a:t>
            </a:r>
          </a:p>
        </p:txBody>
      </p:sp>
      <p:sp>
        <p:nvSpPr>
          <p:cNvPr id="4" name="Text Placeholder 3"/>
          <p:cNvSpPr>
            <a:spLocks noGrp="1"/>
          </p:cNvSpPr>
          <p:nvPr>
            <p:ph type="body" sz="quarter" idx="10"/>
          </p:nvPr>
        </p:nvSpPr>
        <p:spPr>
          <a:xfrm>
            <a:off x="6663172" y="3752921"/>
            <a:ext cx="1140543" cy="517699"/>
          </a:xfrm>
        </p:spPr>
        <p:txBody>
          <a:bodyPr/>
          <a:lstStyle/>
          <a:p>
            <a:pPr marL="0" indent="0">
              <a:buNone/>
            </a:pPr>
            <a:endParaRPr lang="en-US" dirty="0"/>
          </a:p>
        </p:txBody>
      </p:sp>
      <p:sp>
        <p:nvSpPr>
          <p:cNvPr id="7" name="Text Placeholder 6"/>
          <p:cNvSpPr>
            <a:spLocks noGrp="1"/>
          </p:cNvSpPr>
          <p:nvPr>
            <p:ph type="body" sz="quarter" idx="12"/>
          </p:nvPr>
        </p:nvSpPr>
        <p:spPr>
          <a:xfrm>
            <a:off x="7436851" y="4171477"/>
            <a:ext cx="1002756" cy="492191"/>
          </a:xfrm>
        </p:spPr>
        <p:txBody>
          <a:bodyPr/>
          <a:lstStyle/>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This lecture will help you understand:</a:t>
            </a:r>
          </a:p>
        </p:txBody>
      </p:sp>
      <p:sp>
        <p:nvSpPr>
          <p:cNvPr id="3075" name="Rectangle 3"/>
          <p:cNvSpPr>
            <a:spLocks noGrp="1" noChangeArrowheads="1"/>
          </p:cNvSpPr>
          <p:nvPr>
            <p:ph idx="1"/>
          </p:nvPr>
        </p:nvSpPr>
        <p:spPr>
          <a:xfrm>
            <a:off x="365125" y="1520374"/>
            <a:ext cx="8229600" cy="5088828"/>
          </a:xfrm>
        </p:spPr>
        <p:txBody>
          <a:bodyPr>
            <a:spAutoFit/>
          </a:bodyPr>
          <a:lstStyle/>
          <a:p>
            <a:pPr>
              <a:lnSpc>
                <a:spcPct val="95000"/>
              </a:lnSpc>
            </a:pPr>
            <a:r>
              <a:rPr lang="en-US" sz="2200" dirty="0"/>
              <a:t>Nature of Sound</a:t>
            </a:r>
          </a:p>
          <a:p>
            <a:pPr>
              <a:lnSpc>
                <a:spcPct val="95000"/>
              </a:lnSpc>
            </a:pPr>
            <a:r>
              <a:rPr lang="en-US" sz="2200" dirty="0"/>
              <a:t>Origin of Sound</a:t>
            </a:r>
          </a:p>
          <a:p>
            <a:pPr>
              <a:lnSpc>
                <a:spcPct val="95000"/>
              </a:lnSpc>
            </a:pPr>
            <a:r>
              <a:rPr lang="en-US" sz="2200" dirty="0"/>
              <a:t>Sound in Air</a:t>
            </a:r>
          </a:p>
          <a:p>
            <a:pPr>
              <a:lnSpc>
                <a:spcPct val="95000"/>
              </a:lnSpc>
            </a:pPr>
            <a:r>
              <a:rPr lang="en-US" sz="2200" dirty="0"/>
              <a:t>Media That Transmit Sound</a:t>
            </a:r>
          </a:p>
          <a:p>
            <a:pPr>
              <a:lnSpc>
                <a:spcPct val="95000"/>
              </a:lnSpc>
            </a:pPr>
            <a:r>
              <a:rPr lang="en-US" sz="2200" dirty="0"/>
              <a:t>Speed of Sound in Air</a:t>
            </a:r>
          </a:p>
          <a:p>
            <a:pPr>
              <a:lnSpc>
                <a:spcPct val="95000"/>
              </a:lnSpc>
            </a:pPr>
            <a:r>
              <a:rPr lang="en-US" sz="2200" dirty="0"/>
              <a:t>Reflection of Sound</a:t>
            </a:r>
          </a:p>
          <a:p>
            <a:pPr>
              <a:lnSpc>
                <a:spcPct val="95000"/>
              </a:lnSpc>
            </a:pPr>
            <a:r>
              <a:rPr lang="en-US" sz="2200" dirty="0"/>
              <a:t>Refraction of Sound</a:t>
            </a:r>
          </a:p>
          <a:p>
            <a:pPr>
              <a:lnSpc>
                <a:spcPct val="95000"/>
              </a:lnSpc>
            </a:pPr>
            <a:r>
              <a:rPr lang="en-US" sz="2200" dirty="0"/>
              <a:t>Energy in Sound Waves</a:t>
            </a:r>
          </a:p>
          <a:p>
            <a:pPr>
              <a:lnSpc>
                <a:spcPct val="95000"/>
              </a:lnSpc>
            </a:pPr>
            <a:r>
              <a:rPr lang="en-US" sz="2200" dirty="0"/>
              <a:t>Forced Vibrations</a:t>
            </a:r>
          </a:p>
          <a:p>
            <a:pPr>
              <a:lnSpc>
                <a:spcPct val="95000"/>
              </a:lnSpc>
            </a:pPr>
            <a:r>
              <a:rPr lang="en-US" sz="2200" dirty="0"/>
              <a:t>Natural Frequency</a:t>
            </a:r>
          </a:p>
          <a:p>
            <a:pPr>
              <a:lnSpc>
                <a:spcPct val="95000"/>
              </a:lnSpc>
            </a:pPr>
            <a:r>
              <a:rPr lang="en-US" sz="2200" dirty="0"/>
              <a:t>Resonance</a:t>
            </a:r>
          </a:p>
          <a:p>
            <a:pPr>
              <a:lnSpc>
                <a:spcPct val="95000"/>
              </a:lnSpc>
            </a:pPr>
            <a:r>
              <a:rPr lang="en-US" sz="2200" dirty="0"/>
              <a:t>Interference</a:t>
            </a:r>
          </a:p>
          <a:p>
            <a:pPr>
              <a:lnSpc>
                <a:spcPct val="95000"/>
              </a:lnSpc>
            </a:pPr>
            <a:r>
              <a:rPr lang="en-US" sz="2200" dirty="0"/>
              <a:t>Beats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8939"/>
            <a:ext cx="9144000" cy="579438"/>
          </a:xfrm>
        </p:spPr>
        <p:txBody>
          <a:bodyPr/>
          <a:lstStyle/>
          <a:p>
            <a:r>
              <a:rPr lang="en-US" dirty="0"/>
              <a:t>Sound Intensity and Loudness, Continued</a:t>
            </a:r>
          </a:p>
        </p:txBody>
      </p:sp>
      <p:sp>
        <p:nvSpPr>
          <p:cNvPr id="13315" name="Rectangle 3"/>
          <p:cNvSpPr>
            <a:spLocks noGrp="1" noChangeArrowheads="1"/>
          </p:cNvSpPr>
          <p:nvPr>
            <p:ph idx="1"/>
          </p:nvPr>
        </p:nvSpPr>
        <p:spPr>
          <a:xfrm>
            <a:off x="365125" y="1957255"/>
            <a:ext cx="8229600" cy="630054"/>
          </a:xfrm>
        </p:spPr>
        <p:txBody>
          <a:bodyPr/>
          <a:lstStyle/>
          <a:p>
            <a:r>
              <a:rPr lang="en-US" sz="2000" dirty="0"/>
              <a:t>Because the range is so great, intensities are scaled by factors of 10, with the barely audible</a:t>
            </a:r>
          </a:p>
        </p:txBody>
      </p:sp>
      <p:pic>
        <p:nvPicPr>
          <p:cNvPr id="3" name="Picture 2" descr="10 to the power of -12 W per m squared"/>
          <p:cNvPicPr>
            <a:picLocks noChangeAspect="1"/>
          </p:cNvPicPr>
          <p:nvPr/>
        </p:nvPicPr>
        <p:blipFill>
          <a:blip r:embed="rId2"/>
          <a:stretch>
            <a:fillRect/>
          </a:stretch>
        </p:blipFill>
        <p:spPr>
          <a:xfrm>
            <a:off x="3807023" y="2296715"/>
            <a:ext cx="1257300" cy="295275"/>
          </a:xfrm>
          <a:prstGeom prst="rect">
            <a:avLst/>
          </a:prstGeom>
        </p:spPr>
      </p:pic>
      <p:sp>
        <p:nvSpPr>
          <p:cNvPr id="11" name="Text Placeholder 10"/>
          <p:cNvSpPr>
            <a:spLocks noGrp="1"/>
          </p:cNvSpPr>
          <p:nvPr>
            <p:ph type="body" sz="quarter" idx="10"/>
          </p:nvPr>
        </p:nvSpPr>
        <p:spPr>
          <a:xfrm>
            <a:off x="5040877" y="2258696"/>
            <a:ext cx="3575050" cy="328613"/>
          </a:xfrm>
        </p:spPr>
        <p:txBody>
          <a:bodyPr/>
          <a:lstStyle/>
          <a:p>
            <a:pPr marL="0" indent="0">
              <a:buNone/>
            </a:pPr>
            <a:r>
              <a:rPr lang="en-US" sz="2000" dirty="0"/>
              <a:t>as a reference intensity called</a:t>
            </a:r>
          </a:p>
        </p:txBody>
      </p:sp>
      <p:sp>
        <p:nvSpPr>
          <p:cNvPr id="12" name="Text Placeholder 11"/>
          <p:cNvSpPr>
            <a:spLocks noGrp="1"/>
          </p:cNvSpPr>
          <p:nvPr>
            <p:ph type="body" sz="quarter" idx="11"/>
          </p:nvPr>
        </p:nvSpPr>
        <p:spPr>
          <a:xfrm>
            <a:off x="365125" y="2574198"/>
            <a:ext cx="8534157" cy="996090"/>
          </a:xfrm>
        </p:spPr>
        <p:txBody>
          <a:bodyPr/>
          <a:lstStyle/>
          <a:p>
            <a:pPr marL="234950" indent="104775">
              <a:buNone/>
            </a:pPr>
            <a:r>
              <a:rPr lang="en-US" sz="2000" dirty="0"/>
              <a:t>0 </a:t>
            </a:r>
            <a:r>
              <a:rPr lang="en-US" sz="2000" i="1" dirty="0"/>
              <a:t>bel</a:t>
            </a:r>
            <a:r>
              <a:rPr lang="en-US" sz="2000" dirty="0"/>
              <a:t> (a unit named after Alexander Bell). </a:t>
            </a:r>
          </a:p>
          <a:p>
            <a:r>
              <a:rPr lang="en-US" sz="2000" dirty="0"/>
              <a:t>A sound 10 times more intense has an intensity of 1 bel</a:t>
            </a:r>
          </a:p>
        </p:txBody>
      </p:sp>
      <p:pic>
        <p:nvPicPr>
          <p:cNvPr id="4" name="Picture 3" descr="(W per m squared)"/>
          <p:cNvPicPr>
            <a:picLocks noChangeAspect="1"/>
          </p:cNvPicPr>
          <p:nvPr/>
        </p:nvPicPr>
        <p:blipFill>
          <a:blip r:embed="rId3"/>
          <a:stretch>
            <a:fillRect/>
          </a:stretch>
        </p:blipFill>
        <p:spPr>
          <a:xfrm>
            <a:off x="7067800" y="2951823"/>
            <a:ext cx="847725" cy="409575"/>
          </a:xfrm>
          <a:prstGeom prst="rect">
            <a:avLst/>
          </a:prstGeom>
        </p:spPr>
      </p:pic>
      <p:sp>
        <p:nvSpPr>
          <p:cNvPr id="13" name="Text Placeholder 12"/>
          <p:cNvSpPr>
            <a:spLocks noGrp="1"/>
          </p:cNvSpPr>
          <p:nvPr>
            <p:ph type="body" sz="quarter" idx="12"/>
          </p:nvPr>
        </p:nvSpPr>
        <p:spPr>
          <a:xfrm>
            <a:off x="7867407" y="2931932"/>
            <a:ext cx="491147" cy="402531"/>
          </a:xfrm>
        </p:spPr>
        <p:txBody>
          <a:bodyPr/>
          <a:lstStyle/>
          <a:p>
            <a:pPr marL="0" indent="0">
              <a:buNone/>
            </a:pPr>
            <a:r>
              <a:rPr lang="en-US" sz="2000" dirty="0"/>
              <a:t>or</a:t>
            </a:r>
          </a:p>
        </p:txBody>
      </p:sp>
      <p:sp>
        <p:nvSpPr>
          <p:cNvPr id="14" name="Text Placeholder 13"/>
          <p:cNvSpPr>
            <a:spLocks noGrp="1"/>
          </p:cNvSpPr>
          <p:nvPr>
            <p:ph type="body" sz="quarter" idx="13"/>
          </p:nvPr>
        </p:nvSpPr>
        <p:spPr>
          <a:xfrm>
            <a:off x="703629" y="3238927"/>
            <a:ext cx="2320925" cy="331361"/>
          </a:xfrm>
        </p:spPr>
        <p:txBody>
          <a:bodyPr/>
          <a:lstStyle/>
          <a:p>
            <a:pPr marL="0" indent="0">
              <a:buNone/>
            </a:pPr>
            <a:r>
              <a:rPr lang="en-US" sz="2000" dirty="0"/>
              <a:t>10 </a:t>
            </a:r>
            <a:r>
              <a:rPr lang="en-US" sz="2000" i="1" dirty="0"/>
              <a:t>decibels</a:t>
            </a:r>
            <a:r>
              <a:rPr lang="en-US" sz="2000" dirty="0"/>
              <a:t> (</a:t>
            </a:r>
            <a:r>
              <a:rPr lang="en-US" sz="2000" i="1" dirty="0"/>
              <a:t>dB</a:t>
            </a:r>
            <a:r>
              <a:rPr lang="en-US" sz="2000" dirty="0"/>
              <a:t>)</a:t>
            </a:r>
          </a:p>
        </p:txBody>
      </p:sp>
      <p:sp>
        <p:nvSpPr>
          <p:cNvPr id="15" name="Text Placeholder 14"/>
          <p:cNvSpPr>
            <a:spLocks noGrp="1"/>
          </p:cNvSpPr>
          <p:nvPr>
            <p:ph type="body" sz="quarter" idx="14"/>
          </p:nvPr>
        </p:nvSpPr>
        <p:spPr>
          <a:xfrm>
            <a:off x="1770528" y="3677908"/>
            <a:ext cx="5548817" cy="339725"/>
          </a:xfrm>
        </p:spPr>
        <p:txBody>
          <a:bodyPr/>
          <a:lstStyle/>
          <a:p>
            <a:pPr marL="0" indent="0">
              <a:buNone/>
              <a:tabLst>
                <a:tab pos="914400" algn="l"/>
                <a:tab pos="2227263" algn="l"/>
              </a:tabLst>
            </a:pPr>
            <a:r>
              <a:rPr lang="en-US" sz="1200" b="1" dirty="0"/>
              <a:t>TABLE 21</a:t>
            </a:r>
            <a:r>
              <a:rPr lang="en-US" sz="1200" dirty="0"/>
              <a:t>.	</a:t>
            </a:r>
            <a:r>
              <a:rPr lang="en-US" sz="1200" b="1" dirty="0"/>
              <a:t>COMMON SOURCES AND SOUND INTENSITIES</a:t>
            </a:r>
          </a:p>
        </p:txBody>
      </p:sp>
      <p:sp>
        <p:nvSpPr>
          <p:cNvPr id="18" name="TextBox 17"/>
          <p:cNvSpPr txBox="1"/>
          <p:nvPr/>
        </p:nvSpPr>
        <p:spPr>
          <a:xfrm>
            <a:off x="1791730" y="3903948"/>
            <a:ext cx="1242646" cy="246221"/>
          </a:xfrm>
          <a:prstGeom prst="rect">
            <a:avLst/>
          </a:prstGeom>
          <a:noFill/>
        </p:spPr>
        <p:txBody>
          <a:bodyPr wrap="square" rtlCol="0">
            <a:spAutoFit/>
          </a:bodyPr>
          <a:lstStyle/>
          <a:p>
            <a:r>
              <a:rPr lang="en-US" sz="1000" b="1" dirty="0"/>
              <a:t>Source of Sound </a:t>
            </a:r>
          </a:p>
        </p:txBody>
      </p:sp>
      <p:sp>
        <p:nvSpPr>
          <p:cNvPr id="19" name="TextBox 18"/>
          <p:cNvSpPr txBox="1"/>
          <p:nvPr/>
        </p:nvSpPr>
        <p:spPr>
          <a:xfrm>
            <a:off x="4044069" y="3893298"/>
            <a:ext cx="947911" cy="246221"/>
          </a:xfrm>
          <a:prstGeom prst="rect">
            <a:avLst/>
          </a:prstGeom>
          <a:noFill/>
        </p:spPr>
        <p:txBody>
          <a:bodyPr wrap="square" rtlCol="0">
            <a:spAutoFit/>
          </a:bodyPr>
          <a:lstStyle/>
          <a:p>
            <a:r>
              <a:rPr lang="en-US" sz="1000" b="1" dirty="0"/>
              <a:t>Intensity</a:t>
            </a:r>
          </a:p>
        </p:txBody>
      </p:sp>
      <p:pic>
        <p:nvPicPr>
          <p:cNvPr id="22" name="Picture 21" descr="(W per m squared)"/>
          <p:cNvPicPr>
            <a:picLocks noChangeAspect="1"/>
          </p:cNvPicPr>
          <p:nvPr/>
        </p:nvPicPr>
        <p:blipFill>
          <a:blip r:embed="rId4"/>
          <a:stretch>
            <a:fillRect/>
          </a:stretch>
        </p:blipFill>
        <p:spPr>
          <a:xfrm>
            <a:off x="4613671" y="3931808"/>
            <a:ext cx="466725" cy="171450"/>
          </a:xfrm>
          <a:prstGeom prst="rect">
            <a:avLst/>
          </a:prstGeom>
        </p:spPr>
      </p:pic>
      <p:sp>
        <p:nvSpPr>
          <p:cNvPr id="24" name="TextBox 23"/>
          <p:cNvSpPr txBox="1"/>
          <p:nvPr/>
        </p:nvSpPr>
        <p:spPr>
          <a:xfrm>
            <a:off x="5845767" y="3903883"/>
            <a:ext cx="1419754" cy="246221"/>
          </a:xfrm>
          <a:prstGeom prst="rect">
            <a:avLst/>
          </a:prstGeom>
          <a:noFill/>
        </p:spPr>
        <p:txBody>
          <a:bodyPr wrap="square" rtlCol="0">
            <a:spAutoFit/>
          </a:bodyPr>
          <a:lstStyle/>
          <a:p>
            <a:r>
              <a:rPr lang="en-US" sz="1000" b="1" dirty="0"/>
              <a:t>Sound Level (dB)</a:t>
            </a:r>
          </a:p>
        </p:txBody>
      </p:sp>
      <p:cxnSp>
        <p:nvCxnSpPr>
          <p:cNvPr id="57" name="Straight Connector 56" descr="Horizontal Line"/>
          <p:cNvCxnSpPr/>
          <p:nvPr/>
        </p:nvCxnSpPr>
        <p:spPr bwMode="auto">
          <a:xfrm flipV="1">
            <a:off x="1864091" y="4096878"/>
            <a:ext cx="5177508" cy="34524"/>
          </a:xfrm>
          <a:prstGeom prst="line">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791730" y="4105072"/>
            <a:ext cx="1825784" cy="276999"/>
          </a:xfrm>
          <a:prstGeom prst="rect">
            <a:avLst/>
          </a:prstGeom>
          <a:noFill/>
        </p:spPr>
        <p:txBody>
          <a:bodyPr wrap="square" rtlCol="0">
            <a:spAutoFit/>
          </a:bodyPr>
          <a:lstStyle/>
          <a:p>
            <a:r>
              <a:rPr lang="en-US" sz="1200" dirty="0"/>
              <a:t>Jet airplane 30 m away</a:t>
            </a:r>
          </a:p>
        </p:txBody>
      </p:sp>
      <p:pic>
        <p:nvPicPr>
          <p:cNvPr id="26" name="Picture 25" descr="10 squared"/>
          <p:cNvPicPr>
            <a:picLocks noChangeAspect="1"/>
          </p:cNvPicPr>
          <p:nvPr/>
        </p:nvPicPr>
        <p:blipFill>
          <a:blip r:embed="rId5"/>
          <a:stretch>
            <a:fillRect/>
          </a:stretch>
        </p:blipFill>
        <p:spPr>
          <a:xfrm>
            <a:off x="4337496" y="4144113"/>
            <a:ext cx="323850" cy="219075"/>
          </a:xfrm>
          <a:prstGeom prst="rect">
            <a:avLst/>
          </a:prstGeom>
        </p:spPr>
      </p:pic>
      <p:pic>
        <p:nvPicPr>
          <p:cNvPr id="27" name="Picture 26" descr="140"/>
          <p:cNvPicPr>
            <a:picLocks noChangeAspect="1"/>
          </p:cNvPicPr>
          <p:nvPr/>
        </p:nvPicPr>
        <p:blipFill>
          <a:blip r:embed="rId6"/>
          <a:stretch>
            <a:fillRect/>
          </a:stretch>
        </p:blipFill>
        <p:spPr>
          <a:xfrm>
            <a:off x="6244721" y="4142227"/>
            <a:ext cx="333375" cy="228600"/>
          </a:xfrm>
          <a:prstGeom prst="rect">
            <a:avLst/>
          </a:prstGeom>
        </p:spPr>
      </p:pic>
      <p:sp>
        <p:nvSpPr>
          <p:cNvPr id="28" name="TextBox 27"/>
          <p:cNvSpPr txBox="1"/>
          <p:nvPr/>
        </p:nvSpPr>
        <p:spPr>
          <a:xfrm>
            <a:off x="1813560" y="4341768"/>
            <a:ext cx="1893346" cy="276999"/>
          </a:xfrm>
          <a:prstGeom prst="rect">
            <a:avLst/>
          </a:prstGeom>
          <a:noFill/>
        </p:spPr>
        <p:txBody>
          <a:bodyPr wrap="square" rtlCol="0">
            <a:spAutoFit/>
          </a:bodyPr>
          <a:lstStyle/>
          <a:p>
            <a:r>
              <a:rPr lang="en-US" sz="1200" dirty="0"/>
              <a:t>Air-raid siren, nearby</a:t>
            </a:r>
          </a:p>
        </p:txBody>
      </p:sp>
      <p:pic>
        <p:nvPicPr>
          <p:cNvPr id="30" name="Picture 29" descr="1"/>
          <p:cNvPicPr>
            <a:picLocks noChangeAspect="1"/>
          </p:cNvPicPr>
          <p:nvPr/>
        </p:nvPicPr>
        <p:blipFill>
          <a:blip r:embed="rId7"/>
          <a:stretch>
            <a:fillRect/>
          </a:stretch>
        </p:blipFill>
        <p:spPr>
          <a:xfrm>
            <a:off x="4412463" y="4393418"/>
            <a:ext cx="238125" cy="200025"/>
          </a:xfrm>
          <a:prstGeom prst="rect">
            <a:avLst/>
          </a:prstGeom>
        </p:spPr>
      </p:pic>
      <p:pic>
        <p:nvPicPr>
          <p:cNvPr id="31" name="Picture 30" descr="120"/>
          <p:cNvPicPr>
            <a:picLocks noChangeAspect="1"/>
          </p:cNvPicPr>
          <p:nvPr/>
        </p:nvPicPr>
        <p:blipFill>
          <a:blip r:embed="rId8"/>
          <a:stretch>
            <a:fillRect/>
          </a:stretch>
        </p:blipFill>
        <p:spPr>
          <a:xfrm>
            <a:off x="6237492" y="4362628"/>
            <a:ext cx="304800" cy="200025"/>
          </a:xfrm>
          <a:prstGeom prst="rect">
            <a:avLst/>
          </a:prstGeom>
        </p:spPr>
      </p:pic>
      <p:sp>
        <p:nvSpPr>
          <p:cNvPr id="32" name="TextBox 31"/>
          <p:cNvSpPr txBox="1"/>
          <p:nvPr/>
        </p:nvSpPr>
        <p:spPr>
          <a:xfrm>
            <a:off x="1805314" y="4569186"/>
            <a:ext cx="1882588" cy="276999"/>
          </a:xfrm>
          <a:prstGeom prst="rect">
            <a:avLst/>
          </a:prstGeom>
          <a:noFill/>
        </p:spPr>
        <p:txBody>
          <a:bodyPr wrap="square" rtlCol="0">
            <a:spAutoFit/>
          </a:bodyPr>
          <a:lstStyle/>
          <a:p>
            <a:r>
              <a:rPr lang="en-US" sz="1200" dirty="0"/>
              <a:t>Disco music, amplified</a:t>
            </a:r>
          </a:p>
        </p:txBody>
      </p:sp>
      <p:pic>
        <p:nvPicPr>
          <p:cNvPr id="33" name="Picture 32" descr="10 to the power of -1"/>
          <p:cNvPicPr>
            <a:picLocks noChangeAspect="1"/>
          </p:cNvPicPr>
          <p:nvPr/>
        </p:nvPicPr>
        <p:blipFill>
          <a:blip r:embed="rId9"/>
          <a:stretch>
            <a:fillRect/>
          </a:stretch>
        </p:blipFill>
        <p:spPr>
          <a:xfrm>
            <a:off x="4357652" y="4602910"/>
            <a:ext cx="323850" cy="209550"/>
          </a:xfrm>
          <a:prstGeom prst="rect">
            <a:avLst/>
          </a:prstGeom>
        </p:spPr>
      </p:pic>
      <p:pic>
        <p:nvPicPr>
          <p:cNvPr id="34" name="Picture 33" descr="110"/>
          <p:cNvPicPr>
            <a:picLocks noChangeAspect="1"/>
          </p:cNvPicPr>
          <p:nvPr/>
        </p:nvPicPr>
        <p:blipFill>
          <a:blip r:embed="rId10"/>
          <a:stretch>
            <a:fillRect/>
          </a:stretch>
        </p:blipFill>
        <p:spPr>
          <a:xfrm>
            <a:off x="6225671" y="4598928"/>
            <a:ext cx="352425" cy="209550"/>
          </a:xfrm>
          <a:prstGeom prst="rect">
            <a:avLst/>
          </a:prstGeom>
        </p:spPr>
      </p:pic>
      <p:sp>
        <p:nvSpPr>
          <p:cNvPr id="35" name="TextBox 34"/>
          <p:cNvSpPr txBox="1"/>
          <p:nvPr/>
        </p:nvSpPr>
        <p:spPr>
          <a:xfrm>
            <a:off x="1794556" y="4807179"/>
            <a:ext cx="666339" cy="276999"/>
          </a:xfrm>
          <a:prstGeom prst="rect">
            <a:avLst/>
          </a:prstGeom>
          <a:noFill/>
        </p:spPr>
        <p:txBody>
          <a:bodyPr wrap="square" rtlCol="0">
            <a:spAutoFit/>
          </a:bodyPr>
          <a:lstStyle/>
          <a:p>
            <a:r>
              <a:rPr lang="en-US" sz="1200" dirty="0"/>
              <a:t>Riveter</a:t>
            </a:r>
          </a:p>
        </p:txBody>
      </p:sp>
      <p:pic>
        <p:nvPicPr>
          <p:cNvPr id="36" name="Picture 35" descr="10 to the power of -3"/>
          <p:cNvPicPr>
            <a:picLocks noChangeAspect="1"/>
          </p:cNvPicPr>
          <p:nvPr/>
        </p:nvPicPr>
        <p:blipFill>
          <a:blip r:embed="rId11"/>
          <a:stretch>
            <a:fillRect/>
          </a:stretch>
        </p:blipFill>
        <p:spPr>
          <a:xfrm>
            <a:off x="4376382" y="4840941"/>
            <a:ext cx="304800" cy="191016"/>
          </a:xfrm>
          <a:prstGeom prst="rect">
            <a:avLst/>
          </a:prstGeom>
        </p:spPr>
      </p:pic>
      <p:pic>
        <p:nvPicPr>
          <p:cNvPr id="37" name="Picture 36" descr="90"/>
          <p:cNvPicPr>
            <a:picLocks noChangeAspect="1"/>
          </p:cNvPicPr>
          <p:nvPr/>
        </p:nvPicPr>
        <p:blipFill>
          <a:blip r:embed="rId12"/>
          <a:stretch>
            <a:fillRect/>
          </a:stretch>
        </p:blipFill>
        <p:spPr>
          <a:xfrm>
            <a:off x="6287338" y="4845665"/>
            <a:ext cx="304800" cy="200025"/>
          </a:xfrm>
          <a:prstGeom prst="rect">
            <a:avLst/>
          </a:prstGeom>
        </p:spPr>
      </p:pic>
      <p:sp>
        <p:nvSpPr>
          <p:cNvPr id="38" name="TextBox 37"/>
          <p:cNvSpPr txBox="1"/>
          <p:nvPr/>
        </p:nvSpPr>
        <p:spPr>
          <a:xfrm>
            <a:off x="1793202" y="5050063"/>
            <a:ext cx="1430448" cy="276999"/>
          </a:xfrm>
          <a:prstGeom prst="rect">
            <a:avLst/>
          </a:prstGeom>
          <a:noFill/>
        </p:spPr>
        <p:txBody>
          <a:bodyPr wrap="square" rtlCol="0">
            <a:spAutoFit/>
          </a:bodyPr>
          <a:lstStyle/>
          <a:p>
            <a:r>
              <a:rPr lang="en-US" sz="1200" dirty="0"/>
              <a:t>Busy street traffic</a:t>
            </a:r>
          </a:p>
        </p:txBody>
      </p:sp>
      <p:pic>
        <p:nvPicPr>
          <p:cNvPr id="39" name="Picture 38" descr="10 to the power of -5"/>
          <p:cNvPicPr>
            <a:picLocks noChangeAspect="1"/>
          </p:cNvPicPr>
          <p:nvPr/>
        </p:nvPicPr>
        <p:blipFill>
          <a:blip r:embed="rId13"/>
          <a:stretch>
            <a:fillRect/>
          </a:stretch>
        </p:blipFill>
        <p:spPr>
          <a:xfrm>
            <a:off x="4363790" y="5065763"/>
            <a:ext cx="352425" cy="238125"/>
          </a:xfrm>
          <a:prstGeom prst="rect">
            <a:avLst/>
          </a:prstGeom>
        </p:spPr>
      </p:pic>
      <p:pic>
        <p:nvPicPr>
          <p:cNvPr id="40" name="Picture 39" descr="70"/>
          <p:cNvPicPr>
            <a:picLocks noChangeAspect="1"/>
          </p:cNvPicPr>
          <p:nvPr/>
        </p:nvPicPr>
        <p:blipFill>
          <a:blip r:embed="rId14"/>
          <a:stretch>
            <a:fillRect/>
          </a:stretch>
        </p:blipFill>
        <p:spPr>
          <a:xfrm>
            <a:off x="6344488" y="5076386"/>
            <a:ext cx="247650" cy="238125"/>
          </a:xfrm>
          <a:prstGeom prst="rect">
            <a:avLst/>
          </a:prstGeom>
        </p:spPr>
      </p:pic>
      <p:sp>
        <p:nvSpPr>
          <p:cNvPr id="41" name="TextBox 40"/>
          <p:cNvSpPr txBox="1"/>
          <p:nvPr/>
        </p:nvSpPr>
        <p:spPr>
          <a:xfrm>
            <a:off x="1797687" y="5286433"/>
            <a:ext cx="1757266" cy="276999"/>
          </a:xfrm>
          <a:prstGeom prst="rect">
            <a:avLst/>
          </a:prstGeom>
          <a:noFill/>
        </p:spPr>
        <p:txBody>
          <a:bodyPr wrap="square" rtlCol="0">
            <a:spAutoFit/>
          </a:bodyPr>
          <a:lstStyle/>
          <a:p>
            <a:r>
              <a:rPr lang="en-US" sz="1200" dirty="0"/>
              <a:t>Conversation in home</a:t>
            </a:r>
          </a:p>
        </p:txBody>
      </p:sp>
      <p:pic>
        <p:nvPicPr>
          <p:cNvPr id="42" name="Picture 41" descr="10 to the power of -6"/>
          <p:cNvPicPr>
            <a:picLocks noChangeAspect="1"/>
          </p:cNvPicPr>
          <p:nvPr/>
        </p:nvPicPr>
        <p:blipFill>
          <a:blip r:embed="rId15"/>
          <a:stretch>
            <a:fillRect/>
          </a:stretch>
        </p:blipFill>
        <p:spPr>
          <a:xfrm>
            <a:off x="4342399" y="5276558"/>
            <a:ext cx="381000" cy="276225"/>
          </a:xfrm>
          <a:prstGeom prst="rect">
            <a:avLst/>
          </a:prstGeom>
        </p:spPr>
      </p:pic>
      <p:pic>
        <p:nvPicPr>
          <p:cNvPr id="43" name="Picture 42" descr="60"/>
          <p:cNvPicPr>
            <a:picLocks noChangeAspect="1"/>
          </p:cNvPicPr>
          <p:nvPr/>
        </p:nvPicPr>
        <p:blipFill>
          <a:blip r:embed="rId16"/>
          <a:stretch>
            <a:fillRect/>
          </a:stretch>
        </p:blipFill>
        <p:spPr>
          <a:xfrm>
            <a:off x="6329457" y="5324447"/>
            <a:ext cx="247650" cy="219075"/>
          </a:xfrm>
          <a:prstGeom prst="rect">
            <a:avLst/>
          </a:prstGeom>
        </p:spPr>
      </p:pic>
      <p:sp>
        <p:nvSpPr>
          <p:cNvPr id="44" name="TextBox 43"/>
          <p:cNvSpPr txBox="1"/>
          <p:nvPr/>
        </p:nvSpPr>
        <p:spPr>
          <a:xfrm>
            <a:off x="1804328" y="5525365"/>
            <a:ext cx="2239741" cy="276999"/>
          </a:xfrm>
          <a:prstGeom prst="rect">
            <a:avLst/>
          </a:prstGeom>
          <a:noFill/>
        </p:spPr>
        <p:txBody>
          <a:bodyPr wrap="square" rtlCol="0">
            <a:spAutoFit/>
          </a:bodyPr>
          <a:lstStyle/>
          <a:p>
            <a:r>
              <a:rPr lang="en-US" sz="1200" dirty="0"/>
              <a:t>Quiet radio in home</a:t>
            </a:r>
          </a:p>
        </p:txBody>
      </p:sp>
      <p:pic>
        <p:nvPicPr>
          <p:cNvPr id="45" name="Picture 44" descr="10 to the power of -8"/>
          <p:cNvPicPr>
            <a:picLocks noChangeAspect="1"/>
          </p:cNvPicPr>
          <p:nvPr/>
        </p:nvPicPr>
        <p:blipFill>
          <a:blip r:embed="rId17"/>
          <a:stretch>
            <a:fillRect/>
          </a:stretch>
        </p:blipFill>
        <p:spPr>
          <a:xfrm>
            <a:off x="4377758" y="5559089"/>
            <a:ext cx="333375" cy="209550"/>
          </a:xfrm>
          <a:prstGeom prst="rect">
            <a:avLst/>
          </a:prstGeom>
        </p:spPr>
      </p:pic>
      <p:pic>
        <p:nvPicPr>
          <p:cNvPr id="46" name="Picture 45" descr="40"/>
          <p:cNvPicPr>
            <a:picLocks noChangeAspect="1"/>
          </p:cNvPicPr>
          <p:nvPr/>
        </p:nvPicPr>
        <p:blipFill>
          <a:blip r:embed="rId18"/>
          <a:stretch>
            <a:fillRect/>
          </a:stretch>
        </p:blipFill>
        <p:spPr>
          <a:xfrm>
            <a:off x="6339653" y="5559850"/>
            <a:ext cx="266700" cy="209550"/>
          </a:xfrm>
          <a:prstGeom prst="rect">
            <a:avLst/>
          </a:prstGeom>
        </p:spPr>
      </p:pic>
      <p:sp>
        <p:nvSpPr>
          <p:cNvPr id="47" name="TextBox 46"/>
          <p:cNvSpPr txBox="1"/>
          <p:nvPr/>
        </p:nvSpPr>
        <p:spPr>
          <a:xfrm>
            <a:off x="1797697" y="5754237"/>
            <a:ext cx="841572" cy="276999"/>
          </a:xfrm>
          <a:prstGeom prst="rect">
            <a:avLst/>
          </a:prstGeom>
          <a:noFill/>
        </p:spPr>
        <p:txBody>
          <a:bodyPr wrap="square" rtlCol="0">
            <a:spAutoFit/>
          </a:bodyPr>
          <a:lstStyle/>
          <a:p>
            <a:r>
              <a:rPr lang="en-US" sz="1200" dirty="0"/>
              <a:t>Whisper</a:t>
            </a:r>
          </a:p>
        </p:txBody>
      </p:sp>
      <p:pic>
        <p:nvPicPr>
          <p:cNvPr id="48" name="Picture 47" descr="10 to the power of -10"/>
          <p:cNvPicPr>
            <a:picLocks noChangeAspect="1"/>
          </p:cNvPicPr>
          <p:nvPr/>
        </p:nvPicPr>
        <p:blipFill>
          <a:blip r:embed="rId19"/>
          <a:stretch>
            <a:fillRect/>
          </a:stretch>
        </p:blipFill>
        <p:spPr>
          <a:xfrm>
            <a:off x="4359654" y="5787961"/>
            <a:ext cx="371475" cy="209550"/>
          </a:xfrm>
          <a:prstGeom prst="rect">
            <a:avLst/>
          </a:prstGeom>
        </p:spPr>
      </p:pic>
      <p:pic>
        <p:nvPicPr>
          <p:cNvPr id="49" name="Picture 48" descr="20"/>
          <p:cNvPicPr>
            <a:picLocks noChangeAspect="1"/>
          </p:cNvPicPr>
          <p:nvPr/>
        </p:nvPicPr>
        <p:blipFill>
          <a:blip r:embed="rId20"/>
          <a:stretch>
            <a:fillRect/>
          </a:stretch>
        </p:blipFill>
        <p:spPr>
          <a:xfrm>
            <a:off x="6341707" y="5772352"/>
            <a:ext cx="209550" cy="209550"/>
          </a:xfrm>
          <a:prstGeom prst="rect">
            <a:avLst/>
          </a:prstGeom>
        </p:spPr>
      </p:pic>
      <p:sp>
        <p:nvSpPr>
          <p:cNvPr id="50" name="TextBox 49"/>
          <p:cNvSpPr txBox="1"/>
          <p:nvPr/>
        </p:nvSpPr>
        <p:spPr>
          <a:xfrm>
            <a:off x="1790672" y="5987999"/>
            <a:ext cx="1427606" cy="276999"/>
          </a:xfrm>
          <a:prstGeom prst="rect">
            <a:avLst/>
          </a:prstGeom>
          <a:noFill/>
        </p:spPr>
        <p:txBody>
          <a:bodyPr wrap="square" rtlCol="0">
            <a:spAutoFit/>
          </a:bodyPr>
          <a:lstStyle/>
          <a:p>
            <a:r>
              <a:rPr lang="en-US" sz="1200" dirty="0"/>
              <a:t>Rustle of leaves</a:t>
            </a:r>
          </a:p>
        </p:txBody>
      </p:sp>
      <p:pic>
        <p:nvPicPr>
          <p:cNvPr id="51" name="Picture 50" descr="10 to the power of -11"/>
          <p:cNvPicPr>
            <a:picLocks noChangeAspect="1"/>
          </p:cNvPicPr>
          <p:nvPr/>
        </p:nvPicPr>
        <p:blipFill>
          <a:blip r:embed="rId21"/>
          <a:stretch>
            <a:fillRect/>
          </a:stretch>
        </p:blipFill>
        <p:spPr>
          <a:xfrm>
            <a:off x="4375838" y="5996582"/>
            <a:ext cx="371475" cy="209550"/>
          </a:xfrm>
          <a:prstGeom prst="rect">
            <a:avLst/>
          </a:prstGeom>
        </p:spPr>
      </p:pic>
      <p:pic>
        <p:nvPicPr>
          <p:cNvPr id="52" name="Picture 51" descr="10"/>
          <p:cNvPicPr>
            <a:picLocks noChangeAspect="1"/>
          </p:cNvPicPr>
          <p:nvPr/>
        </p:nvPicPr>
        <p:blipFill>
          <a:blip r:embed="rId22"/>
          <a:stretch>
            <a:fillRect/>
          </a:stretch>
        </p:blipFill>
        <p:spPr>
          <a:xfrm>
            <a:off x="6337549" y="6016960"/>
            <a:ext cx="266700" cy="219075"/>
          </a:xfrm>
          <a:prstGeom prst="rect">
            <a:avLst/>
          </a:prstGeom>
        </p:spPr>
      </p:pic>
      <p:sp>
        <p:nvSpPr>
          <p:cNvPr id="53" name="TextBox 52"/>
          <p:cNvSpPr txBox="1"/>
          <p:nvPr/>
        </p:nvSpPr>
        <p:spPr>
          <a:xfrm>
            <a:off x="1796236" y="6224369"/>
            <a:ext cx="1812479" cy="276999"/>
          </a:xfrm>
          <a:prstGeom prst="rect">
            <a:avLst/>
          </a:prstGeom>
          <a:noFill/>
        </p:spPr>
        <p:txBody>
          <a:bodyPr wrap="square" rtlCol="0">
            <a:spAutoFit/>
          </a:bodyPr>
          <a:lstStyle/>
          <a:p>
            <a:r>
              <a:rPr lang="en-US" sz="1200" dirty="0"/>
              <a:t>Threshold of hearing</a:t>
            </a:r>
          </a:p>
        </p:txBody>
      </p:sp>
      <p:pic>
        <p:nvPicPr>
          <p:cNvPr id="54" name="Picture 53" descr="10 to the power of -12"/>
          <p:cNvPicPr>
            <a:picLocks noChangeAspect="1"/>
          </p:cNvPicPr>
          <p:nvPr/>
        </p:nvPicPr>
        <p:blipFill>
          <a:blip r:embed="rId23"/>
          <a:stretch>
            <a:fillRect/>
          </a:stretch>
        </p:blipFill>
        <p:spPr>
          <a:xfrm>
            <a:off x="4382942" y="6253330"/>
            <a:ext cx="361950" cy="219075"/>
          </a:xfrm>
          <a:prstGeom prst="rect">
            <a:avLst/>
          </a:prstGeom>
        </p:spPr>
      </p:pic>
      <p:pic>
        <p:nvPicPr>
          <p:cNvPr id="55" name="Picture 54" descr="0"/>
          <p:cNvPicPr>
            <a:picLocks noChangeAspect="1"/>
          </p:cNvPicPr>
          <p:nvPr/>
        </p:nvPicPr>
        <p:blipFill>
          <a:blip r:embed="rId24"/>
          <a:stretch>
            <a:fillRect/>
          </a:stretch>
        </p:blipFill>
        <p:spPr>
          <a:xfrm>
            <a:off x="6369312" y="6264998"/>
            <a:ext cx="219075" cy="219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21049"/>
            <a:ext cx="9144000" cy="579438"/>
          </a:xfrm>
        </p:spPr>
        <p:txBody>
          <a:bodyPr/>
          <a:lstStyle/>
          <a:p>
            <a:r>
              <a:rPr lang="en-US" dirty="0"/>
              <a:t>Sound Intensity and Loudness, Continued-1</a:t>
            </a:r>
          </a:p>
        </p:txBody>
      </p:sp>
      <p:sp>
        <p:nvSpPr>
          <p:cNvPr id="5123" name="Rectangle 3"/>
          <p:cNvSpPr>
            <a:spLocks noGrp="1" noChangeArrowheads="1"/>
          </p:cNvSpPr>
          <p:nvPr>
            <p:ph idx="1"/>
          </p:nvPr>
        </p:nvSpPr>
        <p:spPr>
          <a:xfrm>
            <a:off x="365125" y="1306286"/>
            <a:ext cx="8229600" cy="5304883"/>
          </a:xfrm>
        </p:spPr>
        <p:txBody>
          <a:bodyPr/>
          <a:lstStyle/>
          <a:p>
            <a:r>
              <a:rPr lang="en-US" sz="2400" dirty="0"/>
              <a:t>Sound intensity is a purely objective and physical attribute of a sound wave, and it can be measured by various acoustical instruments.</a:t>
            </a:r>
          </a:p>
          <a:p>
            <a:r>
              <a:rPr lang="en-US" sz="2400" dirty="0"/>
              <a:t>Loudness is a physiological sensation. </a:t>
            </a:r>
          </a:p>
          <a:p>
            <a:pPr lvl="1"/>
            <a:r>
              <a:rPr lang="en-US" sz="2400" dirty="0"/>
              <a:t>The ear senses some frequencies much better than others. </a:t>
            </a:r>
          </a:p>
          <a:p>
            <a:pPr lvl="1"/>
            <a:r>
              <a:rPr lang="en-US" sz="2400" dirty="0"/>
              <a:t>A 3500-Hz sound at 80 decibels sounds about twice as loud to most people as a 125-Hz sound at 80 decibels. </a:t>
            </a:r>
          </a:p>
          <a:p>
            <a:pPr lvl="1"/>
            <a:r>
              <a:rPr lang="en-US" sz="2400" dirty="0"/>
              <a:t>Humans are more sensitive to the 3500-Hz range of frequencies.</a:t>
            </a:r>
          </a:p>
          <a:p>
            <a:pPr lvl="1"/>
            <a:r>
              <a:rPr lang="en-US" sz="2400" dirty="0"/>
              <a:t>Physiological hearing damage begins at 85dB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Reflection of Sound</a:t>
            </a:r>
          </a:p>
        </p:txBody>
      </p:sp>
      <p:sp>
        <p:nvSpPr>
          <p:cNvPr id="18435" name="Rectangle 3"/>
          <p:cNvSpPr>
            <a:spLocks noGrp="1" noChangeArrowheads="1"/>
          </p:cNvSpPr>
          <p:nvPr>
            <p:ph idx="1"/>
          </p:nvPr>
        </p:nvSpPr>
        <p:spPr>
          <a:xfrm>
            <a:off x="365125" y="1001486"/>
            <a:ext cx="8229600" cy="3294743"/>
          </a:xfrm>
        </p:spPr>
        <p:txBody>
          <a:bodyPr/>
          <a:lstStyle/>
          <a:p>
            <a:r>
              <a:rPr lang="en-US" b="1" dirty="0"/>
              <a:t>Reflection</a:t>
            </a:r>
          </a:p>
          <a:p>
            <a:pPr lvl="1"/>
            <a:r>
              <a:rPr lang="en-US" b="1" dirty="0"/>
              <a:t>Process in which sound encountering a surface is returned</a:t>
            </a:r>
          </a:p>
          <a:p>
            <a:pPr lvl="1"/>
            <a:r>
              <a:rPr lang="en-US" dirty="0"/>
              <a:t>Often called an echo</a:t>
            </a:r>
          </a:p>
          <a:p>
            <a:pPr lvl="1"/>
            <a:r>
              <a:rPr lang="en-US" dirty="0"/>
              <a:t>Energy not reflected is absorbed or transmitted</a:t>
            </a:r>
          </a:p>
          <a:p>
            <a:pPr lvl="1"/>
            <a:r>
              <a:rPr lang="en-US" b="1" dirty="0"/>
              <a:t>Multiple reflections—called reverberations</a:t>
            </a:r>
          </a:p>
        </p:txBody>
      </p:sp>
      <p:pic>
        <p:nvPicPr>
          <p:cNvPr id="5" name="Picture 4" descr="Figure illustrating the angle of incident sound that is equal to the angle of reflected sound."/>
          <p:cNvPicPr>
            <a:picLocks noChangeAspect="1"/>
          </p:cNvPicPr>
          <p:nvPr/>
        </p:nvPicPr>
        <p:blipFill rotWithShape="1">
          <a:blip r:embed="rId2">
            <a:extLst>
              <a:ext uri="{28A0092B-C50C-407E-A947-70E740481C1C}">
                <a14:useLocalDpi xmlns:a14="http://schemas.microsoft.com/office/drawing/2010/main" val="0"/>
              </a:ext>
            </a:extLst>
          </a:blip>
          <a:srcRect b="3493"/>
          <a:stretch/>
        </p:blipFill>
        <p:spPr>
          <a:xfrm>
            <a:off x="3611593" y="4614558"/>
            <a:ext cx="1920814" cy="224344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77218"/>
          </a:xfrm>
        </p:spPr>
        <p:txBody>
          <a:bodyPr/>
          <a:lstStyle/>
          <a:p>
            <a:r>
              <a:rPr lang="en-US" dirty="0"/>
              <a:t>Reflection of Sound</a:t>
            </a:r>
            <a:br>
              <a:rPr lang="en-US" dirty="0"/>
            </a:br>
            <a:r>
              <a:rPr lang="en-US" dirty="0"/>
              <a:t>CHECK YOUR NEIGHBOR </a:t>
            </a:r>
          </a:p>
        </p:txBody>
      </p:sp>
      <p:sp>
        <p:nvSpPr>
          <p:cNvPr id="89091" name="Rectangle 3"/>
          <p:cNvSpPr>
            <a:spLocks noGrp="1" noChangeArrowheads="1"/>
          </p:cNvSpPr>
          <p:nvPr>
            <p:ph idx="1"/>
          </p:nvPr>
        </p:nvSpPr>
        <p:spPr>
          <a:xfrm>
            <a:off x="365125" y="1715354"/>
            <a:ext cx="8229600" cy="3531203"/>
          </a:xfrm>
        </p:spPr>
        <p:txBody>
          <a:bodyPr/>
          <a:lstStyle/>
          <a:p>
            <a:pPr marL="0" indent="0">
              <a:spcAft>
                <a:spcPts val="2200"/>
              </a:spcAft>
              <a:buNone/>
            </a:pPr>
            <a:r>
              <a:rPr lang="en-US" dirty="0"/>
              <a:t>Reverberations are best heard when you sing in a room with</a:t>
            </a:r>
            <a:endParaRPr lang="en-US" sz="1500" dirty="0"/>
          </a:p>
          <a:p>
            <a:pPr marL="514350" indent="-514350">
              <a:buFont typeface="+mj-lt"/>
              <a:buAutoNum type="alphaUcPeriod"/>
            </a:pPr>
            <a:r>
              <a:rPr lang="en-US" dirty="0"/>
              <a:t>carpeted walls.</a:t>
            </a:r>
          </a:p>
          <a:p>
            <a:pPr marL="514350" indent="-514350">
              <a:buFont typeface="+mj-lt"/>
              <a:buAutoNum type="alphaUcPeriod"/>
            </a:pPr>
            <a:r>
              <a:rPr lang="en-US" dirty="0"/>
              <a:t>hard-surfaced walls. </a:t>
            </a:r>
          </a:p>
          <a:p>
            <a:pPr marL="514350" indent="-514350">
              <a:buFont typeface="+mj-lt"/>
              <a:buAutoNum type="alphaUcPeriod"/>
            </a:pPr>
            <a:r>
              <a:rPr lang="en-US" dirty="0"/>
              <a:t>open windows.</a:t>
            </a:r>
          </a:p>
          <a:p>
            <a:pPr marL="514350" indent="-514350">
              <a:buFont typeface="+mj-lt"/>
              <a:buAutoNum type="alphaUcPeriod"/>
            </a:pPr>
            <a:r>
              <a:rPr lang="en-US" dirty="0"/>
              <a:t>None of the above.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92956"/>
          </a:xfrm>
        </p:spPr>
        <p:txBody>
          <a:bodyPr/>
          <a:lstStyle/>
          <a:p>
            <a:r>
              <a:rPr lang="en-US" dirty="0"/>
              <a:t>Reflection of Sound</a:t>
            </a:r>
            <a:br>
              <a:rPr lang="en-US" dirty="0"/>
            </a:br>
            <a:r>
              <a:rPr lang="en-US" dirty="0"/>
              <a:t>CHECK YOUR ANSWER </a:t>
            </a:r>
          </a:p>
        </p:txBody>
      </p:sp>
      <p:sp>
        <p:nvSpPr>
          <p:cNvPr id="89091" name="Rectangle 3"/>
          <p:cNvSpPr>
            <a:spLocks noGrp="1" noChangeArrowheads="1"/>
          </p:cNvSpPr>
          <p:nvPr>
            <p:ph idx="1"/>
          </p:nvPr>
        </p:nvSpPr>
        <p:spPr>
          <a:xfrm>
            <a:off x="365125" y="1707864"/>
            <a:ext cx="8229600" cy="2074427"/>
          </a:xfrm>
        </p:spPr>
        <p:txBody>
          <a:bodyPr/>
          <a:lstStyle/>
          <a:p>
            <a:pPr marL="0" indent="0">
              <a:spcAft>
                <a:spcPts val="2200"/>
              </a:spcAft>
              <a:buNone/>
            </a:pPr>
            <a:r>
              <a:rPr lang="en-US" dirty="0"/>
              <a:t>Reverberations are best heard when you sing in a room with</a:t>
            </a:r>
          </a:p>
          <a:p>
            <a:pPr marL="514350" indent="-514350">
              <a:buFont typeface="+mj-lt"/>
              <a:buAutoNum type="alphaUcPeriod" startAt="2"/>
            </a:pPr>
            <a:r>
              <a:rPr lang="en-US" b="1" dirty="0"/>
              <a:t>hard-surfaced walls.</a:t>
            </a:r>
          </a:p>
        </p:txBody>
      </p:sp>
      <p:sp>
        <p:nvSpPr>
          <p:cNvPr id="3" name="Text Placeholder 2"/>
          <p:cNvSpPr>
            <a:spLocks noGrp="1"/>
          </p:cNvSpPr>
          <p:nvPr>
            <p:ph type="body" sz="quarter" idx="10"/>
          </p:nvPr>
        </p:nvSpPr>
        <p:spPr>
          <a:xfrm>
            <a:off x="365125" y="3661286"/>
            <a:ext cx="8516371" cy="1269045"/>
          </a:xfrm>
        </p:spPr>
        <p:txBody>
          <a:bodyPr/>
          <a:lstStyle/>
          <a:p>
            <a:pPr marL="0" indent="0">
              <a:buNone/>
            </a:pPr>
            <a:r>
              <a:rPr lang="en-US" sz="2400" b="1" dirty="0"/>
              <a:t>Explanation: </a:t>
            </a:r>
          </a:p>
          <a:p>
            <a:pPr marL="0" indent="0">
              <a:buNone/>
            </a:pPr>
            <a:r>
              <a:rPr lang="en-US" sz="2400" dirty="0"/>
              <a:t>Rigid walls better reflect sound energy. Fabric is absorbent, and open windows let sound energy escape from the room.</a:t>
            </a:r>
          </a:p>
        </p:txBody>
      </p:sp>
    </p:spTree>
    <p:extLst>
      <p:ext uri="{BB962C8B-B14F-4D97-AF65-F5344CB8AC3E}">
        <p14:creationId xmlns:p14="http://schemas.microsoft.com/office/powerpoint/2010/main" val="423643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8"/>
            <a:ext cx="9144000" cy="584776"/>
          </a:xfrm>
        </p:spPr>
        <p:txBody>
          <a:bodyPr/>
          <a:lstStyle/>
          <a:p>
            <a:r>
              <a:rPr lang="en-US" dirty="0"/>
              <a:t>Reflection of Sound A situation to ponder… </a:t>
            </a:r>
          </a:p>
        </p:txBody>
      </p:sp>
      <p:sp>
        <p:nvSpPr>
          <p:cNvPr id="21506" name="Rectangle 1026"/>
          <p:cNvSpPr>
            <a:spLocks noGrp="1" noChangeArrowheads="1"/>
          </p:cNvSpPr>
          <p:nvPr>
            <p:ph idx="1"/>
          </p:nvPr>
        </p:nvSpPr>
        <p:spPr>
          <a:xfrm>
            <a:off x="365125" y="1957255"/>
            <a:ext cx="8229600" cy="3559126"/>
          </a:xfrm>
        </p:spPr>
        <p:txBody>
          <a:bodyPr/>
          <a:lstStyle/>
          <a:p>
            <a:r>
              <a:rPr lang="en-US" dirty="0"/>
              <a:t>Consider a person attending a concert that is being broadcast over the radio. The person sits about 45 m from the stage and listens to the radio broadcast with a transistor radio over one ear and a nonbroadcast sound signal with the other ear. Further suppose that the radio signal must travel all the way around the world before reaching the 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NEIGHBOR </a:t>
            </a:r>
          </a:p>
        </p:txBody>
      </p:sp>
      <p:sp>
        <p:nvSpPr>
          <p:cNvPr id="115715" name="Rectangle 1027"/>
          <p:cNvSpPr>
            <a:spLocks noGrp="1" noChangeArrowheads="1"/>
          </p:cNvSpPr>
          <p:nvPr>
            <p:ph idx="1"/>
          </p:nvPr>
        </p:nvSpPr>
        <p:spPr>
          <a:xfrm>
            <a:off x="365125" y="1727449"/>
            <a:ext cx="8229600" cy="3159344"/>
          </a:xfrm>
        </p:spPr>
        <p:txBody>
          <a:bodyPr/>
          <a:lstStyle/>
          <a:p>
            <a:pPr marL="0" indent="0">
              <a:spcAft>
                <a:spcPts val="2200"/>
              </a:spcAft>
              <a:buNone/>
            </a:pPr>
            <a:r>
              <a:rPr lang="en-US" dirty="0"/>
              <a:t>Which signal will be heard first?</a:t>
            </a:r>
            <a:endParaRPr lang="en-US" sz="1500" dirty="0"/>
          </a:p>
          <a:p>
            <a:pPr marL="514350" indent="-514350">
              <a:buFont typeface="+mj-lt"/>
              <a:buAutoNum type="alphaUcPeriod"/>
            </a:pPr>
            <a:r>
              <a:rPr lang="en-US" dirty="0"/>
              <a:t>Radio signal</a:t>
            </a:r>
          </a:p>
          <a:p>
            <a:pPr marL="514350" indent="-514350">
              <a:buFont typeface="+mj-lt"/>
              <a:buAutoNum type="alphaUcPeriod"/>
            </a:pPr>
            <a:r>
              <a:rPr lang="en-US" dirty="0"/>
              <a:t>Nonbroadcast sound signal</a:t>
            </a:r>
          </a:p>
          <a:p>
            <a:pPr marL="514350" indent="-514350">
              <a:buFont typeface="+mj-lt"/>
              <a:buAutoNum type="alphaUcPeriod"/>
            </a:pPr>
            <a:r>
              <a:rPr lang="en-US" dirty="0"/>
              <a:t>Both at the same time.</a:t>
            </a:r>
          </a:p>
          <a:p>
            <a:pPr marL="514350" indent="-514350">
              <a:buFont typeface="+mj-lt"/>
              <a:buAutoNum type="alphaUcPeriod"/>
            </a:pPr>
            <a:r>
              <a:rPr lang="en-US" dirty="0"/>
              <a:t>None of the above.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0" y="614908"/>
            <a:ext cx="9144000" cy="1096224"/>
          </a:xfrm>
        </p:spPr>
        <p:txBody>
          <a:bodyPr/>
          <a:lstStyle/>
          <a:p>
            <a:r>
              <a:rPr lang="en-US" dirty="0"/>
              <a:t>A situation to ponder…</a:t>
            </a:r>
            <a:br>
              <a:rPr lang="en-US" dirty="0"/>
            </a:br>
            <a:r>
              <a:rPr lang="en-US" dirty="0"/>
              <a:t>CHECK YOUR ANSWER</a:t>
            </a:r>
          </a:p>
        </p:txBody>
      </p:sp>
      <p:sp>
        <p:nvSpPr>
          <p:cNvPr id="115715" name="Rectangle 1027"/>
          <p:cNvSpPr>
            <a:spLocks noGrp="1" noChangeArrowheads="1"/>
          </p:cNvSpPr>
          <p:nvPr>
            <p:ph idx="1"/>
          </p:nvPr>
        </p:nvSpPr>
        <p:spPr>
          <a:xfrm>
            <a:off x="365125" y="1725238"/>
            <a:ext cx="8229600" cy="1414671"/>
          </a:xfrm>
        </p:spPr>
        <p:txBody>
          <a:bodyPr/>
          <a:lstStyle/>
          <a:p>
            <a:pPr marL="0" indent="0">
              <a:spcAft>
                <a:spcPts val="2200"/>
              </a:spcAft>
              <a:buNone/>
            </a:pPr>
            <a:r>
              <a:rPr lang="en-US" dirty="0"/>
              <a:t>Which signal will be heard first?</a:t>
            </a:r>
            <a:endParaRPr lang="en-US" sz="1500" dirty="0"/>
          </a:p>
          <a:p>
            <a:pPr marL="514350" indent="-514350">
              <a:buFont typeface="+mj-lt"/>
              <a:buAutoNum type="alphaUcPeriod" startAt="3"/>
            </a:pPr>
            <a:r>
              <a:rPr lang="en-US" b="1" dirty="0"/>
              <a:t>Both at the same time.</a:t>
            </a:r>
          </a:p>
        </p:txBody>
      </p:sp>
      <p:sp>
        <p:nvSpPr>
          <p:cNvPr id="9" name="Text Placeholder 8"/>
          <p:cNvSpPr>
            <a:spLocks noGrp="1"/>
          </p:cNvSpPr>
          <p:nvPr>
            <p:ph type="body" sz="quarter" idx="12"/>
          </p:nvPr>
        </p:nvSpPr>
        <p:spPr>
          <a:xfrm>
            <a:off x="367323" y="3286765"/>
            <a:ext cx="6468906" cy="886285"/>
          </a:xfrm>
        </p:spPr>
        <p:txBody>
          <a:bodyPr/>
          <a:lstStyle/>
          <a:p>
            <a:pPr marL="0" indent="0">
              <a:buNone/>
            </a:pPr>
            <a:r>
              <a:rPr lang="en-US" sz="2000" b="1" dirty="0"/>
              <a:t>Explanation:</a:t>
            </a:r>
          </a:p>
          <a:p>
            <a:pPr marL="0" indent="0">
              <a:buNone/>
            </a:pPr>
            <a:r>
              <a:rPr lang="en-US" sz="2000" dirty="0"/>
              <a:t>A radio signal travels at the speed of light, 3 x 10</a:t>
            </a:r>
            <a:r>
              <a:rPr lang="en-US" sz="2000" baseline="30000" dirty="0"/>
              <a:t>8</a:t>
            </a:r>
            <a:r>
              <a:rPr lang="en-US" sz="2000" dirty="0"/>
              <a:t> m/s.</a:t>
            </a:r>
          </a:p>
        </p:txBody>
      </p:sp>
      <p:pic>
        <p:nvPicPr>
          <p:cNvPr id="4" name="Picture 3" descr="3 multiplied by 10 to the power of 8 m per s."/>
          <p:cNvPicPr>
            <a:picLocks noChangeAspect="1"/>
          </p:cNvPicPr>
          <p:nvPr/>
        </p:nvPicPr>
        <p:blipFill>
          <a:blip r:embed="rId3"/>
          <a:stretch>
            <a:fillRect/>
          </a:stretch>
        </p:blipFill>
        <p:spPr>
          <a:xfrm>
            <a:off x="5192956" y="3665204"/>
            <a:ext cx="1400175" cy="333375"/>
          </a:xfrm>
          <a:prstGeom prst="rect">
            <a:avLst/>
          </a:prstGeom>
        </p:spPr>
      </p:pic>
      <p:sp>
        <p:nvSpPr>
          <p:cNvPr id="7" name="Text Placeholder 6"/>
          <p:cNvSpPr>
            <a:spLocks noGrp="1"/>
          </p:cNvSpPr>
          <p:nvPr>
            <p:ph type="body" sz="quarter" idx="10"/>
          </p:nvPr>
        </p:nvSpPr>
        <p:spPr>
          <a:xfrm>
            <a:off x="365125" y="4012685"/>
            <a:ext cx="6329729" cy="335049"/>
          </a:xfrm>
        </p:spPr>
        <p:txBody>
          <a:bodyPr/>
          <a:lstStyle/>
          <a:p>
            <a:pPr marL="0" indent="0">
              <a:buNone/>
            </a:pPr>
            <a:r>
              <a:rPr lang="en-US" sz="2000" dirty="0"/>
              <a:t>Time to travel 45 m at 340 m/s ≈ 0.13 s. Time to travel</a:t>
            </a:r>
          </a:p>
        </p:txBody>
      </p:sp>
      <p:pic>
        <p:nvPicPr>
          <p:cNvPr id="5" name="Picture 4" descr="4 multiplied by 10 to the power of 7 m"/>
          <p:cNvPicPr>
            <a:picLocks noChangeAspect="1"/>
          </p:cNvPicPr>
          <p:nvPr/>
        </p:nvPicPr>
        <p:blipFill>
          <a:blip r:embed="rId4"/>
          <a:stretch>
            <a:fillRect/>
          </a:stretch>
        </p:blipFill>
        <p:spPr>
          <a:xfrm>
            <a:off x="6557962" y="4072185"/>
            <a:ext cx="1228725" cy="295275"/>
          </a:xfrm>
          <a:prstGeom prst="rect">
            <a:avLst/>
          </a:prstGeom>
        </p:spPr>
      </p:pic>
      <p:sp>
        <p:nvSpPr>
          <p:cNvPr id="10" name="Text Placeholder 9"/>
          <p:cNvSpPr>
            <a:spLocks noGrp="1"/>
          </p:cNvSpPr>
          <p:nvPr>
            <p:ph type="body" sz="quarter" idx="13"/>
          </p:nvPr>
        </p:nvSpPr>
        <p:spPr>
          <a:xfrm>
            <a:off x="367139" y="4319906"/>
            <a:ext cx="3082681" cy="350498"/>
          </a:xfrm>
        </p:spPr>
        <p:txBody>
          <a:bodyPr/>
          <a:lstStyle/>
          <a:p>
            <a:pPr marL="0" indent="0">
              <a:buNone/>
            </a:pPr>
            <a:r>
              <a:rPr lang="en-US" sz="2000" dirty="0"/>
              <a:t>(Earth</a:t>
            </a:r>
            <a:r>
              <a:rPr lang="fr-FR" sz="2000" dirty="0"/>
              <a:t>'</a:t>
            </a:r>
            <a:r>
              <a:rPr lang="en-US" sz="2000" dirty="0"/>
              <a:t>s circumference) at</a:t>
            </a:r>
          </a:p>
        </p:txBody>
      </p:sp>
      <p:pic>
        <p:nvPicPr>
          <p:cNvPr id="6" name="Picture 5" descr="3 multiplied by 10 to the power of 8 m per s almost equals 0.13 s"/>
          <p:cNvPicPr>
            <a:picLocks noChangeAspect="1"/>
          </p:cNvPicPr>
          <p:nvPr/>
        </p:nvPicPr>
        <p:blipFill>
          <a:blip r:embed="rId5"/>
          <a:stretch>
            <a:fillRect/>
          </a:stretch>
        </p:blipFill>
        <p:spPr>
          <a:xfrm>
            <a:off x="3414101" y="4329812"/>
            <a:ext cx="2324100" cy="352425"/>
          </a:xfrm>
          <a:prstGeom prst="rect">
            <a:avLst/>
          </a:prstGeom>
        </p:spPr>
      </p:pic>
      <p:sp>
        <p:nvSpPr>
          <p:cNvPr id="8" name="Text Placeholder 7"/>
          <p:cNvSpPr>
            <a:spLocks noGrp="1"/>
          </p:cNvSpPr>
          <p:nvPr>
            <p:ph type="body" sz="quarter" idx="11"/>
          </p:nvPr>
        </p:nvSpPr>
        <p:spPr>
          <a:xfrm>
            <a:off x="5703032" y="4318199"/>
            <a:ext cx="2474059" cy="384747"/>
          </a:xfrm>
        </p:spPr>
        <p:txBody>
          <a:bodyPr/>
          <a:lstStyle/>
          <a:p>
            <a:pPr marL="0" indent="0">
              <a:buNone/>
            </a:pPr>
            <a:r>
              <a:rPr lang="en-US" sz="2000" dirty="0"/>
              <a:t>Therefore, if you sit</a:t>
            </a:r>
          </a:p>
        </p:txBody>
      </p:sp>
      <p:sp>
        <p:nvSpPr>
          <p:cNvPr id="11" name="Text Placeholder 10"/>
          <p:cNvSpPr>
            <a:spLocks noGrp="1"/>
          </p:cNvSpPr>
          <p:nvPr>
            <p:ph type="body" sz="quarter" idx="14"/>
          </p:nvPr>
        </p:nvSpPr>
        <p:spPr>
          <a:xfrm>
            <a:off x="365125" y="4632241"/>
            <a:ext cx="7594844" cy="303516"/>
          </a:xfrm>
        </p:spPr>
        <p:txBody>
          <a:bodyPr/>
          <a:lstStyle/>
          <a:p>
            <a:pPr marL="0" indent="0">
              <a:buNone/>
            </a:pPr>
            <a:r>
              <a:rPr lang="en-US" sz="2000" dirty="0"/>
              <a:t>farther back at the concert, the radio signal would reach you first!</a:t>
            </a:r>
          </a:p>
        </p:txBody>
      </p:sp>
    </p:spTree>
    <p:extLst>
      <p:ext uri="{BB962C8B-B14F-4D97-AF65-F5344CB8AC3E}">
        <p14:creationId xmlns:p14="http://schemas.microsoft.com/office/powerpoint/2010/main" val="104860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Reflection of Sound, Continued</a:t>
            </a:r>
          </a:p>
        </p:txBody>
      </p:sp>
      <p:sp>
        <p:nvSpPr>
          <p:cNvPr id="24579" name="Rectangle 3"/>
          <p:cNvSpPr>
            <a:spLocks noGrp="1" noChangeArrowheads="1"/>
          </p:cNvSpPr>
          <p:nvPr>
            <p:ph sz="half" idx="1"/>
          </p:nvPr>
        </p:nvSpPr>
        <p:spPr>
          <a:xfrm>
            <a:off x="365124" y="1463040"/>
            <a:ext cx="4440556" cy="5106987"/>
          </a:xfrm>
        </p:spPr>
        <p:txBody>
          <a:bodyPr/>
          <a:lstStyle/>
          <a:p>
            <a:r>
              <a:rPr lang="en-US" b="1" dirty="0"/>
              <a:t>Acoustics</a:t>
            </a:r>
          </a:p>
          <a:p>
            <a:pPr lvl="1"/>
            <a:r>
              <a:rPr lang="en-US" b="1" dirty="0"/>
              <a:t>Study of sound</a:t>
            </a:r>
          </a:p>
          <a:p>
            <a:pPr lvl="1"/>
            <a:r>
              <a:rPr lang="en-US" dirty="0"/>
              <a:t>Example: A concert hall aims for a balance between reverberation and absorption. Some have reflectors to direct sound (which also reflect light—so what you see is what you hear).</a:t>
            </a:r>
          </a:p>
        </p:txBody>
      </p:sp>
      <p:pic>
        <p:nvPicPr>
          <p:cNvPr id="10" name="Picture 9" descr="Photograph of the plastic plates above the orchestra that reflect both light and s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120" y="1559199"/>
            <a:ext cx="3897177" cy="453005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Refraction of Sound</a:t>
            </a:r>
          </a:p>
        </p:txBody>
      </p:sp>
      <p:sp>
        <p:nvSpPr>
          <p:cNvPr id="25603" name="Rectangle 3"/>
          <p:cNvSpPr>
            <a:spLocks noGrp="1" noChangeArrowheads="1"/>
          </p:cNvSpPr>
          <p:nvPr>
            <p:ph idx="1"/>
          </p:nvPr>
        </p:nvSpPr>
        <p:spPr>
          <a:xfrm>
            <a:off x="365125" y="1957255"/>
            <a:ext cx="2639332" cy="633546"/>
          </a:xfrm>
        </p:spPr>
        <p:txBody>
          <a:bodyPr/>
          <a:lstStyle/>
          <a:p>
            <a:r>
              <a:rPr lang="en-US" dirty="0"/>
              <a:t>Refraction</a:t>
            </a:r>
          </a:p>
        </p:txBody>
      </p:sp>
      <p:pic>
        <p:nvPicPr>
          <p:cNvPr id="5" name="Picture 4" descr="Cartoon representations of a man standing on the left end with a loudspeaker and a dog standing on the right end. a) When the air near the ground is warm air and above the ground is cool air, the speed of sound travelling from the man’s loudspeaker to the dog increases. b) When the air near the ground is cool air and above the ground is warm air, the speed of sound travelling from the man’s loudspeaker to the dog decreases. Sound waves are bent in air of uneven temperatures."/>
          <p:cNvPicPr>
            <a:picLocks noChangeAspect="1"/>
          </p:cNvPicPr>
          <p:nvPr/>
        </p:nvPicPr>
        <p:blipFill rotWithShape="1">
          <a:blip r:embed="rId2">
            <a:extLst>
              <a:ext uri="{28A0092B-C50C-407E-A947-70E740481C1C}">
                <a14:useLocalDpi xmlns:a14="http://schemas.microsoft.com/office/drawing/2010/main" val="0"/>
              </a:ext>
            </a:extLst>
          </a:blip>
          <a:srcRect b="3492"/>
          <a:stretch/>
        </p:blipFill>
        <p:spPr>
          <a:xfrm>
            <a:off x="3374137" y="1413181"/>
            <a:ext cx="5373624" cy="2929278"/>
          </a:xfrm>
          <a:prstGeom prst="rect">
            <a:avLst/>
          </a:prstGeom>
        </p:spPr>
      </p:pic>
      <p:sp>
        <p:nvSpPr>
          <p:cNvPr id="2" name="Text Placeholder 1"/>
          <p:cNvSpPr>
            <a:spLocks noGrp="1"/>
          </p:cNvSpPr>
          <p:nvPr>
            <p:ph type="body" sz="quarter" idx="10"/>
          </p:nvPr>
        </p:nvSpPr>
        <p:spPr>
          <a:xfrm>
            <a:off x="365125" y="4526877"/>
            <a:ext cx="7913688" cy="1873923"/>
          </a:xfrm>
        </p:spPr>
        <p:txBody>
          <a:bodyPr/>
          <a:lstStyle/>
          <a:p>
            <a:pPr lvl="1"/>
            <a:r>
              <a:rPr lang="en-US" dirty="0"/>
              <a:t>Bending of waves—caused by changes in speed affected by (parts of wave travel faster than others)</a:t>
            </a:r>
          </a:p>
          <a:p>
            <a:pPr lvl="2"/>
            <a:r>
              <a:rPr lang="en-US" dirty="0"/>
              <a:t>wind variations.</a:t>
            </a:r>
          </a:p>
          <a:p>
            <a:pPr lvl="2"/>
            <a:r>
              <a:rPr lang="en-US" dirty="0"/>
              <a:t>temperature variations.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Nature of Sound</a:t>
            </a:r>
          </a:p>
        </p:txBody>
      </p:sp>
      <p:sp>
        <p:nvSpPr>
          <p:cNvPr id="4099" name="Rectangle 3"/>
          <p:cNvSpPr>
            <a:spLocks noGrp="1" noChangeArrowheads="1"/>
          </p:cNvSpPr>
          <p:nvPr>
            <p:ph idx="1"/>
          </p:nvPr>
        </p:nvSpPr>
        <p:spPr/>
        <p:txBody>
          <a:bodyPr/>
          <a:lstStyle/>
          <a:p>
            <a:r>
              <a:rPr lang="en-US" dirty="0"/>
              <a:t>Sound is a form of energy that exists whether or not it is heard.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663894"/>
            <a:ext cx="9144000" cy="1077218"/>
          </a:xfrm>
        </p:spPr>
        <p:txBody>
          <a:bodyPr/>
          <a:lstStyle/>
          <a:p>
            <a:r>
              <a:rPr lang="en-US" dirty="0"/>
              <a:t>Refraction of Sound</a:t>
            </a:r>
            <a:br>
              <a:rPr lang="en-US" dirty="0"/>
            </a:br>
            <a:r>
              <a:rPr lang="en-US" dirty="0"/>
              <a:t>CHECK YOUR NEIGHBOR </a:t>
            </a:r>
          </a:p>
        </p:txBody>
      </p:sp>
      <p:sp>
        <p:nvSpPr>
          <p:cNvPr id="93187" name="Rectangle 1027"/>
          <p:cNvSpPr>
            <a:spLocks noGrp="1" noChangeArrowheads="1"/>
          </p:cNvSpPr>
          <p:nvPr>
            <p:ph idx="1"/>
          </p:nvPr>
        </p:nvSpPr>
        <p:spPr>
          <a:xfrm>
            <a:off x="365125" y="1957255"/>
            <a:ext cx="8229600" cy="3858930"/>
          </a:xfrm>
        </p:spPr>
        <p:txBody>
          <a:bodyPr/>
          <a:lstStyle/>
          <a:p>
            <a:pPr marL="0" indent="0">
              <a:spcAft>
                <a:spcPts val="2200"/>
              </a:spcAft>
              <a:buNone/>
            </a:pPr>
            <a:r>
              <a:rPr lang="en-US" dirty="0"/>
              <a:t>When air near the ground on a warm day is warmed more than the air above, sound tends to bend</a:t>
            </a:r>
            <a:endParaRPr lang="en-US" sz="1500" dirty="0"/>
          </a:p>
          <a:p>
            <a:pPr marL="514350" indent="-514350">
              <a:buFont typeface="+mj-lt"/>
              <a:buAutoNum type="alphaUcPeriod"/>
            </a:pPr>
            <a:r>
              <a:rPr lang="en-US" dirty="0"/>
              <a:t>upward.</a:t>
            </a:r>
          </a:p>
          <a:p>
            <a:pPr marL="514350" indent="-514350">
              <a:buFont typeface="+mj-lt"/>
              <a:buAutoNum type="alphaUcPeriod"/>
            </a:pPr>
            <a:r>
              <a:rPr lang="en-US" dirty="0"/>
              <a:t>downward. </a:t>
            </a:r>
          </a:p>
          <a:p>
            <a:pPr marL="514350" indent="-514350">
              <a:buFont typeface="+mj-lt"/>
              <a:buAutoNum type="alphaUcPeriod"/>
            </a:pPr>
            <a:r>
              <a:rPr lang="en-US" dirty="0"/>
              <a:t>at right angles to the ground.</a:t>
            </a:r>
          </a:p>
          <a:p>
            <a:pPr marL="514350" indent="-514350">
              <a:buFont typeface="+mj-lt"/>
              <a:buAutoNum type="alphaUcPeriod"/>
            </a:pPr>
            <a:r>
              <a:rPr lang="en-US" dirty="0"/>
              <a:t>None of the above.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614908"/>
            <a:ext cx="9144000" cy="1077218"/>
          </a:xfrm>
        </p:spPr>
        <p:txBody>
          <a:bodyPr/>
          <a:lstStyle/>
          <a:p>
            <a:r>
              <a:rPr lang="en-US" dirty="0"/>
              <a:t>Refraction of Sound </a:t>
            </a:r>
            <a:br>
              <a:rPr lang="en-US" dirty="0"/>
            </a:br>
            <a:r>
              <a:rPr lang="en-US" dirty="0"/>
              <a:t>CHECK YOUR ANSWER </a:t>
            </a:r>
          </a:p>
        </p:txBody>
      </p:sp>
      <p:sp>
        <p:nvSpPr>
          <p:cNvPr id="93187" name="Rectangle 1027"/>
          <p:cNvSpPr>
            <a:spLocks noGrp="1" noChangeArrowheads="1"/>
          </p:cNvSpPr>
          <p:nvPr>
            <p:ph idx="1"/>
          </p:nvPr>
        </p:nvSpPr>
        <p:spPr>
          <a:xfrm>
            <a:off x="365125" y="1957254"/>
            <a:ext cx="8229600" cy="2524805"/>
          </a:xfrm>
        </p:spPr>
        <p:txBody>
          <a:bodyPr/>
          <a:lstStyle/>
          <a:p>
            <a:pPr marL="0" indent="0">
              <a:spcAft>
                <a:spcPts val="2200"/>
              </a:spcAft>
              <a:buNone/>
            </a:pPr>
            <a:r>
              <a:rPr lang="en-US" dirty="0"/>
              <a:t>When air near the ground on a warm day is warmed more than the air above, sound tends to bend</a:t>
            </a:r>
            <a:endParaRPr lang="en-US" sz="1500" dirty="0"/>
          </a:p>
          <a:p>
            <a:pPr marL="514350" indent="-514350">
              <a:buFont typeface="+mj-lt"/>
              <a:buAutoNum type="alphaUcPeriod"/>
            </a:pPr>
            <a:r>
              <a:rPr lang="en-US" b="1" dirty="0"/>
              <a:t>upward.</a:t>
            </a:r>
          </a:p>
        </p:txBody>
      </p:sp>
    </p:spTree>
    <p:extLst>
      <p:ext uri="{BB962C8B-B14F-4D97-AF65-F5344CB8AC3E}">
        <p14:creationId xmlns:p14="http://schemas.microsoft.com/office/powerpoint/2010/main" val="69132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14908"/>
            <a:ext cx="9144000" cy="1077218"/>
          </a:xfrm>
        </p:spPr>
        <p:txBody>
          <a:bodyPr/>
          <a:lstStyle/>
          <a:p>
            <a:r>
              <a:rPr lang="en-US" dirty="0"/>
              <a:t>Refraction of Sound</a:t>
            </a:r>
            <a:br>
              <a:rPr lang="en-US" dirty="0"/>
            </a:br>
            <a:r>
              <a:rPr lang="en-US" dirty="0"/>
              <a:t>CHECK YOUR NEIGHBOR, Continued</a:t>
            </a:r>
          </a:p>
        </p:txBody>
      </p:sp>
      <p:sp>
        <p:nvSpPr>
          <p:cNvPr id="97283" name="Rectangle 3"/>
          <p:cNvSpPr>
            <a:spLocks noGrp="1" noChangeArrowheads="1"/>
          </p:cNvSpPr>
          <p:nvPr>
            <p:ph idx="1"/>
          </p:nvPr>
        </p:nvSpPr>
        <p:spPr>
          <a:xfrm>
            <a:off x="365125" y="1812114"/>
            <a:ext cx="8229600" cy="3914129"/>
          </a:xfrm>
        </p:spPr>
        <p:txBody>
          <a:bodyPr/>
          <a:lstStyle/>
          <a:p>
            <a:pPr marL="0" indent="0">
              <a:spcAft>
                <a:spcPts val="2200"/>
              </a:spcAft>
              <a:buNone/>
            </a:pPr>
            <a:r>
              <a:rPr lang="en-US" dirty="0"/>
              <a:t>In the evening, when air directly above a pond is cooler than air above, sound across a pond tends to bend</a:t>
            </a:r>
            <a:endParaRPr lang="en-US" sz="1500" dirty="0"/>
          </a:p>
          <a:p>
            <a:pPr marL="514350" indent="-514350">
              <a:buFont typeface="+mj-lt"/>
              <a:buAutoNum type="alphaUcPeriod"/>
            </a:pPr>
            <a:r>
              <a:rPr lang="en-US" dirty="0"/>
              <a:t>upward.</a:t>
            </a:r>
          </a:p>
          <a:p>
            <a:pPr marL="514350" indent="-514350">
              <a:buFont typeface="+mj-lt"/>
              <a:buAutoNum type="alphaUcPeriod"/>
            </a:pPr>
            <a:r>
              <a:rPr lang="en-US" dirty="0"/>
              <a:t>downward. </a:t>
            </a:r>
          </a:p>
          <a:p>
            <a:pPr marL="514350" indent="-514350">
              <a:buFont typeface="+mj-lt"/>
              <a:buAutoNum type="alphaUcPeriod"/>
            </a:pPr>
            <a:r>
              <a:rPr lang="en-US" dirty="0"/>
              <a:t>at right angles to the ground.</a:t>
            </a:r>
          </a:p>
          <a:p>
            <a:pPr marL="514350" indent="-514350">
              <a:buFont typeface="+mj-lt"/>
              <a:buAutoNum type="alphaUcPeriod"/>
            </a:pPr>
            <a:r>
              <a:rPr lang="en-US" dirty="0"/>
              <a:t>None of the above.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14907"/>
            <a:ext cx="9144000" cy="1077218"/>
          </a:xfrm>
        </p:spPr>
        <p:txBody>
          <a:bodyPr/>
          <a:lstStyle/>
          <a:p>
            <a:r>
              <a:rPr lang="en-US" dirty="0"/>
              <a:t>Refraction of Sound</a:t>
            </a:r>
            <a:br>
              <a:rPr lang="en-US" dirty="0"/>
            </a:br>
            <a:r>
              <a:rPr lang="en-US" dirty="0"/>
              <a:t>CHECK YOUR NEIGHBOR, Continued </a:t>
            </a:r>
          </a:p>
        </p:txBody>
      </p:sp>
      <p:sp>
        <p:nvSpPr>
          <p:cNvPr id="97283" name="Rectangle 3"/>
          <p:cNvSpPr>
            <a:spLocks noGrp="1" noChangeArrowheads="1"/>
          </p:cNvSpPr>
          <p:nvPr>
            <p:ph idx="1"/>
          </p:nvPr>
        </p:nvSpPr>
        <p:spPr>
          <a:xfrm>
            <a:off x="365125" y="1816576"/>
            <a:ext cx="8229600" cy="2263056"/>
          </a:xfrm>
        </p:spPr>
        <p:txBody>
          <a:bodyPr/>
          <a:lstStyle/>
          <a:p>
            <a:pPr marL="0" indent="0">
              <a:spcAft>
                <a:spcPts val="2200"/>
              </a:spcAft>
              <a:buNone/>
            </a:pPr>
            <a:r>
              <a:rPr lang="en-US" dirty="0"/>
              <a:t>In the evening, when air directly above a pond is cooler than air above, sound across a pond tends to bend</a:t>
            </a:r>
            <a:endParaRPr lang="en-US" sz="1500" dirty="0"/>
          </a:p>
          <a:p>
            <a:pPr marL="514350" indent="-514350">
              <a:buFont typeface="+mj-lt"/>
              <a:buAutoNum type="alphaUcPeriod" startAt="2"/>
            </a:pPr>
            <a:r>
              <a:rPr lang="en-US" b="1" dirty="0"/>
              <a:t>downward.</a:t>
            </a:r>
          </a:p>
        </p:txBody>
      </p:sp>
      <p:sp>
        <p:nvSpPr>
          <p:cNvPr id="2" name="Text Placeholder 1"/>
          <p:cNvSpPr>
            <a:spLocks noGrp="1"/>
          </p:cNvSpPr>
          <p:nvPr>
            <p:ph type="body" sz="quarter" idx="10"/>
          </p:nvPr>
        </p:nvSpPr>
        <p:spPr>
          <a:xfrm>
            <a:off x="365125" y="4291493"/>
            <a:ext cx="7158112" cy="820737"/>
          </a:xfrm>
        </p:spPr>
        <p:txBody>
          <a:bodyPr/>
          <a:lstStyle/>
          <a:p>
            <a:pPr marL="0" indent="0">
              <a:buNone/>
            </a:pPr>
            <a:r>
              <a:rPr lang="en-US" sz="2000" b="1" dirty="0"/>
              <a:t>Explanation: </a:t>
            </a:r>
          </a:p>
          <a:p>
            <a:pPr marL="0" indent="0">
              <a:buNone/>
            </a:pPr>
            <a:r>
              <a:rPr lang="en-US" sz="2000" dirty="0"/>
              <a:t>This is why sound from across a lake at night is easily heard.</a:t>
            </a:r>
          </a:p>
        </p:txBody>
      </p:sp>
    </p:spTree>
    <p:extLst>
      <p:ext uri="{BB962C8B-B14F-4D97-AF65-F5344CB8AC3E}">
        <p14:creationId xmlns:p14="http://schemas.microsoft.com/office/powerpoint/2010/main" val="331910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Reflection and Refraction of Sound</a:t>
            </a:r>
          </a:p>
        </p:txBody>
      </p:sp>
      <p:sp>
        <p:nvSpPr>
          <p:cNvPr id="30723" name="Rectangle 3"/>
          <p:cNvSpPr>
            <a:spLocks noGrp="1" noChangeArrowheads="1"/>
          </p:cNvSpPr>
          <p:nvPr>
            <p:ph idx="1"/>
          </p:nvPr>
        </p:nvSpPr>
        <p:spPr>
          <a:xfrm>
            <a:off x="365125" y="1957254"/>
            <a:ext cx="8229600" cy="2869579"/>
          </a:xfrm>
        </p:spPr>
        <p:txBody>
          <a:bodyPr/>
          <a:lstStyle/>
          <a:p>
            <a:r>
              <a:rPr lang="en-US" sz="2400" dirty="0"/>
              <a:t>Multiple reflection and refractions of ultrasonic waves</a:t>
            </a:r>
          </a:p>
          <a:p>
            <a:pPr lvl="1"/>
            <a:r>
              <a:rPr lang="en-US" sz="2400" dirty="0"/>
              <a:t>Device sends high-frequency sounds into the body and reflects the waves more strongly from the exterior of the organs, producing an image of the organs.</a:t>
            </a:r>
          </a:p>
          <a:p>
            <a:pPr lvl="1"/>
            <a:r>
              <a:rPr lang="en-US" sz="2400" dirty="0"/>
              <a:t>Used instead of X-rays by physicians to see the interior of the body.</a:t>
            </a:r>
          </a:p>
        </p:txBody>
      </p:sp>
      <p:pic>
        <p:nvPicPr>
          <p:cNvPr id="5" name="Picture 4" descr="Photograph of a human fetus that is clearly displayed on a viewing screen by ultras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162" y="4430056"/>
            <a:ext cx="2865118" cy="22345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Reflection and Refraction of Sound, Continued</a:t>
            </a:r>
          </a:p>
        </p:txBody>
      </p:sp>
      <p:sp>
        <p:nvSpPr>
          <p:cNvPr id="31747" name="Rectangle 3"/>
          <p:cNvSpPr>
            <a:spLocks noGrp="1" noChangeArrowheads="1"/>
          </p:cNvSpPr>
          <p:nvPr>
            <p:ph idx="1"/>
          </p:nvPr>
        </p:nvSpPr>
        <p:spPr>
          <a:xfrm>
            <a:off x="365125" y="1957254"/>
            <a:ext cx="8229600" cy="968119"/>
          </a:xfrm>
        </p:spPr>
        <p:txBody>
          <a:bodyPr/>
          <a:lstStyle/>
          <a:p>
            <a:r>
              <a:rPr lang="en-US" dirty="0"/>
              <a:t>Dolphins emit ultrasonic waves to enable them to locate objects in their environment.</a:t>
            </a:r>
          </a:p>
        </p:txBody>
      </p:sp>
      <p:pic>
        <p:nvPicPr>
          <p:cNvPr id="5" name="Picture 4" descr="Photograph of dolphins in the sea emitting ultra-high-frequency sound to locate and identify objects in its environ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710" y="2925373"/>
            <a:ext cx="5942580" cy="36640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Forced Vibrations</a:t>
            </a:r>
          </a:p>
        </p:txBody>
      </p:sp>
      <p:sp>
        <p:nvSpPr>
          <p:cNvPr id="32771" name="Rectangle 3"/>
          <p:cNvSpPr>
            <a:spLocks noGrp="1" noChangeArrowheads="1"/>
          </p:cNvSpPr>
          <p:nvPr>
            <p:ph idx="1"/>
          </p:nvPr>
        </p:nvSpPr>
        <p:spPr/>
        <p:txBody>
          <a:bodyPr/>
          <a:lstStyle/>
          <a:p>
            <a:r>
              <a:rPr lang="en-US" dirty="0"/>
              <a:t>Forced vibration</a:t>
            </a:r>
          </a:p>
          <a:p>
            <a:pPr lvl="1"/>
            <a:r>
              <a:rPr lang="en-US" dirty="0"/>
              <a:t>Setting up of vibrations in an object by a vibrating force</a:t>
            </a:r>
          </a:p>
          <a:p>
            <a:pPr lvl="1"/>
            <a:r>
              <a:rPr lang="en-US" dirty="0"/>
              <a:t>Example: factory floor vibration caused by running of heavy machinery</a:t>
            </a:r>
          </a:p>
          <a:p>
            <a:pPr lvl="1"/>
            <a:r>
              <a:rPr lang="en-US" b="1" u="sng" dirty="0"/>
              <a:t>Sounding boards- </a:t>
            </a:r>
            <a:r>
              <a:rPr lang="en-US" dirty="0"/>
              <a:t>music box, string instruments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Natural Frequency</a:t>
            </a:r>
          </a:p>
        </p:txBody>
      </p:sp>
      <p:sp>
        <p:nvSpPr>
          <p:cNvPr id="33795" name="Rectangle 3"/>
          <p:cNvSpPr>
            <a:spLocks noGrp="1" noChangeArrowheads="1"/>
          </p:cNvSpPr>
          <p:nvPr>
            <p:ph idx="1"/>
          </p:nvPr>
        </p:nvSpPr>
        <p:spPr/>
        <p:txBody>
          <a:bodyPr/>
          <a:lstStyle/>
          <a:p>
            <a:r>
              <a:rPr lang="en-US" dirty="0"/>
              <a:t>Natural frequency</a:t>
            </a:r>
          </a:p>
          <a:p>
            <a:pPr lvl="1"/>
            <a:r>
              <a:rPr lang="en-US" dirty="0"/>
              <a:t>Frequency at which an object vibrates when disturbed</a:t>
            </a:r>
          </a:p>
          <a:p>
            <a:pPr lvl="1"/>
            <a:r>
              <a:rPr lang="en-US" dirty="0"/>
              <a:t>Own unique frequency (or set of frequencies)</a:t>
            </a:r>
          </a:p>
          <a:p>
            <a:pPr lvl="1"/>
            <a:r>
              <a:rPr lang="en-US" dirty="0"/>
              <a:t>Dependent on</a:t>
            </a:r>
          </a:p>
          <a:p>
            <a:pPr lvl="2"/>
            <a:r>
              <a:rPr lang="en-US" dirty="0"/>
              <a:t>elasticity</a:t>
            </a:r>
          </a:p>
          <a:p>
            <a:pPr lvl="2"/>
            <a:r>
              <a:rPr lang="en-US" dirty="0"/>
              <a:t>shape of object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Resonance</a:t>
            </a:r>
          </a:p>
        </p:txBody>
      </p:sp>
      <p:sp>
        <p:nvSpPr>
          <p:cNvPr id="34819" name="Rectangle 3"/>
          <p:cNvSpPr>
            <a:spLocks noGrp="1" noChangeArrowheads="1"/>
          </p:cNvSpPr>
          <p:nvPr>
            <p:ph idx="1"/>
          </p:nvPr>
        </p:nvSpPr>
        <p:spPr>
          <a:xfrm>
            <a:off x="365125" y="1957255"/>
            <a:ext cx="8229600" cy="4293644"/>
          </a:xfrm>
        </p:spPr>
        <p:txBody>
          <a:bodyPr/>
          <a:lstStyle/>
          <a:p>
            <a:r>
              <a:rPr lang="en-US" dirty="0"/>
              <a:t>A phenomenon in which the frequency of forced vibrations on an object matches the object</a:t>
            </a:r>
            <a:r>
              <a:rPr lang="fr-FR" altLang="ja-JP" dirty="0"/>
              <a:t>'</a:t>
            </a:r>
            <a:r>
              <a:rPr lang="en-US" dirty="0"/>
              <a:t>s natural frequency</a:t>
            </a:r>
          </a:p>
          <a:p>
            <a:pPr lvl="1"/>
            <a:r>
              <a:rPr lang="en-US" dirty="0"/>
              <a:t>Examples:</a:t>
            </a:r>
          </a:p>
          <a:p>
            <a:pPr lvl="2"/>
            <a:r>
              <a:rPr lang="en-US" dirty="0"/>
              <a:t>Swinging in rhythm with the natural frequency of a swing</a:t>
            </a:r>
          </a:p>
          <a:p>
            <a:pPr lvl="2"/>
            <a:r>
              <a:rPr lang="en-US" dirty="0"/>
              <a:t>Tuning a radio station to the </a:t>
            </a:r>
            <a:r>
              <a:rPr lang="en-US" altLang="ja-JP" dirty="0"/>
              <a:t>"</a:t>
            </a:r>
            <a:r>
              <a:rPr lang="en-US" dirty="0"/>
              <a:t>carrier frequency</a:t>
            </a:r>
            <a:r>
              <a:rPr lang="en-US" altLang="ja-JP" dirty="0"/>
              <a:t>"</a:t>
            </a:r>
            <a:r>
              <a:rPr lang="en-US" dirty="0"/>
              <a:t> of the radio station</a:t>
            </a:r>
          </a:p>
          <a:p>
            <a:pPr lvl="2"/>
            <a:r>
              <a:rPr lang="en-US" dirty="0"/>
              <a:t>Troops marching in rhythm with the natural frequency of a bridge (a no-no!)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resonance</a:t>
            </a:r>
          </a:p>
        </p:txBody>
      </p:sp>
      <p:sp>
        <p:nvSpPr>
          <p:cNvPr id="3" name="Content Placeholder 2"/>
          <p:cNvSpPr>
            <a:spLocks noGrp="1"/>
          </p:cNvSpPr>
          <p:nvPr>
            <p:ph idx="1"/>
          </p:nvPr>
        </p:nvSpPr>
        <p:spPr/>
        <p:txBody>
          <a:bodyPr/>
          <a:lstStyle/>
          <a:p>
            <a:r>
              <a:rPr lang="en-US" dirty="0">
                <a:hlinkClick r:id="rId2"/>
              </a:rPr>
              <a:t>https://www.youtube.com/watch?v=urYWaHfel6g</a:t>
            </a:r>
            <a:endParaRPr lang="en-US" dirty="0"/>
          </a:p>
          <a:p>
            <a:r>
              <a:rPr lang="en-US" dirty="0">
                <a:hlinkClick r:id="rId3"/>
              </a:rPr>
              <a:t>https://www.youtube.com/watch?v=joS6kfjuKQo</a:t>
            </a:r>
            <a:endParaRPr lang="en-US" dirty="0"/>
          </a:p>
          <a:p>
            <a:r>
              <a:rPr lang="en-US" dirty="0"/>
              <a:t>Bridge</a:t>
            </a:r>
          </a:p>
          <a:p>
            <a:endParaRPr lang="en-US" dirty="0"/>
          </a:p>
        </p:txBody>
      </p:sp>
    </p:spTree>
    <p:extLst>
      <p:ext uri="{BB962C8B-B14F-4D97-AF65-F5344CB8AC3E}">
        <p14:creationId xmlns:p14="http://schemas.microsoft.com/office/powerpoint/2010/main" val="285174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Origin of Sound</a:t>
            </a:r>
          </a:p>
        </p:txBody>
      </p:sp>
      <p:sp>
        <p:nvSpPr>
          <p:cNvPr id="5123" name="Rectangle 3"/>
          <p:cNvSpPr>
            <a:spLocks noGrp="1" noChangeArrowheads="1"/>
          </p:cNvSpPr>
          <p:nvPr>
            <p:ph idx="1"/>
          </p:nvPr>
        </p:nvSpPr>
        <p:spPr>
          <a:xfrm>
            <a:off x="365125" y="1957254"/>
            <a:ext cx="8229600" cy="3259323"/>
          </a:xfrm>
        </p:spPr>
        <p:txBody>
          <a:bodyPr/>
          <a:lstStyle/>
          <a:p>
            <a:r>
              <a:rPr lang="en-US" sz="2400" dirty="0"/>
              <a:t>Most sounds are waves produced by the vibrations of matter. </a:t>
            </a:r>
          </a:p>
          <a:p>
            <a:pPr lvl="1"/>
            <a:r>
              <a:rPr lang="en-US" sz="2400" dirty="0"/>
              <a:t>For e</a:t>
            </a:r>
            <a:r>
              <a:rPr lang="it-IT" sz="2400" dirty="0"/>
              <a:t>xample: </a:t>
            </a:r>
            <a:endParaRPr lang="en-US" sz="2400" dirty="0"/>
          </a:p>
          <a:p>
            <a:pPr lvl="2"/>
            <a:r>
              <a:rPr lang="it-IT" sz="2000" dirty="0"/>
              <a:t>In a piano, a violin, </a:t>
            </a:r>
            <a:r>
              <a:rPr lang="en-US" sz="2000" dirty="0"/>
              <a:t>and a guitar, the sound is produced by the vibrating strings; </a:t>
            </a:r>
          </a:p>
          <a:p>
            <a:pPr lvl="2"/>
            <a:r>
              <a:rPr lang="en-US" sz="2000" dirty="0"/>
              <a:t>in a saxophone, by a vibrating reed; </a:t>
            </a:r>
          </a:p>
          <a:p>
            <a:pPr lvl="2"/>
            <a:r>
              <a:rPr lang="en-US" sz="2000" dirty="0"/>
              <a:t>in a flute, by a fluttering column of air at the mouthpiece;</a:t>
            </a:r>
          </a:p>
          <a:p>
            <a:pPr lvl="2"/>
            <a:r>
              <a:rPr lang="en-US" sz="2000" dirty="0"/>
              <a:t>in your voice due to the vibration of your vocal chords.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Resonance, Continued</a:t>
            </a:r>
          </a:p>
        </p:txBody>
      </p:sp>
      <p:sp>
        <p:nvSpPr>
          <p:cNvPr id="35843" name="Rectangle 3"/>
          <p:cNvSpPr>
            <a:spLocks noGrp="1" noChangeArrowheads="1"/>
          </p:cNvSpPr>
          <p:nvPr>
            <p:ph idx="1"/>
          </p:nvPr>
        </p:nvSpPr>
        <p:spPr>
          <a:xfrm>
            <a:off x="365125" y="1957255"/>
            <a:ext cx="8229600" cy="1128846"/>
          </a:xfrm>
        </p:spPr>
        <p:txBody>
          <a:bodyPr/>
          <a:lstStyle/>
          <a:p>
            <a:r>
              <a:rPr lang="en-US" dirty="0"/>
              <a:t>Dramatic example of wind-generated resonance</a:t>
            </a:r>
          </a:p>
        </p:txBody>
      </p:sp>
      <p:pic>
        <p:nvPicPr>
          <p:cNvPr id="5" name="Picture 4" descr="Photographs of a bridge that was destroyed by wind-generated resonance. A mild gale produced an irregular force in resonance with the natural frequency of the bridge, steadily increasing the amplitude of vibration until the bridge collaps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3086100"/>
            <a:ext cx="8601456" cy="270052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Interference</a:t>
            </a:r>
          </a:p>
        </p:txBody>
      </p:sp>
      <p:sp>
        <p:nvSpPr>
          <p:cNvPr id="36867" name="Rectangle 3"/>
          <p:cNvSpPr>
            <a:spLocks noGrp="1" noChangeArrowheads="1"/>
          </p:cNvSpPr>
          <p:nvPr>
            <p:ph idx="1"/>
          </p:nvPr>
        </p:nvSpPr>
        <p:spPr>
          <a:xfrm>
            <a:off x="365125" y="1957255"/>
            <a:ext cx="8229600" cy="1984826"/>
          </a:xfrm>
        </p:spPr>
        <p:txBody>
          <a:bodyPr/>
          <a:lstStyle/>
          <a:p>
            <a:r>
              <a:rPr lang="en-US" dirty="0"/>
              <a:t>Interference</a:t>
            </a:r>
          </a:p>
          <a:p>
            <a:pPr lvl="1"/>
            <a:r>
              <a:rPr lang="en-US" dirty="0"/>
              <a:t>Property of all waves and wave motion</a:t>
            </a:r>
          </a:p>
          <a:p>
            <a:pPr lvl="1"/>
            <a:r>
              <a:rPr lang="en-US" dirty="0"/>
              <a:t>Superposition of waves that may either reinforce or cancel each other</a:t>
            </a:r>
          </a:p>
        </p:txBody>
      </p:sp>
      <p:pic>
        <p:nvPicPr>
          <p:cNvPr id="5" name="Picture 4" descr="Figure illustrating constructive and destructive interference in a transverse wave. When the crest of one wave overlaps the crest of another, their individual effects add together to produce reinforcement or a wave of increased amplitude called constructive interference. When the crest of one wave overlaps the trough of another, their individual effects when added results in cancellation or reduction called as destructive interference."/>
          <p:cNvPicPr>
            <a:picLocks noChangeAspect="1"/>
          </p:cNvPicPr>
          <p:nvPr/>
        </p:nvPicPr>
        <p:blipFill rotWithShape="1">
          <a:blip r:embed="rId2">
            <a:extLst>
              <a:ext uri="{28A0092B-C50C-407E-A947-70E740481C1C}">
                <a14:useLocalDpi xmlns:a14="http://schemas.microsoft.com/office/drawing/2010/main" val="0"/>
              </a:ext>
            </a:extLst>
          </a:blip>
          <a:srcRect b="2994"/>
          <a:stretch/>
        </p:blipFill>
        <p:spPr>
          <a:xfrm>
            <a:off x="3068176" y="3942080"/>
            <a:ext cx="3007648" cy="271312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0" y="614908"/>
            <a:ext cx="9144000" cy="1077218"/>
          </a:xfrm>
        </p:spPr>
        <p:txBody>
          <a:bodyPr/>
          <a:lstStyle/>
          <a:p>
            <a:r>
              <a:rPr lang="en-US" dirty="0"/>
              <a:t>Interference</a:t>
            </a:r>
            <a:br>
              <a:rPr lang="en-US" dirty="0"/>
            </a:br>
            <a:r>
              <a:rPr lang="en-US" dirty="0"/>
              <a:t>CHECK YOUR NEIGHBOR </a:t>
            </a:r>
          </a:p>
        </p:txBody>
      </p:sp>
      <p:sp>
        <p:nvSpPr>
          <p:cNvPr id="119811" name="Rectangle 1027"/>
          <p:cNvSpPr>
            <a:spLocks noGrp="1" noChangeArrowheads="1"/>
          </p:cNvSpPr>
          <p:nvPr>
            <p:ph idx="1"/>
          </p:nvPr>
        </p:nvSpPr>
        <p:spPr>
          <a:xfrm>
            <a:off x="365125" y="1836305"/>
            <a:ext cx="8229600" cy="3065480"/>
          </a:xfrm>
        </p:spPr>
        <p:txBody>
          <a:bodyPr/>
          <a:lstStyle/>
          <a:p>
            <a:pPr marL="0" indent="0">
              <a:spcAft>
                <a:spcPts val="2200"/>
              </a:spcAft>
              <a:buNone/>
            </a:pPr>
            <a:r>
              <a:rPr lang="en-US" dirty="0"/>
              <a:t>Interference is a property of</a:t>
            </a:r>
            <a:endParaRPr lang="en-US" sz="1500" dirty="0"/>
          </a:p>
          <a:p>
            <a:pPr marL="514350" indent="-514350">
              <a:buFont typeface="+mj-lt"/>
              <a:buAutoNum type="alphaUcPeriod"/>
            </a:pPr>
            <a:r>
              <a:rPr lang="en-US" dirty="0"/>
              <a:t>sound.</a:t>
            </a:r>
          </a:p>
          <a:p>
            <a:pPr marL="514350" indent="-514350">
              <a:buFont typeface="+mj-lt"/>
              <a:buAutoNum type="alphaUcPeriod"/>
            </a:pPr>
            <a:r>
              <a:rPr lang="en-US" dirty="0"/>
              <a:t>light. </a:t>
            </a:r>
          </a:p>
          <a:p>
            <a:pPr marL="514350" indent="-514350">
              <a:buFont typeface="+mj-lt"/>
              <a:buAutoNum type="alphaUcPeriod"/>
            </a:pPr>
            <a:r>
              <a:rPr lang="en-US" dirty="0"/>
              <a:t>Both A and B. </a:t>
            </a:r>
          </a:p>
          <a:p>
            <a:pPr marL="514350" indent="-514350">
              <a:buFont typeface="+mj-lt"/>
              <a:buAutoNum type="alphaUcPeriod"/>
            </a:pPr>
            <a:r>
              <a:rPr lang="en-US" dirty="0"/>
              <a:t>Neither A nor B.</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0" y="614908"/>
            <a:ext cx="9144000" cy="1077218"/>
          </a:xfrm>
        </p:spPr>
        <p:txBody>
          <a:bodyPr/>
          <a:lstStyle/>
          <a:p>
            <a:r>
              <a:rPr lang="en-US" dirty="0"/>
              <a:t>Interference</a:t>
            </a:r>
            <a:br>
              <a:rPr lang="en-US" dirty="0"/>
            </a:br>
            <a:r>
              <a:rPr lang="en-US" dirty="0"/>
              <a:t>CHECK YOUR NEIGHBOR, Continued </a:t>
            </a:r>
          </a:p>
        </p:txBody>
      </p:sp>
      <p:sp>
        <p:nvSpPr>
          <p:cNvPr id="119811" name="Rectangle 1027"/>
          <p:cNvSpPr>
            <a:spLocks noGrp="1" noChangeArrowheads="1"/>
          </p:cNvSpPr>
          <p:nvPr>
            <p:ph idx="1"/>
          </p:nvPr>
        </p:nvSpPr>
        <p:spPr>
          <a:xfrm>
            <a:off x="365125" y="1844711"/>
            <a:ext cx="8229600" cy="1615942"/>
          </a:xfrm>
        </p:spPr>
        <p:txBody>
          <a:bodyPr/>
          <a:lstStyle/>
          <a:p>
            <a:pPr marL="0" indent="0">
              <a:spcAft>
                <a:spcPts val="2200"/>
              </a:spcAft>
              <a:buNone/>
            </a:pPr>
            <a:r>
              <a:rPr lang="en-US" dirty="0"/>
              <a:t>Interference is a property of</a:t>
            </a:r>
            <a:endParaRPr lang="en-US" sz="1500" dirty="0"/>
          </a:p>
          <a:p>
            <a:pPr marL="514350" indent="-514350">
              <a:buFont typeface="+mj-lt"/>
              <a:buAutoNum type="alphaUcPeriod" startAt="3"/>
            </a:pPr>
            <a:r>
              <a:rPr lang="en-US" b="1" dirty="0"/>
              <a:t>Both A and B.</a:t>
            </a:r>
          </a:p>
        </p:txBody>
      </p:sp>
      <p:sp>
        <p:nvSpPr>
          <p:cNvPr id="2" name="Text Placeholder 1"/>
          <p:cNvSpPr>
            <a:spLocks noGrp="1"/>
          </p:cNvSpPr>
          <p:nvPr>
            <p:ph type="body" sz="quarter" idx="10"/>
          </p:nvPr>
        </p:nvSpPr>
        <p:spPr>
          <a:xfrm>
            <a:off x="365125" y="3362180"/>
            <a:ext cx="8075124" cy="1829533"/>
          </a:xfrm>
        </p:spPr>
        <p:txBody>
          <a:bodyPr/>
          <a:lstStyle/>
          <a:p>
            <a:pPr marL="0" indent="0">
              <a:buNone/>
            </a:pPr>
            <a:r>
              <a:rPr lang="en-US" sz="2400" b="1" dirty="0"/>
              <a:t>Explanation:</a:t>
            </a:r>
          </a:p>
          <a:p>
            <a:pPr marL="0" indent="0">
              <a:buNone/>
            </a:pPr>
            <a:r>
              <a:rPr lang="en-US" sz="2400" dirty="0"/>
              <a:t>Interestingly, the presence of interference tells a physicist whether something is wavelike. All types of waves can interfere.</a:t>
            </a:r>
          </a:p>
        </p:txBody>
      </p:sp>
    </p:spTree>
    <p:extLst>
      <p:ext uri="{BB962C8B-B14F-4D97-AF65-F5344CB8AC3E}">
        <p14:creationId xmlns:p14="http://schemas.microsoft.com/office/powerpoint/2010/main" val="712455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r>
              <a:rPr lang="en-US" dirty="0"/>
              <a:t>Interference, Continued</a:t>
            </a:r>
          </a:p>
        </p:txBody>
      </p:sp>
      <p:sp>
        <p:nvSpPr>
          <p:cNvPr id="39939" name="Rectangle 1027"/>
          <p:cNvSpPr>
            <a:spLocks noGrp="1" noChangeArrowheads="1"/>
          </p:cNvSpPr>
          <p:nvPr>
            <p:ph idx="1"/>
          </p:nvPr>
        </p:nvSpPr>
        <p:spPr>
          <a:xfrm>
            <a:off x="365125" y="1957254"/>
            <a:ext cx="8229600" cy="2669315"/>
          </a:xfrm>
        </p:spPr>
        <p:txBody>
          <a:bodyPr/>
          <a:lstStyle/>
          <a:p>
            <a:r>
              <a:rPr lang="en-US" sz="2400" dirty="0"/>
              <a:t>Two patterns of interference</a:t>
            </a:r>
          </a:p>
          <a:p>
            <a:pPr lvl="1"/>
            <a:r>
              <a:rPr lang="en-US" sz="2400" dirty="0"/>
              <a:t>Constructive interference</a:t>
            </a:r>
          </a:p>
          <a:p>
            <a:pPr lvl="2"/>
            <a:r>
              <a:rPr lang="en-US" sz="2000" dirty="0"/>
              <a:t>increased amplitude when the crest of one wave overlaps the crest of another wave</a:t>
            </a:r>
          </a:p>
          <a:p>
            <a:pPr lvl="1"/>
            <a:r>
              <a:rPr lang="en-US" sz="2400" dirty="0"/>
              <a:t>Destructive interference</a:t>
            </a:r>
          </a:p>
          <a:p>
            <a:pPr lvl="2"/>
            <a:r>
              <a:rPr lang="en-US" sz="2000" dirty="0"/>
              <a:t>reduced amplitude when the crest of one wave overlaps the trough of another wave</a:t>
            </a:r>
          </a:p>
        </p:txBody>
      </p:sp>
      <p:pic>
        <p:nvPicPr>
          <p:cNvPr id="5" name="Picture 4" descr="Images of two sets of overlapping water waves that produce an interference pattern. The left image is an idealized drawing of the expanding waves from the two sources. The right image is a photograph of an actual interference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896" y="4626569"/>
            <a:ext cx="4174744" cy="204447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Interference, Continued-1</a:t>
            </a:r>
          </a:p>
        </p:txBody>
      </p:sp>
      <p:pic>
        <p:nvPicPr>
          <p:cNvPr id="5" name="Picture 4" descr="Figure illustrations of constructive (a, b) and destructive (c, d) wave interference in transverse and longitudinal waves.  a) The superposition of two identical transverse waves in phase produces a wave of increased amplitude. b) The superposition of two identical longitudinal waves in phase produces a wave of increased intensity. c) Two identical transverse waves that are out of phase destroy each other when they are superimposed. d) Two identical longitudinal waves that are out of phase destroy each other when they are superimposed."/>
          <p:cNvPicPr>
            <a:picLocks noChangeAspect="1"/>
          </p:cNvPicPr>
          <p:nvPr/>
        </p:nvPicPr>
        <p:blipFill rotWithShape="1">
          <a:blip r:embed="rId2">
            <a:extLst>
              <a:ext uri="{28A0092B-C50C-407E-A947-70E740481C1C}">
                <a14:useLocalDpi xmlns:a14="http://schemas.microsoft.com/office/drawing/2010/main" val="0"/>
              </a:ext>
            </a:extLst>
          </a:blip>
          <a:srcRect b="3499"/>
          <a:stretch/>
        </p:blipFill>
        <p:spPr>
          <a:xfrm>
            <a:off x="356616" y="1274853"/>
            <a:ext cx="8421624" cy="521253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Interference, Continued-2</a:t>
            </a:r>
          </a:p>
        </p:txBody>
      </p:sp>
      <p:sp>
        <p:nvSpPr>
          <p:cNvPr id="41987" name="Rectangle 3"/>
          <p:cNvSpPr>
            <a:spLocks noGrp="1" noChangeArrowheads="1"/>
          </p:cNvSpPr>
          <p:nvPr>
            <p:ph idx="1"/>
          </p:nvPr>
        </p:nvSpPr>
        <p:spPr>
          <a:xfrm>
            <a:off x="365125" y="1957255"/>
            <a:ext cx="8229600" cy="2284962"/>
          </a:xfrm>
        </p:spPr>
        <p:txBody>
          <a:bodyPr/>
          <a:lstStyle/>
          <a:p>
            <a:r>
              <a:rPr lang="en-US" sz="2400" dirty="0"/>
              <a:t>Application of sound interference</a:t>
            </a:r>
          </a:p>
          <a:p>
            <a:pPr lvl="1"/>
            <a:r>
              <a:rPr lang="en-US" sz="2400" dirty="0"/>
              <a:t>Destructive sound interference in noisy devices such as jackhammers that are equipped with microphones to produce mirror-image wave patterns fed to operator</a:t>
            </a:r>
            <a:r>
              <a:rPr lang="fr-FR" altLang="ja-JP" sz="2400" dirty="0"/>
              <a:t>'</a:t>
            </a:r>
            <a:r>
              <a:rPr lang="en-US" sz="2400" dirty="0"/>
              <a:t>s earphone, canceling the jackhammer</a:t>
            </a:r>
            <a:r>
              <a:rPr lang="fr-FR" altLang="ja-JP" sz="2400" dirty="0"/>
              <a:t>'</a:t>
            </a:r>
            <a:r>
              <a:rPr lang="en-US" sz="2400" dirty="0"/>
              <a:t>s sound</a:t>
            </a:r>
          </a:p>
        </p:txBody>
      </p:sp>
      <p:pic>
        <p:nvPicPr>
          <p:cNvPr id="5" name="Picture 4" descr="Figure of a mirror image of a sound signal. When a mirror image of a sound signal combines with the sound itself, the sound is canceled."/>
          <p:cNvPicPr>
            <a:picLocks noChangeAspect="1"/>
          </p:cNvPicPr>
          <p:nvPr/>
        </p:nvPicPr>
        <p:blipFill rotWithShape="1">
          <a:blip r:embed="rId2">
            <a:extLst>
              <a:ext uri="{28A0092B-C50C-407E-A947-70E740481C1C}">
                <a14:useLocalDpi xmlns:a14="http://schemas.microsoft.com/office/drawing/2010/main" val="0"/>
              </a:ext>
            </a:extLst>
          </a:blip>
          <a:srcRect b="2982"/>
          <a:stretch/>
        </p:blipFill>
        <p:spPr>
          <a:xfrm>
            <a:off x="3077464" y="4074050"/>
            <a:ext cx="2989072" cy="245916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Interference, Continued-3</a:t>
            </a:r>
          </a:p>
        </p:txBody>
      </p:sp>
      <p:sp>
        <p:nvSpPr>
          <p:cNvPr id="43011" name="Rectangle 3"/>
          <p:cNvSpPr>
            <a:spLocks noGrp="1" noChangeArrowheads="1"/>
          </p:cNvSpPr>
          <p:nvPr>
            <p:ph idx="1"/>
          </p:nvPr>
        </p:nvSpPr>
        <p:spPr>
          <a:xfrm>
            <a:off x="365125" y="1957255"/>
            <a:ext cx="8229600" cy="2020174"/>
          </a:xfrm>
        </p:spPr>
        <p:txBody>
          <a:bodyPr/>
          <a:lstStyle/>
          <a:p>
            <a:r>
              <a:rPr lang="en-US" sz="2400" dirty="0"/>
              <a:t>Application of sound interference (continued)</a:t>
            </a:r>
          </a:p>
          <a:p>
            <a:pPr lvl="1"/>
            <a:r>
              <a:rPr lang="en-US" sz="2400" dirty="0"/>
              <a:t>Sound interference in stereo speakers out of phase sending a monoaural signal (one speaker sending compressions of sound and other sending rarefactions)</a:t>
            </a:r>
          </a:p>
        </p:txBody>
      </p:sp>
      <p:pic>
        <p:nvPicPr>
          <p:cNvPr id="5" name="Picture 4" descr="Cartoon representations of two men with stereo speakers. When the speakers are far apart, monaural sound is not as loud as from properly phased speakers. When they are brought face to face, very little sound is heard. Interference is nearly complete as the compression of one speaker fill in the rarefactions of the other."/>
          <p:cNvPicPr>
            <a:picLocks noChangeAspect="1"/>
          </p:cNvPicPr>
          <p:nvPr/>
        </p:nvPicPr>
        <p:blipFill rotWithShape="1">
          <a:blip r:embed="rId2">
            <a:extLst>
              <a:ext uri="{28A0092B-C50C-407E-A947-70E740481C1C}">
                <a14:useLocalDpi xmlns:a14="http://schemas.microsoft.com/office/drawing/2010/main" val="0"/>
              </a:ext>
            </a:extLst>
          </a:blip>
          <a:srcRect b="5354"/>
          <a:stretch/>
        </p:blipFill>
        <p:spPr>
          <a:xfrm>
            <a:off x="2048340" y="3979425"/>
            <a:ext cx="4855297" cy="1703311"/>
          </a:xfrm>
          <a:prstGeom prst="rect">
            <a:avLst/>
          </a:prstGeom>
        </p:spPr>
      </p:pic>
      <p:sp>
        <p:nvSpPr>
          <p:cNvPr id="2" name="Text Placeholder 1"/>
          <p:cNvSpPr>
            <a:spLocks noGrp="1"/>
          </p:cNvSpPr>
          <p:nvPr>
            <p:ph type="body" sz="quarter" idx="10"/>
          </p:nvPr>
        </p:nvSpPr>
        <p:spPr>
          <a:xfrm>
            <a:off x="822250" y="5684733"/>
            <a:ext cx="7730271" cy="915046"/>
          </a:xfrm>
        </p:spPr>
        <p:txBody>
          <a:bodyPr/>
          <a:lstStyle/>
          <a:p>
            <a:pPr>
              <a:buFont typeface="Arial" panose="020B0604020202020204" pitchFamily="34" charset="0"/>
              <a:buChar char="–"/>
            </a:pPr>
            <a:r>
              <a:rPr lang="en-US" sz="2400" dirty="0"/>
              <a:t>As speakers are brought closer to each other, sound is diminished.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Beats</a:t>
            </a:r>
          </a:p>
        </p:txBody>
      </p:sp>
      <p:sp>
        <p:nvSpPr>
          <p:cNvPr id="44035" name="Rectangle 3"/>
          <p:cNvSpPr>
            <a:spLocks noGrp="1" noChangeArrowheads="1"/>
          </p:cNvSpPr>
          <p:nvPr>
            <p:ph idx="1"/>
          </p:nvPr>
        </p:nvSpPr>
        <p:spPr>
          <a:xfrm>
            <a:off x="365125" y="1237129"/>
            <a:ext cx="8229600" cy="2960118"/>
          </a:xfrm>
        </p:spPr>
        <p:txBody>
          <a:bodyPr/>
          <a:lstStyle/>
          <a:p>
            <a:r>
              <a:rPr lang="en-US" dirty="0"/>
              <a:t>Periodic variations in the loudness of sound due to interference</a:t>
            </a:r>
          </a:p>
          <a:p>
            <a:r>
              <a:rPr lang="en-US" dirty="0"/>
              <a:t>Occur with any kind of wave</a:t>
            </a:r>
          </a:p>
          <a:p>
            <a:r>
              <a:rPr lang="en-US" dirty="0"/>
              <a:t>Provide a comparison of frequencies</a:t>
            </a:r>
          </a:p>
        </p:txBody>
      </p:sp>
      <p:pic>
        <p:nvPicPr>
          <p:cNvPr id="5" name="Picture 4" descr="Figure illustrations of interference of two sound sources of slightly different frequencies that produces beats. The one sound source produces constructive beats and the other sound source produces destructive beats."/>
          <p:cNvPicPr>
            <a:picLocks noChangeAspect="1"/>
          </p:cNvPicPr>
          <p:nvPr/>
        </p:nvPicPr>
        <p:blipFill rotWithShape="1">
          <a:blip r:embed="rId2">
            <a:extLst>
              <a:ext uri="{28A0092B-C50C-407E-A947-70E740481C1C}">
                <a14:useLocalDpi xmlns:a14="http://schemas.microsoft.com/office/drawing/2010/main" val="0"/>
              </a:ext>
            </a:extLst>
          </a:blip>
          <a:srcRect b="9079"/>
          <a:stretch/>
        </p:blipFill>
        <p:spPr>
          <a:xfrm>
            <a:off x="266700" y="4330700"/>
            <a:ext cx="8601456" cy="185674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Beats, Continued</a:t>
            </a:r>
          </a:p>
        </p:txBody>
      </p:sp>
      <p:sp>
        <p:nvSpPr>
          <p:cNvPr id="45059" name="Rectangle 3"/>
          <p:cNvSpPr>
            <a:spLocks noGrp="1" noChangeArrowheads="1"/>
          </p:cNvSpPr>
          <p:nvPr>
            <p:ph idx="1"/>
          </p:nvPr>
        </p:nvSpPr>
        <p:spPr>
          <a:xfrm>
            <a:off x="365125" y="1957254"/>
            <a:ext cx="8229600" cy="3259323"/>
          </a:xfrm>
        </p:spPr>
        <p:txBody>
          <a:bodyPr/>
          <a:lstStyle/>
          <a:p>
            <a:r>
              <a:rPr lang="en-US" dirty="0"/>
              <a:t>Applications</a:t>
            </a:r>
          </a:p>
          <a:p>
            <a:pPr lvl="1"/>
            <a:r>
              <a:rPr lang="en-US" dirty="0"/>
              <a:t>Piano tuning by listening to the disappearance of beats from a tuning fork and a piano key</a:t>
            </a:r>
          </a:p>
          <a:p>
            <a:pPr lvl="1"/>
            <a:r>
              <a:rPr lang="en-US" dirty="0"/>
              <a:t>Tuning instruments in an orchestra by listening for beats between instruments and piano tone</a:t>
            </a:r>
          </a:p>
          <a:p>
            <a:pPr lvl="1"/>
            <a:r>
              <a:rPr lang="en-US"/>
              <a:t>The human ear is capable of detecting beats with frequencies of 7 Hz and below</a:t>
            </a:r>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Origin of Sound, Continued</a:t>
            </a:r>
          </a:p>
        </p:txBody>
      </p:sp>
      <p:sp>
        <p:nvSpPr>
          <p:cNvPr id="204803" name="Rectangle 3"/>
          <p:cNvSpPr>
            <a:spLocks noGrp="1" noChangeArrowheads="1"/>
          </p:cNvSpPr>
          <p:nvPr>
            <p:ph idx="1"/>
          </p:nvPr>
        </p:nvSpPr>
        <p:spPr>
          <a:xfrm>
            <a:off x="365125" y="1957255"/>
            <a:ext cx="8229600" cy="4398576"/>
          </a:xfrm>
        </p:spPr>
        <p:txBody>
          <a:bodyPr/>
          <a:lstStyle/>
          <a:p>
            <a:pPr>
              <a:lnSpc>
                <a:spcPct val="95000"/>
              </a:lnSpc>
            </a:pPr>
            <a:r>
              <a:rPr lang="en-US" dirty="0"/>
              <a:t>The original vibration stimulates the vibration of something larger or more massive, such as</a:t>
            </a:r>
          </a:p>
          <a:p>
            <a:pPr lvl="1">
              <a:lnSpc>
                <a:spcPct val="95000"/>
              </a:lnSpc>
            </a:pPr>
            <a:r>
              <a:rPr lang="en-US" dirty="0"/>
              <a:t>the sounding board of a stringed instrument, </a:t>
            </a:r>
          </a:p>
          <a:p>
            <a:pPr lvl="1">
              <a:lnSpc>
                <a:spcPct val="95000"/>
              </a:lnSpc>
            </a:pPr>
            <a:r>
              <a:rPr lang="en-US" dirty="0"/>
              <a:t>the air column within a reed or wind instrument, or</a:t>
            </a:r>
          </a:p>
          <a:p>
            <a:pPr lvl="1">
              <a:lnSpc>
                <a:spcPct val="95000"/>
              </a:lnSpc>
            </a:pPr>
            <a:r>
              <a:rPr lang="en-US" dirty="0"/>
              <a:t>the air in the throat and mouth of a singer. </a:t>
            </a:r>
          </a:p>
          <a:p>
            <a:pPr>
              <a:lnSpc>
                <a:spcPct val="95000"/>
              </a:lnSpc>
            </a:pPr>
            <a:r>
              <a:rPr lang="en-US" dirty="0"/>
              <a:t>This vibrating material then sends a disturbance through the surrounding medium, usually air, in the form of longitudinal sound waves.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https://www.youtube.com/watch?v=pRpN9uLiouI</a:t>
            </a:r>
          </a:p>
          <a:p>
            <a:endParaRPr lang="en-US" dirty="0"/>
          </a:p>
          <a:p>
            <a:r>
              <a:rPr lang="en-US" dirty="0">
                <a:hlinkClick r:id="rId2"/>
              </a:rPr>
              <a:t>https://www.youtube.com/watch?v=i886Lbjbl9k</a:t>
            </a:r>
            <a:endParaRPr lang="en-US" dirty="0"/>
          </a:p>
          <a:p>
            <a:r>
              <a:rPr lang="en-US" dirty="0"/>
              <a:t>demonstration</a:t>
            </a:r>
          </a:p>
        </p:txBody>
      </p:sp>
    </p:spTree>
    <p:extLst>
      <p:ext uri="{BB962C8B-B14F-4D97-AF65-F5344CB8AC3E}">
        <p14:creationId xmlns:p14="http://schemas.microsoft.com/office/powerpoint/2010/main" val="3922729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65125" y="564776"/>
            <a:ext cx="8229600" cy="6046394"/>
          </a:xfrm>
        </p:spPr>
        <p:txBody>
          <a:bodyPr/>
          <a:lstStyle/>
          <a:p>
            <a:r>
              <a:rPr lang="en-US" b="1" dirty="0"/>
              <a:t>What is the beat frequency when a 262 Hz tuning fork and a 266 Hz tuning fork when sounded together?</a:t>
            </a:r>
          </a:p>
          <a:p>
            <a:pPr lvl="1"/>
            <a:r>
              <a:rPr lang="en-US" dirty="0"/>
              <a:t>266-262= 4 Hz</a:t>
            </a:r>
          </a:p>
          <a:p>
            <a:pPr lvl="1"/>
            <a:r>
              <a:rPr lang="en-US" dirty="0"/>
              <a:t>=You will hear 264 Hz</a:t>
            </a:r>
          </a:p>
          <a:p>
            <a:r>
              <a:rPr lang="en-US" b="1" dirty="0"/>
              <a:t>A 262 Hz and a 272 Hz tuning fork?</a:t>
            </a:r>
          </a:p>
          <a:p>
            <a:pPr lvl="1"/>
            <a:r>
              <a:rPr lang="en-US" dirty="0"/>
              <a:t>272-262= 10 Hz</a:t>
            </a:r>
          </a:p>
          <a:p>
            <a:pPr lvl="1"/>
            <a:r>
              <a:rPr lang="en-US" dirty="0"/>
              <a:t>10 </a:t>
            </a:r>
            <a:r>
              <a:rPr lang="en-US" dirty="0" err="1"/>
              <a:t>hz</a:t>
            </a:r>
            <a:r>
              <a:rPr lang="en-US" dirty="0"/>
              <a:t> is to rapid for most human hears to hear</a:t>
            </a:r>
          </a:p>
          <a:p>
            <a:r>
              <a:rPr lang="en-US" b="1" dirty="0"/>
              <a:t>Is it correct to say in every case radio waves travel faster than sound waves?</a:t>
            </a:r>
          </a:p>
          <a:p>
            <a:pPr lvl="1"/>
            <a:r>
              <a:rPr lang="en-US" dirty="0"/>
              <a:t>Yes, radio are EM waves and travel at the speed of light.</a:t>
            </a:r>
          </a:p>
          <a:p>
            <a:endParaRPr lang="en-US" dirty="0"/>
          </a:p>
        </p:txBody>
      </p:sp>
    </p:spTree>
    <p:extLst>
      <p:ext uri="{BB962C8B-B14F-4D97-AF65-F5344CB8AC3E}">
        <p14:creationId xmlns:p14="http://schemas.microsoft.com/office/powerpoint/2010/main" val="36436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r>
              <a:rPr lang="en-US" dirty="0"/>
              <a:t> 20 homework</a:t>
            </a:r>
          </a:p>
        </p:txBody>
      </p:sp>
      <p:sp>
        <p:nvSpPr>
          <p:cNvPr id="3" name="Content Placeholder 2"/>
          <p:cNvSpPr>
            <a:spLocks noGrp="1"/>
          </p:cNvSpPr>
          <p:nvPr>
            <p:ph idx="1"/>
          </p:nvPr>
        </p:nvSpPr>
        <p:spPr/>
        <p:txBody>
          <a:bodyPr/>
          <a:lstStyle/>
          <a:p>
            <a:r>
              <a:rPr lang="en-US" dirty="0"/>
              <a:t>P.389-390</a:t>
            </a:r>
          </a:p>
          <a:p>
            <a:r>
              <a:rPr lang="en-US" dirty="0"/>
              <a:t>#33,34,40-45,48-52,55-57,61-63,67,71,73,80,82,84</a:t>
            </a:r>
          </a:p>
        </p:txBody>
      </p:sp>
    </p:spTree>
    <p:extLst>
      <p:ext uri="{BB962C8B-B14F-4D97-AF65-F5344CB8AC3E}">
        <p14:creationId xmlns:p14="http://schemas.microsoft.com/office/powerpoint/2010/main" val="239005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Origin of Sound, Continued-1</a:t>
            </a:r>
          </a:p>
        </p:txBody>
      </p:sp>
      <p:sp>
        <p:nvSpPr>
          <p:cNvPr id="7171" name="Rectangle 3"/>
          <p:cNvSpPr>
            <a:spLocks noGrp="1" noChangeArrowheads="1"/>
          </p:cNvSpPr>
          <p:nvPr>
            <p:ph idx="1"/>
          </p:nvPr>
        </p:nvSpPr>
        <p:spPr>
          <a:xfrm>
            <a:off x="365124" y="1957254"/>
            <a:ext cx="8527356" cy="4338615"/>
          </a:xfrm>
        </p:spPr>
        <p:txBody>
          <a:bodyPr/>
          <a:lstStyle/>
          <a:p>
            <a:r>
              <a:rPr lang="en-US" dirty="0"/>
              <a:t>Under ordinary conditions, the frequencies of the vibrating source and sound waves are the same. </a:t>
            </a:r>
          </a:p>
          <a:p>
            <a:r>
              <a:rPr lang="en-US" dirty="0"/>
              <a:t>The subjective impression about the frequency of sound is called </a:t>
            </a:r>
            <a:r>
              <a:rPr lang="en-US" b="1" dirty="0"/>
              <a:t>pitch. </a:t>
            </a:r>
          </a:p>
          <a:p>
            <a:r>
              <a:rPr lang="en-US" dirty="0"/>
              <a:t>The ear of a young person can normally hear pitches corresponding to the range of frequencies between about 20 and 20,000 Hertz. </a:t>
            </a:r>
          </a:p>
          <a:p>
            <a:r>
              <a:rPr lang="en-US" dirty="0"/>
              <a:t>As we grow older, the limits of this human hearing range shrink, especially at the high-frequency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Origin of Sound, Continued-2</a:t>
            </a:r>
          </a:p>
        </p:txBody>
      </p:sp>
      <p:sp>
        <p:nvSpPr>
          <p:cNvPr id="8195" name="Rectangle 3"/>
          <p:cNvSpPr>
            <a:spLocks noGrp="1" noChangeArrowheads="1"/>
          </p:cNvSpPr>
          <p:nvPr>
            <p:ph idx="1"/>
          </p:nvPr>
        </p:nvSpPr>
        <p:spPr>
          <a:xfrm>
            <a:off x="365125" y="1957254"/>
            <a:ext cx="8229600" cy="3813959"/>
          </a:xfrm>
        </p:spPr>
        <p:txBody>
          <a:bodyPr/>
          <a:lstStyle/>
          <a:p>
            <a:r>
              <a:rPr lang="en-US" dirty="0"/>
              <a:t>Sound waves with frequencies below 20 hertz are </a:t>
            </a:r>
            <a:r>
              <a:rPr lang="en-US" b="1" dirty="0"/>
              <a:t>infrasonic</a:t>
            </a:r>
            <a:r>
              <a:rPr lang="en-US" dirty="0"/>
              <a:t> (frequency too low for human hearing).</a:t>
            </a:r>
          </a:p>
          <a:p>
            <a:r>
              <a:rPr lang="en-US" dirty="0"/>
              <a:t>Sound waves with frequencies above 20,000 hertz are called </a:t>
            </a:r>
            <a:r>
              <a:rPr lang="en-US" b="1" dirty="0"/>
              <a:t>ultrasonic</a:t>
            </a:r>
            <a:r>
              <a:rPr lang="en-US" dirty="0"/>
              <a:t> (frequency too high for human hearing).</a:t>
            </a:r>
          </a:p>
          <a:p>
            <a:r>
              <a:rPr lang="en-US" b="1" dirty="0"/>
              <a:t>We cannot hear infrasonic and ultrasonic sound.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Sound in Air</a:t>
            </a:r>
          </a:p>
        </p:txBody>
      </p:sp>
      <p:sp>
        <p:nvSpPr>
          <p:cNvPr id="9219" name="Rectangle 3"/>
          <p:cNvSpPr>
            <a:spLocks noGrp="1" noChangeArrowheads="1"/>
          </p:cNvSpPr>
          <p:nvPr>
            <p:ph sz="half" idx="1"/>
          </p:nvPr>
        </p:nvSpPr>
        <p:spPr>
          <a:xfrm>
            <a:off x="365124" y="1463040"/>
            <a:ext cx="4714625" cy="5106987"/>
          </a:xfrm>
        </p:spPr>
        <p:txBody>
          <a:bodyPr/>
          <a:lstStyle/>
          <a:p>
            <a:r>
              <a:rPr lang="en-US" dirty="0"/>
              <a:t>Sound waves</a:t>
            </a:r>
          </a:p>
          <a:p>
            <a:pPr lvl="1"/>
            <a:r>
              <a:rPr lang="en-US" dirty="0"/>
              <a:t>are vibrations made of compressions and rarefactions.</a:t>
            </a:r>
          </a:p>
          <a:p>
            <a:pPr lvl="1"/>
            <a:r>
              <a:rPr lang="en-US" dirty="0"/>
              <a:t>are longitudinal waves.</a:t>
            </a:r>
          </a:p>
          <a:p>
            <a:pPr lvl="1"/>
            <a:r>
              <a:rPr lang="en-US" dirty="0"/>
              <a:t>require a medium.</a:t>
            </a:r>
          </a:p>
          <a:p>
            <a:pPr lvl="1"/>
            <a:r>
              <a:rPr lang="en-US" dirty="0"/>
              <a:t>travel through solids, liquids, and gases.</a:t>
            </a:r>
          </a:p>
        </p:txBody>
      </p:sp>
      <p:pic>
        <p:nvPicPr>
          <p:cNvPr id="6" name="Picture 5" descr="Figure illustrations of a door that is opened and closed. a) When the door is opened, a compression travels across the room. b) When the door is closed, a rarefaction travels across the room."/>
          <p:cNvPicPr>
            <a:picLocks noChangeAspect="1"/>
          </p:cNvPicPr>
          <p:nvPr/>
        </p:nvPicPr>
        <p:blipFill rotWithShape="1">
          <a:blip r:embed="rId2">
            <a:extLst>
              <a:ext uri="{28A0092B-C50C-407E-A947-70E740481C1C}">
                <a14:useLocalDpi xmlns:a14="http://schemas.microsoft.com/office/drawing/2010/main" val="0"/>
              </a:ext>
            </a:extLst>
          </a:blip>
          <a:srcRect b="2664"/>
          <a:stretch/>
        </p:blipFill>
        <p:spPr>
          <a:xfrm>
            <a:off x="5216686" y="995085"/>
            <a:ext cx="3576992" cy="53353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Sound in Air, Continued</a:t>
            </a:r>
          </a:p>
        </p:txBody>
      </p:sp>
      <p:sp>
        <p:nvSpPr>
          <p:cNvPr id="10243" name="Rectangle 3"/>
          <p:cNvSpPr>
            <a:spLocks noGrp="1" noChangeArrowheads="1"/>
          </p:cNvSpPr>
          <p:nvPr>
            <p:ph idx="1"/>
          </p:nvPr>
        </p:nvSpPr>
        <p:spPr>
          <a:xfrm>
            <a:off x="365125" y="1957255"/>
            <a:ext cx="8229600" cy="1559344"/>
          </a:xfrm>
        </p:spPr>
        <p:txBody>
          <a:bodyPr/>
          <a:lstStyle/>
          <a:p>
            <a:r>
              <a:rPr lang="en-US" dirty="0"/>
              <a:t>Wavelength of sound</a:t>
            </a:r>
          </a:p>
          <a:p>
            <a:pPr lvl="1"/>
            <a:r>
              <a:rPr lang="en-US" dirty="0"/>
              <a:t>Distance between successive compressions or rarefactions</a:t>
            </a:r>
          </a:p>
        </p:txBody>
      </p:sp>
      <p:pic>
        <p:nvPicPr>
          <p:cNvPr id="5" name="Picture 4" descr="Figure illustrating the compressions and rarefactions of sound waves. Air molecules collide with each other, creating a chain reaction of compression/rarefaction oscillation that becomes sound pressure. When the molecules are closest together, it is compression. When the molecules are spread out, it is rarefaction."/>
          <p:cNvPicPr>
            <a:picLocks noChangeAspect="1"/>
          </p:cNvPicPr>
          <p:nvPr/>
        </p:nvPicPr>
        <p:blipFill rotWithShape="1">
          <a:blip r:embed="rId2">
            <a:extLst>
              <a:ext uri="{28A0092B-C50C-407E-A947-70E740481C1C}">
                <a14:useLocalDpi xmlns:a14="http://schemas.microsoft.com/office/drawing/2010/main" val="0"/>
              </a:ext>
            </a:extLst>
          </a:blip>
          <a:srcRect b="6589"/>
          <a:stretch/>
        </p:blipFill>
        <p:spPr>
          <a:xfrm>
            <a:off x="271272" y="3516598"/>
            <a:ext cx="8601456" cy="2545375"/>
          </a:xfrm>
          <a:prstGeom prst="rect">
            <a:avLst/>
          </a:prstGeom>
        </p:spPr>
      </p:pic>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3595</TotalTime>
  <Words>2265</Words>
  <Application>Microsoft Office PowerPoint</Application>
  <PresentationFormat>On-screen Show (4:3)</PresentationFormat>
  <Paragraphs>304</Paragraphs>
  <Slides>52</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Arial</vt:lpstr>
      <vt:lpstr>HA5Lect_template</vt:lpstr>
      <vt:lpstr>Chapter 20: Sound</vt:lpstr>
      <vt:lpstr>This lecture will help you understand:</vt:lpstr>
      <vt:lpstr>Nature of Sound</vt:lpstr>
      <vt:lpstr>Origin of Sound</vt:lpstr>
      <vt:lpstr>Origin of Sound, Continued</vt:lpstr>
      <vt:lpstr>Origin of Sound, Continued-1</vt:lpstr>
      <vt:lpstr>Origin of Sound, Continued-2</vt:lpstr>
      <vt:lpstr>Sound in Air</vt:lpstr>
      <vt:lpstr>Sound in Air, Continued</vt:lpstr>
      <vt:lpstr>Sound in Air, Continued-1</vt:lpstr>
      <vt:lpstr>Media That Transmit Sound</vt:lpstr>
      <vt:lpstr>Speed of sound</vt:lpstr>
      <vt:lpstr>Speed of Sound in Air</vt:lpstr>
      <vt:lpstr>Energy in sound waves</vt:lpstr>
      <vt:lpstr>Speed of Sound in Air CHECK YOUR NEIGHBOR</vt:lpstr>
      <vt:lpstr>Speed of Sound in Air CHECK YOUR ANSWER</vt:lpstr>
      <vt:lpstr>Speed of Sound in Air CHECK YOUR NEIGHBOR, Continued </vt:lpstr>
      <vt:lpstr>Speed of Sound in Air CHECK YOUR NEIGHBOR, Continued</vt:lpstr>
      <vt:lpstr>Sound Intensity and Loudness</vt:lpstr>
      <vt:lpstr>Sound Intensity and Loudness, Continued</vt:lpstr>
      <vt:lpstr>Sound Intensity and Loudness, Continued-1</vt:lpstr>
      <vt:lpstr>Reflection of Sound</vt:lpstr>
      <vt:lpstr>Reflection of Sound CHECK YOUR NEIGHBOR </vt:lpstr>
      <vt:lpstr>Reflection of Sound CHECK YOUR ANSWER </vt:lpstr>
      <vt:lpstr>Reflection of Sound A situation to ponder… </vt:lpstr>
      <vt:lpstr>A situation to ponder… CHECK YOUR NEIGHBOR </vt:lpstr>
      <vt:lpstr>A situation to ponder… CHECK YOUR ANSWER</vt:lpstr>
      <vt:lpstr>Reflection of Sound, Continued</vt:lpstr>
      <vt:lpstr>Refraction of Sound</vt:lpstr>
      <vt:lpstr>Refraction of Sound CHECK YOUR NEIGHBOR </vt:lpstr>
      <vt:lpstr>Refraction of Sound  CHECK YOUR ANSWER </vt:lpstr>
      <vt:lpstr>Refraction of Sound CHECK YOUR NEIGHBOR, Continued</vt:lpstr>
      <vt:lpstr>Refraction of Sound CHECK YOUR NEIGHBOR, Continued </vt:lpstr>
      <vt:lpstr>Reflection and Refraction of Sound</vt:lpstr>
      <vt:lpstr>Reflection and Refraction of Sound, Continued</vt:lpstr>
      <vt:lpstr>Forced Vibrations</vt:lpstr>
      <vt:lpstr>Natural Frequency</vt:lpstr>
      <vt:lpstr>Resonance</vt:lpstr>
      <vt:lpstr>resonance</vt:lpstr>
      <vt:lpstr>Resonance, Continued</vt:lpstr>
      <vt:lpstr>Interference</vt:lpstr>
      <vt:lpstr>Interference CHECK YOUR NEIGHBOR </vt:lpstr>
      <vt:lpstr>Interference CHECK YOUR NEIGHBOR, Continued </vt:lpstr>
      <vt:lpstr>Interference, Continued</vt:lpstr>
      <vt:lpstr>Interference, Continued-1</vt:lpstr>
      <vt:lpstr>Interference, Continued-2</vt:lpstr>
      <vt:lpstr>Interference, Continued-3</vt:lpstr>
      <vt:lpstr>Beats</vt:lpstr>
      <vt:lpstr>Beats, Continued</vt:lpstr>
      <vt:lpstr>PowerPoint Presentation</vt:lpstr>
      <vt:lpstr>PowerPoint Presentation</vt:lpstr>
      <vt:lpstr>Ch 20 homework</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Sound</dc:title>
  <dc:creator>R U</dc:creator>
  <cp:lastModifiedBy>Angela Farmer</cp:lastModifiedBy>
  <cp:revision>172</cp:revision>
  <dcterms:created xsi:type="dcterms:W3CDTF">2007-09-26T05:29:17Z</dcterms:created>
  <dcterms:modified xsi:type="dcterms:W3CDTF">2020-02-05T19:10:15Z</dcterms:modified>
</cp:coreProperties>
</file>