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7"/>
  </p:notesMasterIdLst>
  <p:handoutMasterIdLst>
    <p:handoutMasterId r:id="rId68"/>
  </p:handoutMasterIdLst>
  <p:sldIdLst>
    <p:sldId id="256" r:id="rId2"/>
    <p:sldId id="260" r:id="rId3"/>
    <p:sldId id="261" r:id="rId4"/>
    <p:sldId id="262" r:id="rId5"/>
    <p:sldId id="263" r:id="rId6"/>
    <p:sldId id="264" r:id="rId7"/>
    <p:sldId id="326" r:id="rId8"/>
    <p:sldId id="327" r:id="rId9"/>
    <p:sldId id="331" r:id="rId10"/>
    <p:sldId id="265" r:id="rId11"/>
    <p:sldId id="310" r:id="rId12"/>
    <p:sldId id="267" r:id="rId13"/>
    <p:sldId id="311" r:id="rId14"/>
    <p:sldId id="269" r:id="rId15"/>
    <p:sldId id="270" r:id="rId16"/>
    <p:sldId id="271" r:id="rId17"/>
    <p:sldId id="272" r:id="rId18"/>
    <p:sldId id="273" r:id="rId19"/>
    <p:sldId id="319" r:id="rId20"/>
    <p:sldId id="275" r:id="rId21"/>
    <p:sldId id="321" r:id="rId22"/>
    <p:sldId id="276" r:id="rId23"/>
    <p:sldId id="312" r:id="rId24"/>
    <p:sldId id="278" r:id="rId25"/>
    <p:sldId id="313" r:id="rId26"/>
    <p:sldId id="280" r:id="rId27"/>
    <p:sldId id="281" r:id="rId28"/>
    <p:sldId id="333" r:id="rId29"/>
    <p:sldId id="332" r:id="rId30"/>
    <p:sldId id="322" r:id="rId31"/>
    <p:sldId id="283" r:id="rId32"/>
    <p:sldId id="320" r:id="rId33"/>
    <p:sldId id="284" r:id="rId34"/>
    <p:sldId id="285" r:id="rId35"/>
    <p:sldId id="286" r:id="rId36"/>
    <p:sldId id="315" r:id="rId37"/>
    <p:sldId id="288" r:id="rId38"/>
    <p:sldId id="316" r:id="rId39"/>
    <p:sldId id="290" r:id="rId40"/>
    <p:sldId id="291" r:id="rId41"/>
    <p:sldId id="292" r:id="rId42"/>
    <p:sldId id="317" r:id="rId43"/>
    <p:sldId id="294" r:id="rId44"/>
    <p:sldId id="295" r:id="rId45"/>
    <p:sldId id="296" r:id="rId46"/>
    <p:sldId id="323" r:id="rId47"/>
    <p:sldId id="297" r:id="rId48"/>
    <p:sldId id="298" r:id="rId49"/>
    <p:sldId id="299" r:id="rId50"/>
    <p:sldId id="328" r:id="rId51"/>
    <p:sldId id="329" r:id="rId52"/>
    <p:sldId id="300" r:id="rId53"/>
    <p:sldId id="330" r:id="rId54"/>
    <p:sldId id="334" r:id="rId55"/>
    <p:sldId id="301" r:id="rId56"/>
    <p:sldId id="302" r:id="rId57"/>
    <p:sldId id="303" r:id="rId58"/>
    <p:sldId id="318" r:id="rId59"/>
    <p:sldId id="305" r:id="rId60"/>
    <p:sldId id="306" r:id="rId61"/>
    <p:sldId id="307" r:id="rId62"/>
    <p:sldId id="308" r:id="rId63"/>
    <p:sldId id="309" r:id="rId64"/>
    <p:sldId id="324" r:id="rId65"/>
    <p:sldId id="325"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80F"/>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86347" autoAdjust="0"/>
  </p:normalViewPr>
  <p:slideViewPr>
    <p:cSldViewPr snapToGrid="0">
      <p:cViewPr varScale="1">
        <p:scale>
          <a:sx n="59" d="100"/>
          <a:sy n="59" d="100"/>
        </p:scale>
        <p:origin x="796" y="5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1/30/2020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It will increase.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0.002 s</a:t>
            </a:r>
            <a:endParaRPr lang="en-US" dirty="0">
              <a:ea typeface="Batang" charset="0"/>
              <a:cs typeface="Batang"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0.002 s</a:t>
            </a:r>
            <a:endParaRPr lang="en-US" dirty="0">
              <a:ea typeface="Batang" charset="0"/>
              <a:cs typeface="Batang"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FFA85-22BB-2244-AE2F-61B9F1FC4DC0}" type="slidenum">
              <a:rPr lang="en-US"/>
              <a:pPr eaLnBrk="1" hangingPunct="1"/>
              <a:t>24</a:t>
            </a:fld>
            <a:endParaRPr lang="en-US" dirty="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1/20 second.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FFA85-22BB-2244-AE2F-61B9F1FC4DC0}" type="slidenum">
              <a:rPr lang="en-US"/>
              <a:pPr eaLnBrk="1" hangingPunct="1"/>
              <a:t>25</a:t>
            </a:fld>
            <a:endParaRPr lang="en-US" dirty="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1/20 second.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 </a:t>
            </a:r>
            <a:r>
              <a:rPr lang="en-US" dirty="0"/>
              <a:t>20 m/s</a:t>
            </a:r>
            <a:endParaRPr lang="en-US" dirty="0">
              <a:ea typeface="Batang" charset="0"/>
              <a:cs typeface="Batang" charset="0"/>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 </a:t>
            </a:r>
            <a:r>
              <a:rPr lang="en-US" dirty="0"/>
              <a:t>20 m/s</a:t>
            </a:r>
            <a:endParaRPr lang="en-US" dirty="0">
              <a:ea typeface="Batang" charset="0"/>
              <a:cs typeface="Batang"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wavelength.</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wavelength.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perpendicular to the wave.</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perpendicular to the wave.</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Both A and B.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Both A and B.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Both A and B.</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Both A and B.</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dirty="0">
                <a:ea typeface="Batang" charset="0"/>
                <a:cs typeface="Batang" charset="0"/>
              </a:rPr>
              <a:t>C. </a:t>
            </a:r>
            <a:r>
              <a:rPr lang="en-US" dirty="0"/>
              <a:t>It will remain the same.</a:t>
            </a:r>
            <a:endParaRPr lang="en-US" dirty="0">
              <a:ea typeface="Batang" charset="0"/>
              <a:cs typeface="Batang" charset="0"/>
            </a:endParaRPr>
          </a:p>
          <a:p>
            <a:pPr marL="228600" indent="-228600"/>
            <a:endParaRPr lang="en-US" dirty="0">
              <a:ea typeface="Batang" charset="0"/>
              <a:cs typeface="Batang" charset="0"/>
            </a:endParaRPr>
          </a:p>
          <a:p>
            <a:pPr marL="228600" indent="-22860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dirty="0">
                <a:ea typeface="Batang" charset="0"/>
                <a:cs typeface="Batang" charset="0"/>
              </a:rPr>
              <a:t>C. </a:t>
            </a:r>
            <a:r>
              <a:rPr lang="en-US" dirty="0"/>
              <a:t>It will remain the same.</a:t>
            </a:r>
            <a:endParaRPr lang="en-US" dirty="0">
              <a:ea typeface="Batang" charset="0"/>
              <a:cs typeface="Batang" charset="0"/>
            </a:endParaRPr>
          </a:p>
          <a:p>
            <a:pPr marL="228600" indent="-228600"/>
            <a:endParaRPr lang="en-US" dirty="0">
              <a:ea typeface="Batang" charset="0"/>
              <a:cs typeface="Batang" charset="0"/>
            </a:endParaRPr>
          </a:p>
          <a:p>
            <a:pPr marL="228600" indent="-22860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It will increase.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5626100" y="4324350"/>
            <a:ext cx="2773363" cy="666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2116138" y="4187825"/>
            <a:ext cx="46037" cy="46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74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714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785019" y="5763491"/>
            <a:ext cx="7389812" cy="4156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63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9070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txBox="1">
            <a:spLocks noChangeArrowheads="1"/>
          </p:cNvSpPr>
          <p:nvPr userDrawn="1"/>
        </p:nvSpPr>
        <p:spPr bwMode="gray">
          <a:xfrm>
            <a:off x="86733" y="661294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0BB9C48-C01E-DD42-AB80-1A0B4FF07A21}" type="slidenum">
              <a:rPr lang="en-US"/>
              <a:pPr/>
              <a:t>‹#›</a:t>
            </a:fld>
            <a:endParaRPr lang="en-US" dirty="0"/>
          </a:p>
        </p:txBody>
      </p:sp>
    </p:spTree>
    <p:extLst>
      <p:ext uri="{BB962C8B-B14F-4D97-AF65-F5344CB8AC3E}">
        <p14:creationId xmlns:p14="http://schemas.microsoft.com/office/powerpoint/2010/main" val="1925292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A8EAC7EC-8C07-47FE-9880-8CB81F85F700}" type="slidenum">
              <a:rPr lang="en-US"/>
              <a:pPr>
                <a:defRPr/>
              </a:pPr>
              <a:t>‹#›</a:t>
            </a:fld>
            <a:endParaRPr lang="en-US" dirty="0"/>
          </a:p>
        </p:txBody>
      </p:sp>
    </p:spTree>
    <p:extLst>
      <p:ext uri="{BB962C8B-B14F-4D97-AF65-F5344CB8AC3E}">
        <p14:creationId xmlns:p14="http://schemas.microsoft.com/office/powerpoint/2010/main" val="8722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221784" y="5553908"/>
            <a:ext cx="4776788" cy="3450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661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90997"/>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07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106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06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1377950" y="4070350"/>
            <a:ext cx="7077075" cy="839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5348288" y="3055938"/>
            <a:ext cx="3106737" cy="827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p:nvPr>
        </p:nvSpPr>
        <p:spPr>
          <a:xfrm>
            <a:off x="5222875" y="2366963"/>
            <a:ext cx="3371850" cy="588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8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07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49432"/>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7"/>
          <p:cNvSpPr txBox="1">
            <a:spLocks noChangeArrowheads="1"/>
          </p:cNvSpPr>
          <p:nvPr userDrawn="1"/>
        </p:nvSpPr>
        <p:spPr bwMode="gray">
          <a:xfrm>
            <a:off x="87313" y="6613667"/>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9" name="Text Placeholder 8"/>
          <p:cNvSpPr>
            <a:spLocks noGrp="1"/>
          </p:cNvSpPr>
          <p:nvPr>
            <p:ph type="body" sz="quarter" idx="10"/>
          </p:nvPr>
        </p:nvSpPr>
        <p:spPr>
          <a:xfrm>
            <a:off x="1204913" y="5099050"/>
            <a:ext cx="7389812" cy="130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3019425" y="4497388"/>
            <a:ext cx="4433888" cy="463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11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53" r:id="rId14"/>
    <p:sldLayoutId id="2147483654" r:id="rId15"/>
    <p:sldLayoutId id="2147483666" r:id="rId16"/>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no7ZPPqtZEg" TargetMode="External"/><Relationship Id="rId2" Type="http://schemas.openxmlformats.org/officeDocument/2006/relationships/hyperlink" Target="https://www.youtube.com/watch?v=-gr7KmTOrx0" TargetMode="External"/><Relationship Id="rId1" Type="http://schemas.openxmlformats.org/officeDocument/2006/relationships/slideLayout" Target="../slideLayouts/slideLayout13.xml"/><Relationship Id="rId4" Type="http://schemas.openxmlformats.org/officeDocument/2006/relationships/hyperlink" Target="https://www.youtube.com/watch?v=a9Jli0D1uEM"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0893" y="2892825"/>
            <a:ext cx="3022651" cy="1575691"/>
          </a:xfrm>
        </p:spPr>
        <p:txBody>
          <a:bodyPr/>
          <a:lstStyle/>
          <a:p>
            <a:r>
              <a:rPr lang="en-US" dirty="0">
                <a:solidFill>
                  <a:srgbClr val="CC380F"/>
                </a:solidFill>
              </a:rPr>
              <a:t>Chapter 19: </a:t>
            </a:r>
            <a:br>
              <a:rPr lang="en-US" dirty="0">
                <a:solidFill>
                  <a:srgbClr val="CC380F"/>
                </a:solidFill>
              </a:rPr>
            </a:br>
            <a:r>
              <a:rPr lang="en-US" dirty="0">
                <a:solidFill>
                  <a:srgbClr val="CC380F"/>
                </a:solidFill>
              </a:rPr>
              <a:t>Vibrations And Waves</a:t>
            </a:r>
          </a:p>
        </p:txBody>
      </p:sp>
      <p:sp>
        <p:nvSpPr>
          <p:cNvPr id="3" name="Text Placeholder 2"/>
          <p:cNvSpPr>
            <a:spLocks noGrp="1"/>
          </p:cNvSpPr>
          <p:nvPr>
            <p:ph type="body" sz="quarter" idx="10"/>
          </p:nvPr>
        </p:nvSpPr>
        <p:spPr>
          <a:xfrm>
            <a:off x="-4335" y="6565546"/>
            <a:ext cx="2351087" cy="182638"/>
          </a:xfrm>
        </p:spPr>
        <p:txBody>
          <a:bodyPr/>
          <a:lstStyle/>
          <a:p>
            <a:pPr marL="0" indent="0">
              <a:buNone/>
            </a:pPr>
            <a:r>
              <a:rPr lang="en-GB" sz="900" dirty="0"/>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NEIGHBOR </a:t>
            </a:r>
          </a:p>
        </p:txBody>
      </p:sp>
      <p:sp>
        <p:nvSpPr>
          <p:cNvPr id="182275" name="Rectangle 3"/>
          <p:cNvSpPr>
            <a:spLocks noGrp="1" noChangeArrowheads="1"/>
          </p:cNvSpPr>
          <p:nvPr>
            <p:ph idx="1"/>
          </p:nvPr>
        </p:nvSpPr>
        <p:spPr>
          <a:xfrm>
            <a:off x="365125" y="1735885"/>
            <a:ext cx="8229600" cy="4723506"/>
          </a:xfrm>
        </p:spPr>
        <p:txBody>
          <a:bodyPr/>
          <a:lstStyle/>
          <a:p>
            <a:pPr marL="0" indent="0">
              <a:spcAft>
                <a:spcPts val="2200"/>
              </a:spcAft>
              <a:buNone/>
            </a:pPr>
            <a:r>
              <a:rPr lang="en-US" sz="2400" dirty="0"/>
              <a:t>A 1-meter-long pendulum has a bob with a mass of 1 kg. Suppose that the bob is now replaced with a different bob of mass 2 kg, how will the period of the pendulum change?</a:t>
            </a:r>
            <a:endParaRPr lang="en-US" sz="1500" dirty="0"/>
          </a:p>
          <a:p>
            <a:pPr marL="514350" indent="-514350">
              <a:buFont typeface="+mj-lt"/>
              <a:buAutoNum type="alphaUcPeriod"/>
            </a:pPr>
            <a:r>
              <a:rPr lang="en-US" sz="2400" dirty="0"/>
              <a:t>It will double.</a:t>
            </a:r>
          </a:p>
          <a:p>
            <a:pPr marL="514350" indent="-514350">
              <a:buFont typeface="+mj-lt"/>
              <a:buAutoNum type="alphaUcPeriod"/>
            </a:pPr>
            <a:r>
              <a:rPr lang="en-US" sz="2400" dirty="0"/>
              <a:t>It will halve. </a:t>
            </a:r>
          </a:p>
          <a:p>
            <a:pPr marL="514350" indent="-514350">
              <a:buFont typeface="+mj-lt"/>
              <a:buAutoNum type="alphaUcPeriod"/>
            </a:pPr>
            <a:r>
              <a:rPr lang="en-US" sz="2400" dirty="0"/>
              <a:t>It will remain the same.</a:t>
            </a:r>
          </a:p>
          <a:p>
            <a:pPr marL="514350" indent="-514350">
              <a:buFont typeface="+mj-lt"/>
              <a:buAutoNum type="alphaUcPeriod"/>
            </a:pPr>
            <a:r>
              <a:rPr lang="en-US" sz="2400" dirty="0"/>
              <a:t>There is not enough information.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7"/>
            <a:ext cx="9144000" cy="996123"/>
          </a:xfrm>
        </p:spPr>
        <p:txBody>
          <a:bodyPr/>
          <a:lstStyle/>
          <a:p>
            <a:r>
              <a:rPr lang="en-US" dirty="0"/>
              <a:t>Vibrations of a Pendulum</a:t>
            </a:r>
            <a:br>
              <a:rPr lang="en-US" dirty="0"/>
            </a:br>
            <a:r>
              <a:rPr lang="en-US" dirty="0"/>
              <a:t>CHECK YOUR ANSWER </a:t>
            </a:r>
          </a:p>
        </p:txBody>
      </p:sp>
      <p:sp>
        <p:nvSpPr>
          <p:cNvPr id="182275" name="Rectangle 3"/>
          <p:cNvSpPr>
            <a:spLocks noGrp="1" noChangeArrowheads="1"/>
          </p:cNvSpPr>
          <p:nvPr>
            <p:ph idx="1"/>
          </p:nvPr>
        </p:nvSpPr>
        <p:spPr>
          <a:xfrm>
            <a:off x="365125" y="1735577"/>
            <a:ext cx="8229600" cy="2019005"/>
          </a:xfrm>
        </p:spPr>
        <p:txBody>
          <a:bodyPr/>
          <a:lstStyle/>
          <a:p>
            <a:pPr marL="0" indent="0">
              <a:spcAft>
                <a:spcPts val="2200"/>
              </a:spcAft>
              <a:buNone/>
            </a:pPr>
            <a:r>
              <a:rPr lang="en-US" sz="2400" dirty="0"/>
              <a:t>A 1-meter-long pendulum has a bob with a mass of 1 kg. Suppose that the bob is now replaced with a different bob of mass 2 kg, how will the period of the pendulum change?</a:t>
            </a:r>
            <a:endParaRPr lang="en-US" sz="1500" dirty="0"/>
          </a:p>
          <a:p>
            <a:pPr marL="514350" indent="-514350">
              <a:buFont typeface="+mj-lt"/>
              <a:buAutoNum type="alphaUcPeriod" startAt="3"/>
            </a:pPr>
            <a:r>
              <a:rPr lang="en-US" sz="2400" b="1" dirty="0"/>
              <a:t>It will remain the same.</a:t>
            </a:r>
          </a:p>
        </p:txBody>
      </p:sp>
      <p:sp>
        <p:nvSpPr>
          <p:cNvPr id="2" name="Text Placeholder 1"/>
          <p:cNvSpPr>
            <a:spLocks noGrp="1"/>
          </p:cNvSpPr>
          <p:nvPr>
            <p:ph type="body" sz="quarter" idx="10"/>
          </p:nvPr>
        </p:nvSpPr>
        <p:spPr>
          <a:xfrm>
            <a:off x="365125" y="3879128"/>
            <a:ext cx="8232379" cy="1304925"/>
          </a:xfrm>
        </p:spPr>
        <p:txBody>
          <a:bodyPr/>
          <a:lstStyle/>
          <a:p>
            <a:pPr marL="0" indent="0">
              <a:buNone/>
            </a:pPr>
            <a:r>
              <a:rPr lang="en-US" sz="2000" b="1" dirty="0"/>
              <a:t>Explanation:</a:t>
            </a:r>
            <a:br>
              <a:rPr lang="en-US" sz="2000" b="1" dirty="0"/>
            </a:br>
            <a:r>
              <a:rPr lang="en-US" sz="2000" dirty="0"/>
              <a:t>The period of a pendulum depends only on the length of the pendulum, not on the mass. So changing the mass will not change the period of the pendulum.</a:t>
            </a:r>
          </a:p>
        </p:txBody>
      </p:sp>
    </p:spTree>
    <p:extLst>
      <p:ext uri="{BB962C8B-B14F-4D97-AF65-F5344CB8AC3E}">
        <p14:creationId xmlns:p14="http://schemas.microsoft.com/office/powerpoint/2010/main" val="383487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NEIGHBOR, Continued</a:t>
            </a:r>
          </a:p>
        </p:txBody>
      </p:sp>
      <p:sp>
        <p:nvSpPr>
          <p:cNvPr id="186371" name="Rectangle 3"/>
          <p:cNvSpPr>
            <a:spLocks noGrp="1" noChangeArrowheads="1"/>
          </p:cNvSpPr>
          <p:nvPr>
            <p:ph idx="1"/>
          </p:nvPr>
        </p:nvSpPr>
        <p:spPr>
          <a:xfrm>
            <a:off x="365125" y="1946381"/>
            <a:ext cx="8229600" cy="4653915"/>
          </a:xfrm>
        </p:spPr>
        <p:txBody>
          <a:bodyPr/>
          <a:lstStyle/>
          <a:p>
            <a:pPr marL="0" indent="0">
              <a:spcAft>
                <a:spcPts val="2200"/>
              </a:spcAft>
              <a:buNone/>
            </a:pPr>
            <a:r>
              <a:rPr lang="en-US" sz="2400" dirty="0"/>
              <a:t>A 1-meter-long pendulum has a bob with a mass of 1 kg. Suppose that the bob is now tied to a different string so that the length of the pendulum is now 2 m. How will the period of the pendulum change?</a:t>
            </a:r>
            <a:endParaRPr lang="en-US" sz="1500" dirty="0"/>
          </a:p>
          <a:p>
            <a:pPr marL="457200" indent="-457200">
              <a:buFont typeface="+mj-lt"/>
              <a:buAutoNum type="alphaUcPeriod"/>
            </a:pPr>
            <a:r>
              <a:rPr lang="en-US" sz="2400" dirty="0"/>
              <a:t>It will increase.</a:t>
            </a:r>
          </a:p>
          <a:p>
            <a:pPr marL="457200" indent="-457200">
              <a:buFont typeface="+mj-lt"/>
              <a:buAutoNum type="alphaUcPeriod"/>
            </a:pPr>
            <a:r>
              <a:rPr lang="en-US" sz="2400" dirty="0"/>
              <a:t>It will decrease. </a:t>
            </a:r>
          </a:p>
          <a:p>
            <a:pPr marL="457200" indent="-457200">
              <a:spcBef>
                <a:spcPts val="480"/>
              </a:spcBef>
              <a:buFont typeface="+mj-lt"/>
              <a:buAutoNum type="alphaUcPeriod"/>
            </a:pPr>
            <a:r>
              <a:rPr lang="en-US" sz="2400" dirty="0"/>
              <a:t>It will remain the same.</a:t>
            </a:r>
          </a:p>
          <a:p>
            <a:pPr marL="457200" indent="-457200">
              <a:buFont typeface="+mj-lt"/>
              <a:buAutoNum type="alphaUcPeriod"/>
            </a:pPr>
            <a:r>
              <a:rPr lang="en-US" sz="2400" dirty="0"/>
              <a:t>There is not enough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ANSWER, Continued </a:t>
            </a:r>
          </a:p>
        </p:txBody>
      </p:sp>
      <p:sp>
        <p:nvSpPr>
          <p:cNvPr id="186371" name="Rectangle 3"/>
          <p:cNvSpPr>
            <a:spLocks noGrp="1" noChangeArrowheads="1"/>
          </p:cNvSpPr>
          <p:nvPr>
            <p:ph idx="1"/>
          </p:nvPr>
        </p:nvSpPr>
        <p:spPr>
          <a:xfrm>
            <a:off x="365125" y="1946381"/>
            <a:ext cx="8229600" cy="2296095"/>
          </a:xfrm>
        </p:spPr>
        <p:txBody>
          <a:bodyPr/>
          <a:lstStyle/>
          <a:p>
            <a:pPr marL="0" indent="0">
              <a:spcAft>
                <a:spcPts val="2200"/>
              </a:spcAft>
              <a:buNone/>
            </a:pPr>
            <a:r>
              <a:rPr lang="en-US" sz="2400" dirty="0"/>
              <a:t>A 1-meter-long pendulum has a bob with a mass of 1 kg. Suppose that the bob is now tied to a different string so that the length of the pendulum is now 2 m. How will the period of the pendulum change?</a:t>
            </a:r>
            <a:endParaRPr lang="en-US" sz="1500" dirty="0"/>
          </a:p>
          <a:p>
            <a:pPr marL="457200" indent="-457200">
              <a:buFont typeface="+mj-lt"/>
              <a:buAutoNum type="alphaUcPeriod"/>
            </a:pPr>
            <a:r>
              <a:rPr lang="en-US" sz="2400" b="1" dirty="0"/>
              <a:t>It will increase.</a:t>
            </a:r>
          </a:p>
        </p:txBody>
      </p:sp>
      <p:sp>
        <p:nvSpPr>
          <p:cNvPr id="2" name="Text Placeholder 1"/>
          <p:cNvSpPr>
            <a:spLocks noGrp="1"/>
          </p:cNvSpPr>
          <p:nvPr>
            <p:ph type="body" sz="quarter" idx="10"/>
          </p:nvPr>
        </p:nvSpPr>
        <p:spPr>
          <a:xfrm>
            <a:off x="365125" y="4410567"/>
            <a:ext cx="8151163" cy="665019"/>
          </a:xfrm>
        </p:spPr>
        <p:txBody>
          <a:bodyPr/>
          <a:lstStyle/>
          <a:p>
            <a:pPr marL="0" indent="0">
              <a:buNone/>
            </a:pPr>
            <a:r>
              <a:rPr lang="en-US" sz="2000" b="1" dirty="0"/>
              <a:t>Explanation:</a:t>
            </a:r>
            <a:br>
              <a:rPr lang="en-US" sz="2000" b="1" dirty="0"/>
            </a:br>
            <a:r>
              <a:rPr lang="en-US" sz="2000" dirty="0"/>
              <a:t>The period of a pendulum increases with the length of the pendulum.</a:t>
            </a:r>
          </a:p>
        </p:txBody>
      </p:sp>
    </p:spTree>
    <p:extLst>
      <p:ext uri="{BB962C8B-B14F-4D97-AF65-F5344CB8AC3E}">
        <p14:creationId xmlns:p14="http://schemas.microsoft.com/office/powerpoint/2010/main" val="327662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Wave Description</a:t>
            </a:r>
          </a:p>
        </p:txBody>
      </p:sp>
      <p:sp>
        <p:nvSpPr>
          <p:cNvPr id="6" name="Content Placeholder 5"/>
          <p:cNvSpPr>
            <a:spLocks noGrp="1"/>
          </p:cNvSpPr>
          <p:nvPr>
            <p:ph sz="half" idx="1"/>
          </p:nvPr>
        </p:nvSpPr>
        <p:spPr>
          <a:xfrm>
            <a:off x="365124" y="1463040"/>
            <a:ext cx="5140847" cy="4757651"/>
          </a:xfrm>
        </p:spPr>
        <p:txBody>
          <a:bodyPr/>
          <a:lstStyle/>
          <a:p>
            <a:r>
              <a:rPr lang="en-US" sz="2000" dirty="0"/>
              <a:t>A wave is pictorially represented by a </a:t>
            </a:r>
            <a:r>
              <a:rPr lang="en-US" sz="2000" i="1" dirty="0"/>
              <a:t>sine curve</a:t>
            </a:r>
            <a:r>
              <a:rPr lang="en-US" sz="2000" dirty="0"/>
              <a:t>.</a:t>
            </a:r>
          </a:p>
          <a:p>
            <a:r>
              <a:rPr lang="en-US" sz="2000" dirty="0"/>
              <a:t>A sine curve is obtained when you trace out the path of a vibrating pendulum over time.</a:t>
            </a:r>
          </a:p>
          <a:p>
            <a:pPr lvl="1"/>
            <a:r>
              <a:rPr lang="en-US" sz="2000" dirty="0"/>
              <a:t>Put some sand in the pendulum and let it swing.</a:t>
            </a:r>
          </a:p>
          <a:p>
            <a:pPr lvl="1"/>
            <a:r>
              <a:rPr lang="en-US" sz="2000" dirty="0"/>
              <a:t>The sand drops through a hole in the pendulum onto a sheet of paper.</a:t>
            </a:r>
          </a:p>
          <a:p>
            <a:pPr lvl="1"/>
            <a:r>
              <a:rPr lang="en-US" sz="2000" dirty="0"/>
              <a:t>As the pendulum swings back and forth, pull the sheet of paper on which the sand falls.</a:t>
            </a:r>
          </a:p>
          <a:p>
            <a:pPr lvl="1"/>
            <a:r>
              <a:rPr lang="en-US" sz="2000" dirty="0"/>
              <a:t>The sand makes a sine curve on the paper.</a:t>
            </a:r>
          </a:p>
        </p:txBody>
      </p:sp>
      <p:pic>
        <p:nvPicPr>
          <p:cNvPr id="3" name="Picture 2" descr="Photograph of a man watching the conveyor belt which moves in uniform motion and forms a sine cur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863" y="2331305"/>
            <a:ext cx="2581500" cy="32533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Wave Description, Continued</a:t>
            </a:r>
          </a:p>
        </p:txBody>
      </p:sp>
      <p:sp>
        <p:nvSpPr>
          <p:cNvPr id="17411" name="Rectangle 3"/>
          <p:cNvSpPr>
            <a:spLocks noGrp="1" noChangeArrowheads="1"/>
          </p:cNvSpPr>
          <p:nvPr>
            <p:ph idx="1"/>
          </p:nvPr>
        </p:nvSpPr>
        <p:spPr>
          <a:xfrm>
            <a:off x="365125" y="1960895"/>
            <a:ext cx="8229600" cy="1866465"/>
          </a:xfrm>
        </p:spPr>
        <p:txBody>
          <a:bodyPr/>
          <a:lstStyle/>
          <a:p>
            <a:r>
              <a:rPr lang="en-US" dirty="0"/>
              <a:t>When a bob vibrates up and down, a marking pen traces out a sine curve on the paper that moves horizontally at constant speed.</a:t>
            </a:r>
          </a:p>
        </p:txBody>
      </p:sp>
      <p:pic>
        <p:nvPicPr>
          <p:cNvPr id="5" name="Picture 4" descr="Figure illustrating a sine curve that is traced by a bob attached to a spring undergoing vertical simple harmonic motion. The straight dashed line in the figure represents the midpoint of the vibration, the equilibrium position which is known as Amplitude. The wavelength of a wave is the distance from the top of one crest to the top of the next crest. Or equivalently, the wavelength is the distance between the successive identical parts of the wave."/>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266700" y="3615897"/>
            <a:ext cx="8601456" cy="26473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Wave Description, Continued-1</a:t>
            </a:r>
          </a:p>
        </p:txBody>
      </p:sp>
      <p:sp>
        <p:nvSpPr>
          <p:cNvPr id="18435" name="Rectangle 3"/>
          <p:cNvSpPr>
            <a:spLocks noGrp="1" noChangeArrowheads="1"/>
          </p:cNvSpPr>
          <p:nvPr>
            <p:ph idx="1"/>
          </p:nvPr>
        </p:nvSpPr>
        <p:spPr>
          <a:xfrm>
            <a:off x="365125" y="1960896"/>
            <a:ext cx="8229600" cy="2875126"/>
          </a:xfrm>
        </p:spPr>
        <p:txBody>
          <a:bodyPr/>
          <a:lstStyle/>
          <a:p>
            <a:r>
              <a:rPr lang="en-US" dirty="0"/>
              <a:t>Vibration and wave characteristics</a:t>
            </a:r>
          </a:p>
          <a:p>
            <a:pPr lvl="1"/>
            <a:r>
              <a:rPr lang="en-US" u="sng" dirty="0"/>
              <a:t>Crests</a:t>
            </a:r>
          </a:p>
          <a:p>
            <a:pPr lvl="2"/>
            <a:r>
              <a:rPr lang="en-US" dirty="0"/>
              <a:t>high points of the wave</a:t>
            </a:r>
          </a:p>
          <a:p>
            <a:pPr lvl="1"/>
            <a:r>
              <a:rPr lang="en-US" u="sng" dirty="0"/>
              <a:t>Troughs</a:t>
            </a:r>
          </a:p>
          <a:p>
            <a:pPr lvl="2"/>
            <a:r>
              <a:rPr lang="en-US" dirty="0"/>
              <a:t>low points of the wave</a:t>
            </a:r>
          </a:p>
        </p:txBody>
      </p:sp>
      <p:pic>
        <p:nvPicPr>
          <p:cNvPr id="5" name="Picture 4" descr="Figure illustrating a sine curve that is traced by a bob attached to a spring undergoing vertical simple harmonic motion. The straight dashed line in the figure represents the midpoint of the vibration, the equilibrium position which is known as Amplitude. The wavelength of a wave is the distance from the top of one crest to the top of the next crest. Or equivalently, the wavelength is the distance between the successive identical parts of the wave."/>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1336228" y="4571393"/>
            <a:ext cx="6462401" cy="19889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Wave Description, Continued-2</a:t>
            </a:r>
          </a:p>
        </p:txBody>
      </p:sp>
      <p:sp>
        <p:nvSpPr>
          <p:cNvPr id="19459" name="Rectangle 3"/>
          <p:cNvSpPr>
            <a:spLocks noGrp="1" noChangeArrowheads="1"/>
          </p:cNvSpPr>
          <p:nvPr>
            <p:ph idx="1"/>
          </p:nvPr>
        </p:nvSpPr>
        <p:spPr>
          <a:xfrm>
            <a:off x="365125" y="1957254"/>
            <a:ext cx="8428772" cy="2425633"/>
          </a:xfrm>
        </p:spPr>
        <p:txBody>
          <a:bodyPr/>
          <a:lstStyle/>
          <a:p>
            <a:r>
              <a:rPr lang="en-US" sz="2400" dirty="0"/>
              <a:t>Vibration and wave characteristics (continued)</a:t>
            </a:r>
          </a:p>
          <a:p>
            <a:pPr lvl="1"/>
            <a:r>
              <a:rPr lang="en-US" sz="2400" u="sng" dirty="0"/>
              <a:t>Amplitude</a:t>
            </a:r>
          </a:p>
          <a:p>
            <a:pPr lvl="2"/>
            <a:r>
              <a:rPr lang="en-US" sz="2000" dirty="0"/>
              <a:t>distance from the midpoint to the crest or to the trough</a:t>
            </a:r>
          </a:p>
          <a:p>
            <a:pPr lvl="1"/>
            <a:r>
              <a:rPr lang="en-US" sz="2400" u="sng" dirty="0"/>
              <a:t>Wavelength</a:t>
            </a:r>
          </a:p>
          <a:p>
            <a:pPr lvl="2"/>
            <a:r>
              <a:rPr lang="en-US" sz="2000" dirty="0"/>
              <a:t>distance from the top of one crest to the top of the next crest, or distance between successive identical parts of the wave</a:t>
            </a:r>
          </a:p>
        </p:txBody>
      </p:sp>
      <p:pic>
        <p:nvPicPr>
          <p:cNvPr id="10" name="Picture 9" descr="Figure illustrating a sine curve that is traced by a bob attached to a spring undergoing vertical simple harmonic motion. The straight dashed line in the figure represents the midpoint of the vibration, the equilibrium position which is known as Amplitude. The wavelength of a wave is the distance from the top of one crest to the top of the next crest. Or equivalently, the wavelength is the distance between the successive identical parts of the wave."/>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1289070" y="4382887"/>
            <a:ext cx="7009028" cy="21572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Wave Description, Continued-3</a:t>
            </a:r>
          </a:p>
        </p:txBody>
      </p:sp>
      <p:sp>
        <p:nvSpPr>
          <p:cNvPr id="20483" name="Rectangle 3"/>
          <p:cNvSpPr>
            <a:spLocks noGrp="1" noChangeArrowheads="1"/>
          </p:cNvSpPr>
          <p:nvPr>
            <p:ph idx="1"/>
          </p:nvPr>
        </p:nvSpPr>
        <p:spPr>
          <a:xfrm>
            <a:off x="365124" y="1273630"/>
            <a:ext cx="8622323" cy="3432026"/>
          </a:xfrm>
        </p:spPr>
        <p:txBody>
          <a:bodyPr/>
          <a:lstStyle/>
          <a:p>
            <a:r>
              <a:rPr lang="en-US" sz="2000" dirty="0"/>
              <a:t>How frequently a vibration occurs is called the </a:t>
            </a:r>
            <a:r>
              <a:rPr lang="en-US" sz="2000" b="1" u="sng" dirty="0"/>
              <a:t>frequency.</a:t>
            </a:r>
          </a:p>
          <a:p>
            <a:endParaRPr lang="en-US" sz="2000" b="1" u="sng" dirty="0"/>
          </a:p>
          <a:p>
            <a:pPr lvl="1"/>
            <a:r>
              <a:rPr lang="en-US" sz="2000" dirty="0"/>
              <a:t>The unit for frequency is Hertz (Hz), after Heinrich Hertz </a:t>
            </a:r>
          </a:p>
          <a:p>
            <a:pPr lvl="1"/>
            <a:r>
              <a:rPr lang="en-US" sz="2000" dirty="0"/>
              <a:t>A frequency of 1 Hz is a vibration that occurs once each second.</a:t>
            </a:r>
          </a:p>
          <a:p>
            <a:pPr lvl="1"/>
            <a:r>
              <a:rPr lang="en-US" sz="2000" dirty="0"/>
              <a:t>Mechanical objects (e.g., pendulums) have frequencies of a few Hz.</a:t>
            </a:r>
          </a:p>
          <a:p>
            <a:pPr lvl="1"/>
            <a:r>
              <a:rPr lang="en-US" sz="2000" dirty="0"/>
              <a:t>Sound has a frequency of a few 100 or 1000 Hz.</a:t>
            </a:r>
          </a:p>
          <a:p>
            <a:pPr lvl="1"/>
            <a:r>
              <a:rPr lang="en-US" sz="2000" dirty="0"/>
              <a:t>Radio waves have frequencies of a few million Hz (MHz).</a:t>
            </a:r>
          </a:p>
          <a:p>
            <a:pPr lvl="1"/>
            <a:r>
              <a:rPr lang="en-US" sz="2000" dirty="0"/>
              <a:t>Cell phones operate at few billon Hz (GHz).</a:t>
            </a:r>
          </a:p>
        </p:txBody>
      </p:sp>
      <p:pic>
        <p:nvPicPr>
          <p:cNvPr id="13" name="Picture 12" descr="Figure illustrating electrons in the transmitting antenna vibrating and producing radio waves."/>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3094179" y="4705655"/>
            <a:ext cx="2797494" cy="20318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r>
              <a:rPr lang="en-US" dirty="0"/>
              <a:t>Wave Description, Continued-4</a:t>
            </a:r>
          </a:p>
        </p:txBody>
      </p:sp>
      <p:sp>
        <p:nvSpPr>
          <p:cNvPr id="21507" name="Rectangle 1027"/>
          <p:cNvSpPr>
            <a:spLocks noGrp="1" noChangeArrowheads="1"/>
          </p:cNvSpPr>
          <p:nvPr>
            <p:ph idx="1"/>
          </p:nvPr>
        </p:nvSpPr>
        <p:spPr>
          <a:xfrm>
            <a:off x="365125" y="1371600"/>
            <a:ext cx="8229600" cy="3605169"/>
          </a:xfrm>
        </p:spPr>
        <p:txBody>
          <a:bodyPr/>
          <a:lstStyle/>
          <a:p>
            <a:r>
              <a:rPr lang="en-US" dirty="0"/>
              <a:t>Frequency</a:t>
            </a:r>
          </a:p>
          <a:p>
            <a:pPr lvl="1"/>
            <a:r>
              <a:rPr lang="en-US" dirty="0"/>
              <a:t>Specifies the number of to and fro vibrations in a given time</a:t>
            </a:r>
          </a:p>
          <a:p>
            <a:pPr lvl="1"/>
            <a:r>
              <a:rPr lang="en-US" dirty="0"/>
              <a:t>Number of waves passing any point per second</a:t>
            </a:r>
          </a:p>
          <a:p>
            <a:pPr lvl="1"/>
            <a:r>
              <a:rPr lang="en-US" dirty="0"/>
              <a:t>f= 1/T</a:t>
            </a:r>
          </a:p>
          <a:p>
            <a:pPr lvl="1"/>
            <a:endParaRPr lang="en-US" dirty="0"/>
          </a:p>
          <a:p>
            <a:pPr lvl="1">
              <a:tabLst>
                <a:tab pos="2400300" algn="l"/>
              </a:tabLst>
            </a:pPr>
            <a:endParaRPr lang="en-US" dirty="0"/>
          </a:p>
          <a:p>
            <a:pPr lvl="1">
              <a:tabLst>
                <a:tab pos="2400300" algn="l"/>
              </a:tabLst>
            </a:pPr>
            <a:endParaRPr lang="en-US" dirty="0"/>
          </a:p>
          <a:p>
            <a:pPr lvl="1">
              <a:tabLst>
                <a:tab pos="2400300" algn="l"/>
              </a:tabLst>
            </a:pPr>
            <a:r>
              <a:rPr lang="en-US" dirty="0"/>
              <a:t>Example:</a:t>
            </a:r>
          </a:p>
        </p:txBody>
      </p:sp>
      <p:sp>
        <p:nvSpPr>
          <p:cNvPr id="2" name="Text Placeholder 1"/>
          <p:cNvSpPr>
            <a:spLocks noGrp="1"/>
          </p:cNvSpPr>
          <p:nvPr>
            <p:ph type="body" sz="quarter" idx="10"/>
          </p:nvPr>
        </p:nvSpPr>
        <p:spPr>
          <a:xfrm>
            <a:off x="3011119" y="4829872"/>
            <a:ext cx="5860906" cy="1304925"/>
          </a:xfrm>
        </p:spPr>
        <p:txBody>
          <a:bodyPr/>
          <a:lstStyle/>
          <a:p>
            <a:pPr marL="0" indent="0">
              <a:buNone/>
            </a:pPr>
            <a:r>
              <a:rPr lang="en-US" dirty="0"/>
              <a:t>2 vibrations occurring in 1 second is a frequency of 2 vibrations per second.</a:t>
            </a:r>
          </a:p>
        </p:txBody>
      </p:sp>
      <p:pic>
        <p:nvPicPr>
          <p:cNvPr id="5" name="Picture 4" descr="Frequency equals 1 divided by period"/>
          <p:cNvPicPr>
            <a:picLocks noChangeAspect="1"/>
          </p:cNvPicPr>
          <p:nvPr/>
        </p:nvPicPr>
        <p:blipFill>
          <a:blip r:embed="rId3"/>
          <a:stretch>
            <a:fillRect/>
          </a:stretch>
        </p:blipFill>
        <p:spPr>
          <a:xfrm>
            <a:off x="2634277" y="3579390"/>
            <a:ext cx="3133725" cy="822336"/>
          </a:xfrm>
          <a:prstGeom prst="rect">
            <a:avLst/>
          </a:prstGeom>
        </p:spPr>
      </p:pic>
    </p:spTree>
    <p:extLst>
      <p:ext uri="{BB962C8B-B14F-4D97-AF65-F5344CB8AC3E}">
        <p14:creationId xmlns:p14="http://schemas.microsoft.com/office/powerpoint/2010/main" val="375754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This lecture will help you understand:</a:t>
            </a:r>
          </a:p>
        </p:txBody>
      </p:sp>
      <p:sp>
        <p:nvSpPr>
          <p:cNvPr id="7171" name="Rectangle 3"/>
          <p:cNvSpPr>
            <a:spLocks noGrp="1" noChangeArrowheads="1"/>
          </p:cNvSpPr>
          <p:nvPr>
            <p:ph idx="1"/>
          </p:nvPr>
        </p:nvSpPr>
        <p:spPr>
          <a:xfrm>
            <a:off x="365125" y="1954635"/>
            <a:ext cx="8229600" cy="4653915"/>
          </a:xfrm>
        </p:spPr>
        <p:txBody>
          <a:bodyPr/>
          <a:lstStyle/>
          <a:p>
            <a:r>
              <a:rPr lang="en-US" sz="2400" dirty="0"/>
              <a:t>Vibrations of a Pendulum</a:t>
            </a:r>
          </a:p>
          <a:p>
            <a:r>
              <a:rPr lang="en-US" sz="2400" dirty="0"/>
              <a:t>Wave Description</a:t>
            </a:r>
          </a:p>
          <a:p>
            <a:r>
              <a:rPr lang="en-US" sz="2400" dirty="0"/>
              <a:t>Wave Speed</a:t>
            </a:r>
          </a:p>
          <a:p>
            <a:r>
              <a:rPr lang="en-US" sz="2400" dirty="0"/>
              <a:t>Transverse Waves</a:t>
            </a:r>
          </a:p>
          <a:p>
            <a:r>
              <a:rPr lang="en-US" sz="2400" dirty="0"/>
              <a:t>Longitudinal Waves</a:t>
            </a:r>
          </a:p>
          <a:p>
            <a:r>
              <a:rPr lang="en-US" sz="2400" dirty="0"/>
              <a:t>Wave Interference</a:t>
            </a:r>
          </a:p>
          <a:p>
            <a:r>
              <a:rPr lang="en-US" sz="2400" dirty="0"/>
              <a:t>Standing Waves</a:t>
            </a:r>
          </a:p>
          <a:p>
            <a:r>
              <a:rPr lang="en-US" sz="2400" dirty="0"/>
              <a:t>Doppler Effect</a:t>
            </a:r>
          </a:p>
          <a:p>
            <a:r>
              <a:rPr lang="en-US" sz="2400" dirty="0"/>
              <a:t>Bow Waves</a:t>
            </a:r>
          </a:p>
          <a:p>
            <a:r>
              <a:rPr lang="en-US" sz="2400" dirty="0"/>
              <a:t>Shock Waves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dirty="0"/>
              <a:t>Wave Description, Continued-5</a:t>
            </a:r>
          </a:p>
        </p:txBody>
      </p:sp>
      <p:sp>
        <p:nvSpPr>
          <p:cNvPr id="1030" name="Rectangle 3"/>
          <p:cNvSpPr>
            <a:spLocks noGrp="1" noChangeArrowheads="1"/>
          </p:cNvSpPr>
          <p:nvPr>
            <p:ph idx="1"/>
          </p:nvPr>
        </p:nvSpPr>
        <p:spPr>
          <a:xfrm>
            <a:off x="405466" y="1193348"/>
            <a:ext cx="8229600" cy="1177106"/>
          </a:xfrm>
        </p:spPr>
        <p:txBody>
          <a:bodyPr/>
          <a:lstStyle/>
          <a:p>
            <a:r>
              <a:rPr lang="en-US" dirty="0"/>
              <a:t>Period</a:t>
            </a:r>
          </a:p>
          <a:p>
            <a:pPr lvl="1"/>
            <a:r>
              <a:rPr lang="en-US" dirty="0"/>
              <a:t>Time(s) to complete one vibration T=1/f</a:t>
            </a:r>
          </a:p>
        </p:txBody>
      </p:sp>
      <p:pic>
        <p:nvPicPr>
          <p:cNvPr id="2" name="Picture 1" descr="Period equals 1 divided by frequency"/>
          <p:cNvPicPr>
            <a:picLocks noChangeAspect="1"/>
          </p:cNvPicPr>
          <p:nvPr/>
        </p:nvPicPr>
        <p:blipFill>
          <a:blip r:embed="rId3"/>
          <a:stretch>
            <a:fillRect/>
          </a:stretch>
        </p:blipFill>
        <p:spPr>
          <a:xfrm>
            <a:off x="1535193" y="2191597"/>
            <a:ext cx="3381375" cy="933450"/>
          </a:xfrm>
          <a:prstGeom prst="rect">
            <a:avLst/>
          </a:prstGeom>
        </p:spPr>
      </p:pic>
      <p:sp>
        <p:nvSpPr>
          <p:cNvPr id="6" name="Text Placeholder 5"/>
          <p:cNvSpPr>
            <a:spLocks noGrp="1"/>
          </p:cNvSpPr>
          <p:nvPr>
            <p:ph type="body" sz="quarter" idx="11"/>
          </p:nvPr>
        </p:nvSpPr>
        <p:spPr>
          <a:xfrm>
            <a:off x="359456" y="5015640"/>
            <a:ext cx="8229600" cy="1451930"/>
          </a:xfrm>
        </p:spPr>
        <p:txBody>
          <a:bodyPr/>
          <a:lstStyle/>
          <a:p>
            <a:pPr defTabSz="1944688"/>
            <a:r>
              <a:rPr lang="en-US" dirty="0"/>
              <a:t>Example: Pendulum makes 2 vibrations in 1	second. Frequency is 2 Hz. Period of 	vibration is 1/2 second.</a:t>
            </a:r>
          </a:p>
        </p:txBody>
      </p:sp>
      <p:sp>
        <p:nvSpPr>
          <p:cNvPr id="4" name="Text Placeholder 3"/>
          <p:cNvSpPr>
            <a:spLocks noGrp="1"/>
          </p:cNvSpPr>
          <p:nvPr>
            <p:ph type="body" sz="quarter" idx="10"/>
          </p:nvPr>
        </p:nvSpPr>
        <p:spPr>
          <a:xfrm>
            <a:off x="695405" y="3367706"/>
            <a:ext cx="8229600" cy="1610882"/>
          </a:xfrm>
        </p:spPr>
        <p:txBody>
          <a:bodyPr/>
          <a:lstStyle/>
          <a:p>
            <a:pPr marL="0" indent="0">
              <a:buNone/>
            </a:pPr>
            <a:r>
              <a:rPr lang="en-US" b="1" dirty="0"/>
              <a:t>Frequency and period are indirectly related</a:t>
            </a:r>
          </a:p>
          <a:p>
            <a:pPr marL="0" indent="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14908"/>
            <a:ext cx="9144000" cy="1569660"/>
          </a:xfrm>
        </p:spPr>
        <p:txBody>
          <a:bodyPr/>
          <a:lstStyle/>
          <a:p>
            <a:r>
              <a:rPr lang="en-US" dirty="0"/>
              <a:t>An electric toothbrush completes 90 cycles every second.  What are its frequency and period?</a:t>
            </a:r>
          </a:p>
        </p:txBody>
      </p:sp>
      <p:sp>
        <p:nvSpPr>
          <p:cNvPr id="8" name="Content Placeholder 7"/>
          <p:cNvSpPr>
            <a:spLocks noGrp="1"/>
          </p:cNvSpPr>
          <p:nvPr>
            <p:ph idx="1"/>
          </p:nvPr>
        </p:nvSpPr>
        <p:spPr/>
        <p:txBody>
          <a:bodyPr/>
          <a:lstStyle/>
          <a:p>
            <a:endParaRPr lang="en-US" dirty="0"/>
          </a:p>
          <a:p>
            <a:r>
              <a:rPr lang="en-US" dirty="0"/>
              <a:t>90 cycles/s= 90 Hz</a:t>
            </a:r>
          </a:p>
          <a:p>
            <a:pPr marL="342900" lvl="1">
              <a:buFontTx/>
              <a:buChar char="•"/>
            </a:pPr>
            <a:r>
              <a:rPr lang="en-US" dirty="0"/>
              <a:t>T=1/f</a:t>
            </a:r>
          </a:p>
          <a:p>
            <a:r>
              <a:rPr lang="en-US" dirty="0"/>
              <a:t>1/90 s</a:t>
            </a:r>
          </a:p>
          <a:p>
            <a:endParaRPr lang="en-US" dirty="0"/>
          </a:p>
        </p:txBody>
      </p:sp>
      <p:sp>
        <p:nvSpPr>
          <p:cNvPr id="9" name="Text Placeholder 8"/>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89675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pPr>
              <a:tabLst>
                <a:tab pos="3200400" algn="l"/>
              </a:tabLst>
            </a:pPr>
            <a:r>
              <a:rPr lang="en-US" dirty="0"/>
              <a:t>Wave Description</a:t>
            </a:r>
            <a:br>
              <a:rPr lang="en-US" dirty="0"/>
            </a:br>
            <a:r>
              <a:rPr lang="en-US" dirty="0"/>
              <a:t>CHECK YOUR NEIGHBOR </a:t>
            </a:r>
          </a:p>
        </p:txBody>
      </p:sp>
      <p:sp>
        <p:nvSpPr>
          <p:cNvPr id="190467" name="Rectangle 3"/>
          <p:cNvSpPr>
            <a:spLocks noGrp="1" noChangeArrowheads="1"/>
          </p:cNvSpPr>
          <p:nvPr>
            <p:ph idx="1"/>
          </p:nvPr>
        </p:nvSpPr>
        <p:spPr>
          <a:xfrm>
            <a:off x="365125" y="1946382"/>
            <a:ext cx="8229600" cy="4653915"/>
          </a:xfrm>
        </p:spPr>
        <p:txBody>
          <a:bodyPr/>
          <a:lstStyle/>
          <a:p>
            <a:pPr marL="0" indent="0">
              <a:spcAft>
                <a:spcPts val="2200"/>
              </a:spcAft>
              <a:buNone/>
              <a:tabLst>
                <a:tab pos="3200400" algn="l"/>
              </a:tabLst>
            </a:pPr>
            <a:r>
              <a:rPr lang="en-US" dirty="0"/>
              <a:t>A sound wave has a frequency of 500 Hz. What is the period of vibration of the air molecules due to the sound wave?</a:t>
            </a:r>
            <a:endParaRPr lang="en-US" sz="1500" dirty="0"/>
          </a:p>
          <a:p>
            <a:pPr marL="514350" indent="-514350">
              <a:buFont typeface="+mj-lt"/>
              <a:buAutoNum type="alphaUcPeriod"/>
            </a:pPr>
            <a:r>
              <a:rPr lang="en-US" dirty="0"/>
              <a:t>1 s</a:t>
            </a:r>
          </a:p>
          <a:p>
            <a:pPr marL="514350" indent="-514350">
              <a:buFont typeface="+mj-lt"/>
              <a:buAutoNum type="alphaUcPeriod"/>
            </a:pPr>
            <a:r>
              <a:rPr lang="en-US" dirty="0"/>
              <a:t>0.01 s </a:t>
            </a:r>
          </a:p>
          <a:p>
            <a:pPr marL="514350" indent="-514350">
              <a:buFont typeface="+mj-lt"/>
              <a:buAutoNum type="alphaUcPeriod"/>
            </a:pPr>
            <a:r>
              <a:rPr lang="en-US" dirty="0"/>
              <a:t>0.002 s</a:t>
            </a:r>
          </a:p>
          <a:p>
            <a:pPr marL="514350" indent="-514350">
              <a:buFont typeface="+mj-lt"/>
              <a:buAutoNum type="alphaUcPeriod"/>
            </a:pPr>
            <a:r>
              <a:rPr lang="en-US" dirty="0"/>
              <a:t>0.005 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7"/>
            <a:ext cx="9144000" cy="979789"/>
          </a:xfrm>
        </p:spPr>
        <p:txBody>
          <a:bodyPr/>
          <a:lstStyle/>
          <a:p>
            <a:pPr>
              <a:tabLst>
                <a:tab pos="3200400" algn="l"/>
              </a:tabLst>
            </a:pPr>
            <a:r>
              <a:rPr lang="en-US" dirty="0"/>
              <a:t>Wave Description</a:t>
            </a:r>
            <a:br>
              <a:rPr lang="en-US" dirty="0"/>
            </a:br>
            <a:r>
              <a:rPr lang="en-US" dirty="0"/>
              <a:t>CHECK YOUR ANSWER</a:t>
            </a:r>
          </a:p>
        </p:txBody>
      </p:sp>
      <p:sp>
        <p:nvSpPr>
          <p:cNvPr id="190467" name="Rectangle 3"/>
          <p:cNvSpPr>
            <a:spLocks noGrp="1" noChangeArrowheads="1"/>
          </p:cNvSpPr>
          <p:nvPr>
            <p:ph idx="1"/>
          </p:nvPr>
        </p:nvSpPr>
        <p:spPr>
          <a:xfrm>
            <a:off x="365125" y="1946381"/>
            <a:ext cx="8229600" cy="2314539"/>
          </a:xfrm>
        </p:spPr>
        <p:txBody>
          <a:bodyPr/>
          <a:lstStyle/>
          <a:p>
            <a:pPr marL="0" indent="0">
              <a:spcAft>
                <a:spcPts val="2200"/>
              </a:spcAft>
              <a:buNone/>
              <a:tabLst>
                <a:tab pos="3200400" algn="l"/>
              </a:tabLst>
            </a:pPr>
            <a:r>
              <a:rPr lang="en-US" dirty="0"/>
              <a:t>A sound wave has a frequency of 500 Hz. What is the period of vibration of the air molecules due to the sound wave?</a:t>
            </a:r>
            <a:endParaRPr lang="en-US" sz="1500" dirty="0"/>
          </a:p>
          <a:p>
            <a:pPr marL="514350" indent="-514350">
              <a:buFont typeface="+mj-lt"/>
              <a:buAutoNum type="alphaUcPeriod" startAt="3"/>
            </a:pPr>
            <a:r>
              <a:rPr lang="en-US" b="1" dirty="0"/>
              <a:t>0.002 s</a:t>
            </a:r>
          </a:p>
        </p:txBody>
      </p:sp>
      <p:sp>
        <p:nvSpPr>
          <p:cNvPr id="6" name="Text Placeholder 5"/>
          <p:cNvSpPr>
            <a:spLocks noGrp="1"/>
          </p:cNvSpPr>
          <p:nvPr>
            <p:ph type="body" sz="quarter" idx="10"/>
          </p:nvPr>
        </p:nvSpPr>
        <p:spPr>
          <a:xfrm>
            <a:off x="2871849" y="3545284"/>
            <a:ext cx="3957953" cy="420695"/>
          </a:xfrm>
        </p:spPr>
        <p:txBody>
          <a:bodyPr/>
          <a:lstStyle/>
          <a:p>
            <a:pPr marL="0" indent="0">
              <a:buNone/>
            </a:pPr>
            <a:r>
              <a:rPr lang="en-US" b="1" dirty="0">
                <a:solidFill>
                  <a:schemeClr val="tx2"/>
                </a:solidFill>
              </a:rPr>
              <a:t>Explanation:</a:t>
            </a:r>
          </a:p>
        </p:txBody>
      </p:sp>
      <p:pic>
        <p:nvPicPr>
          <p:cNvPr id="2" name="Picture 1" descr="Period equals 1 divided by frequency"/>
          <p:cNvPicPr>
            <a:picLocks noChangeAspect="1"/>
          </p:cNvPicPr>
          <p:nvPr/>
        </p:nvPicPr>
        <p:blipFill>
          <a:blip r:embed="rId3"/>
          <a:stretch>
            <a:fillRect/>
          </a:stretch>
        </p:blipFill>
        <p:spPr>
          <a:xfrm>
            <a:off x="3580039" y="4063971"/>
            <a:ext cx="3429000" cy="1085850"/>
          </a:xfrm>
          <a:prstGeom prst="rect">
            <a:avLst/>
          </a:prstGeom>
        </p:spPr>
      </p:pic>
      <p:sp>
        <p:nvSpPr>
          <p:cNvPr id="7" name="Text Placeholder 6"/>
          <p:cNvSpPr>
            <a:spLocks noGrp="1"/>
          </p:cNvSpPr>
          <p:nvPr>
            <p:ph type="body" sz="quarter" idx="11"/>
          </p:nvPr>
        </p:nvSpPr>
        <p:spPr>
          <a:xfrm>
            <a:off x="3035362" y="5019566"/>
            <a:ext cx="775254" cy="463550"/>
          </a:xfrm>
        </p:spPr>
        <p:txBody>
          <a:bodyPr/>
          <a:lstStyle/>
          <a:p>
            <a:pPr marL="0" indent="0">
              <a:buNone/>
            </a:pPr>
            <a:r>
              <a:rPr lang="en-US" dirty="0">
                <a:solidFill>
                  <a:schemeClr val="tx2"/>
                </a:solidFill>
              </a:rPr>
              <a:t>So:</a:t>
            </a:r>
          </a:p>
        </p:txBody>
      </p:sp>
      <p:pic>
        <p:nvPicPr>
          <p:cNvPr id="3" name="Picture 2" descr="Period equals 1 divided by 500 Hz equals 0.002 s"/>
          <p:cNvPicPr>
            <a:picLocks noChangeAspect="1"/>
          </p:cNvPicPr>
          <p:nvPr/>
        </p:nvPicPr>
        <p:blipFill>
          <a:blip r:embed="rId4"/>
          <a:stretch>
            <a:fillRect/>
          </a:stretch>
        </p:blipFill>
        <p:spPr>
          <a:xfrm>
            <a:off x="3541004" y="5637851"/>
            <a:ext cx="4505325" cy="1009650"/>
          </a:xfrm>
          <a:prstGeom prst="rect">
            <a:avLst/>
          </a:prstGeom>
        </p:spPr>
      </p:pic>
    </p:spTree>
    <p:extLst>
      <p:ext uri="{BB962C8B-B14F-4D97-AF65-F5344CB8AC3E}">
        <p14:creationId xmlns:p14="http://schemas.microsoft.com/office/powerpoint/2010/main" val="332378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14908"/>
            <a:ext cx="9144000" cy="1077218"/>
          </a:xfrm>
        </p:spPr>
        <p:txBody>
          <a:bodyPr/>
          <a:lstStyle/>
          <a:p>
            <a:r>
              <a:rPr lang="en-US" dirty="0"/>
              <a:t>Wave Description</a:t>
            </a:r>
            <a:br>
              <a:rPr lang="en-US" dirty="0"/>
            </a:br>
            <a:r>
              <a:rPr lang="en-US" dirty="0"/>
              <a:t>CHECK YOUR NEIGHBOR, Continued</a:t>
            </a:r>
          </a:p>
        </p:txBody>
      </p:sp>
      <p:sp>
        <p:nvSpPr>
          <p:cNvPr id="23555" name="Rectangle 3"/>
          <p:cNvSpPr>
            <a:spLocks noGrp="1" noChangeArrowheads="1"/>
          </p:cNvSpPr>
          <p:nvPr>
            <p:ph idx="1"/>
          </p:nvPr>
        </p:nvSpPr>
        <p:spPr>
          <a:xfrm>
            <a:off x="365125" y="1959292"/>
            <a:ext cx="8229600" cy="3423817"/>
          </a:xfrm>
        </p:spPr>
        <p:txBody>
          <a:bodyPr/>
          <a:lstStyle/>
          <a:p>
            <a:pPr marL="0" indent="0">
              <a:spcAft>
                <a:spcPts val="2200"/>
              </a:spcAft>
              <a:buNone/>
            </a:pPr>
            <a:r>
              <a:rPr lang="en-US" dirty="0"/>
              <a:t>If the frequency of a particular wave is 20 Hz, its period is</a:t>
            </a:r>
            <a:endParaRPr lang="en-US" sz="1500" dirty="0"/>
          </a:p>
          <a:p>
            <a:pPr marL="514350" indent="-514350">
              <a:buFont typeface="+mj-lt"/>
              <a:buAutoNum type="alphaUcPeriod"/>
            </a:pPr>
            <a:r>
              <a:rPr lang="en-US" dirty="0"/>
              <a:t>1/20 second.</a:t>
            </a:r>
          </a:p>
          <a:p>
            <a:pPr marL="514350" indent="-514350">
              <a:buFont typeface="+mj-lt"/>
              <a:buAutoNum type="alphaUcPeriod"/>
            </a:pPr>
            <a:r>
              <a:rPr lang="en-US" dirty="0"/>
              <a:t>20 seconds. </a:t>
            </a:r>
          </a:p>
          <a:p>
            <a:pPr marL="514350" indent="-514350">
              <a:buFont typeface="+mj-lt"/>
              <a:buAutoNum type="alphaUcPeriod"/>
            </a:pPr>
            <a:r>
              <a:rPr lang="en-US" dirty="0"/>
              <a:t>more than 20 seconds.</a:t>
            </a:r>
          </a:p>
          <a:p>
            <a:pPr marL="514350" indent="-514350">
              <a:buFont typeface="+mj-lt"/>
              <a:buAutoNum type="alphaUcPeriod"/>
            </a:pPr>
            <a:r>
              <a:rPr lang="en-US" dirty="0"/>
              <a:t>None of the above.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14907"/>
            <a:ext cx="9144000" cy="1077218"/>
          </a:xfrm>
        </p:spPr>
        <p:txBody>
          <a:bodyPr/>
          <a:lstStyle/>
          <a:p>
            <a:r>
              <a:rPr lang="en-US" dirty="0"/>
              <a:t>Wave Description</a:t>
            </a:r>
            <a:br>
              <a:rPr lang="en-US" dirty="0"/>
            </a:br>
            <a:r>
              <a:rPr lang="en-US" dirty="0"/>
              <a:t>CHECK YOUR ANSWER, Continued</a:t>
            </a:r>
          </a:p>
        </p:txBody>
      </p:sp>
      <p:sp>
        <p:nvSpPr>
          <p:cNvPr id="23555" name="Rectangle 3"/>
          <p:cNvSpPr>
            <a:spLocks noGrp="1" noChangeArrowheads="1"/>
          </p:cNvSpPr>
          <p:nvPr>
            <p:ph idx="1"/>
          </p:nvPr>
        </p:nvSpPr>
        <p:spPr>
          <a:xfrm>
            <a:off x="365125" y="1959293"/>
            <a:ext cx="8229600" cy="1858064"/>
          </a:xfrm>
        </p:spPr>
        <p:txBody>
          <a:bodyPr/>
          <a:lstStyle/>
          <a:p>
            <a:pPr marL="0" indent="0">
              <a:spcAft>
                <a:spcPts val="2200"/>
              </a:spcAft>
              <a:buNone/>
            </a:pPr>
            <a:r>
              <a:rPr lang="en-US" dirty="0"/>
              <a:t>If the frequency of a particular wave is 20 Hz, its period is</a:t>
            </a:r>
            <a:endParaRPr lang="en-US" sz="1500" dirty="0"/>
          </a:p>
          <a:p>
            <a:pPr marL="514350" indent="-514350">
              <a:buFont typeface="+mj-lt"/>
              <a:buAutoNum type="alphaUcPeriod"/>
            </a:pPr>
            <a:r>
              <a:rPr lang="en-US" b="1" dirty="0"/>
              <a:t>1/20 second.</a:t>
            </a:r>
          </a:p>
        </p:txBody>
      </p:sp>
      <p:sp>
        <p:nvSpPr>
          <p:cNvPr id="2" name="Text Placeholder 1"/>
          <p:cNvSpPr>
            <a:spLocks noGrp="1"/>
          </p:cNvSpPr>
          <p:nvPr>
            <p:ph type="body" sz="quarter" idx="10"/>
          </p:nvPr>
        </p:nvSpPr>
        <p:spPr>
          <a:xfrm>
            <a:off x="365125" y="3881212"/>
            <a:ext cx="7902053" cy="867472"/>
          </a:xfrm>
        </p:spPr>
        <p:txBody>
          <a:bodyPr/>
          <a:lstStyle/>
          <a:p>
            <a:pPr marL="0" indent="0">
              <a:buNone/>
            </a:pPr>
            <a:r>
              <a:rPr lang="en-US" sz="2200" b="1" dirty="0"/>
              <a:t>Explanation</a:t>
            </a:r>
            <a:r>
              <a:rPr lang="en-US" sz="2400" b="1" dirty="0"/>
              <a:t>:</a:t>
            </a:r>
          </a:p>
          <a:p>
            <a:pPr marL="0" indent="0">
              <a:buNone/>
            </a:pPr>
            <a:r>
              <a:rPr lang="en-US" sz="2200" dirty="0"/>
              <a:t>Note when </a:t>
            </a:r>
            <a:r>
              <a:rPr lang="en-US" sz="2200" i="1" dirty="0"/>
              <a:t>ƒ </a:t>
            </a:r>
            <a:r>
              <a:rPr lang="en-US" sz="2200" dirty="0"/>
              <a:t>= 20 Hz, </a:t>
            </a:r>
            <a:r>
              <a:rPr lang="en-US" sz="2200" i="1" dirty="0"/>
              <a:t>T</a:t>
            </a:r>
            <a:r>
              <a:rPr lang="en-US" sz="2200" dirty="0"/>
              <a:t> = 1/</a:t>
            </a:r>
            <a:r>
              <a:rPr lang="en-US" sz="2200" i="1" dirty="0"/>
              <a:t>ƒ </a:t>
            </a:r>
            <a:r>
              <a:rPr lang="en-US" sz="2200" dirty="0"/>
              <a:t>= 1/(20 Hz) = 1/20 second.</a:t>
            </a:r>
          </a:p>
        </p:txBody>
      </p:sp>
    </p:spTree>
    <p:extLst>
      <p:ext uri="{BB962C8B-B14F-4D97-AF65-F5344CB8AC3E}">
        <p14:creationId xmlns:p14="http://schemas.microsoft.com/office/powerpoint/2010/main" val="398724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Wave Motion</a:t>
            </a:r>
          </a:p>
        </p:txBody>
      </p:sp>
      <p:sp>
        <p:nvSpPr>
          <p:cNvPr id="25603" name="Rectangle 3"/>
          <p:cNvSpPr>
            <a:spLocks noGrp="1" noChangeArrowheads="1"/>
          </p:cNvSpPr>
          <p:nvPr>
            <p:ph idx="1"/>
          </p:nvPr>
        </p:nvSpPr>
        <p:spPr>
          <a:xfrm>
            <a:off x="365125" y="1194346"/>
            <a:ext cx="8229600" cy="3562463"/>
          </a:xfrm>
        </p:spPr>
        <p:txBody>
          <a:bodyPr/>
          <a:lstStyle/>
          <a:p>
            <a:r>
              <a:rPr lang="en-US" sz="2400" dirty="0"/>
              <a:t>Wave motion</a:t>
            </a:r>
          </a:p>
          <a:p>
            <a:pPr lvl="1"/>
            <a:r>
              <a:rPr lang="en-US" sz="2400" dirty="0"/>
              <a:t>Waves transport energy and not matter (medium).</a:t>
            </a:r>
          </a:p>
          <a:p>
            <a:pPr lvl="1"/>
            <a:r>
              <a:rPr lang="en-US" sz="2400" dirty="0"/>
              <a:t>Example: </a:t>
            </a:r>
          </a:p>
          <a:p>
            <a:pPr lvl="2"/>
            <a:r>
              <a:rPr lang="en-US" sz="2000" dirty="0"/>
              <a:t>Drop a stone in a quiet pond and the resulting ripples carry no water across the pond.</a:t>
            </a:r>
          </a:p>
          <a:p>
            <a:pPr lvl="2"/>
            <a:r>
              <a:rPr lang="en-US" sz="2000" dirty="0"/>
              <a:t>Waves travel across grass on a windy day.</a:t>
            </a:r>
          </a:p>
          <a:p>
            <a:pPr lvl="2"/>
            <a:r>
              <a:rPr lang="en-US" sz="2000" dirty="0"/>
              <a:t>Sound-Molecules in air propagate a disturbance through air.</a:t>
            </a:r>
          </a:p>
        </p:txBody>
      </p:sp>
      <p:pic>
        <p:nvPicPr>
          <p:cNvPr id="5" name="Picture 4" descr="Photograph of water wa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4746857"/>
            <a:ext cx="2963918" cy="197244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p:txBody>
          <a:bodyPr/>
          <a:lstStyle/>
          <a:p>
            <a:r>
              <a:rPr lang="en-US" dirty="0"/>
              <a:t>Wave Motion, Continued</a:t>
            </a:r>
          </a:p>
        </p:txBody>
      </p:sp>
      <p:sp>
        <p:nvSpPr>
          <p:cNvPr id="3077" name="Rectangle 4"/>
          <p:cNvSpPr>
            <a:spLocks noGrp="1" noChangeArrowheads="1"/>
          </p:cNvSpPr>
          <p:nvPr>
            <p:ph idx="1"/>
          </p:nvPr>
        </p:nvSpPr>
        <p:spPr>
          <a:xfrm>
            <a:off x="365125" y="1438836"/>
            <a:ext cx="8229600" cy="3946874"/>
          </a:xfrm>
        </p:spPr>
        <p:txBody>
          <a:bodyPr/>
          <a:lstStyle/>
          <a:p>
            <a:r>
              <a:rPr lang="en-US" sz="2400" dirty="0"/>
              <a:t>Wave speed</a:t>
            </a:r>
          </a:p>
          <a:p>
            <a:pPr lvl="1"/>
            <a:r>
              <a:rPr lang="en-US" sz="2400" dirty="0"/>
              <a:t>Describes how fast a disturbance moves through a medium</a:t>
            </a:r>
          </a:p>
          <a:p>
            <a:pPr lvl="1">
              <a:tabLst>
                <a:tab pos="1262063" algn="l"/>
              </a:tabLst>
            </a:pPr>
            <a:r>
              <a:rPr lang="en-US" sz="2400" dirty="0"/>
              <a:t>Related to frequency and wavelength of a wave</a:t>
            </a:r>
            <a:br>
              <a:rPr lang="en-US" sz="2400" dirty="0"/>
            </a:br>
            <a:r>
              <a:rPr lang="en-US" sz="2400" b="1" dirty="0" err="1"/>
              <a:t>Wave</a:t>
            </a:r>
            <a:r>
              <a:rPr lang="en-US" sz="2400" b="1" dirty="0"/>
              <a:t> speed = frequency x wavelength(lambda)</a:t>
            </a:r>
          </a:p>
          <a:p>
            <a:pPr lvl="1">
              <a:tabLst>
                <a:tab pos="1262063" algn="l"/>
              </a:tabLst>
            </a:pPr>
            <a:r>
              <a:rPr lang="en-US" sz="2400" b="1" dirty="0"/>
              <a:t>c=f</a:t>
            </a:r>
            <a:r>
              <a:rPr lang="el-GR" sz="2400" b="1" dirty="0"/>
              <a:t>λ</a:t>
            </a:r>
            <a:endParaRPr lang="en-US" sz="2400" b="1" dirty="0"/>
          </a:p>
          <a:p>
            <a:r>
              <a:rPr lang="en-US" sz="2400" dirty="0"/>
              <a:t>Example:</a:t>
            </a:r>
          </a:p>
          <a:p>
            <a:pPr lvl="1"/>
            <a:r>
              <a:rPr lang="en-US" sz="2400" dirty="0"/>
              <a:t>A wave with wavelength 1 meter and frequency of </a:t>
            </a:r>
            <a:br>
              <a:rPr lang="en-US" sz="2400" dirty="0"/>
            </a:br>
            <a:r>
              <a:rPr lang="en-US" sz="2400" dirty="0"/>
              <a:t>1 Hz has a speed of 1 m/s.</a:t>
            </a:r>
          </a:p>
        </p:txBody>
      </p:sp>
      <p:pic>
        <p:nvPicPr>
          <p:cNvPr id="5" name="Picture 4" descr="Cartoon representation of a bird standing on the pole on the right side. When the wavelength is 1 m, and one wavelength per second passes the pole, then the speed of the wave, v is equal to 1 m / s."/>
          <p:cNvPicPr>
            <a:picLocks noChangeAspect="1"/>
          </p:cNvPicPr>
          <p:nvPr/>
        </p:nvPicPr>
        <p:blipFill rotWithShape="1">
          <a:blip r:embed="rId3">
            <a:extLst>
              <a:ext uri="{28A0092B-C50C-407E-A947-70E740481C1C}">
                <a14:useLocalDpi xmlns:a14="http://schemas.microsoft.com/office/drawing/2010/main" val="0"/>
              </a:ext>
            </a:extLst>
          </a:blip>
          <a:srcRect b="7101"/>
          <a:stretch/>
        </p:blipFill>
        <p:spPr>
          <a:xfrm>
            <a:off x="1987325" y="5175849"/>
            <a:ext cx="5169350" cy="143625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2A4318-55BC-4F57-A5F0-BD569A8CAD0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2685859-E000-4E4E-8723-E4E20AD955EA}"/>
              </a:ext>
            </a:extLst>
          </p:cNvPr>
          <p:cNvPicPr>
            <a:picLocks noGrp="1" noChangeAspect="1"/>
          </p:cNvPicPr>
          <p:nvPr>
            <p:ph sz="half" idx="1"/>
          </p:nvPr>
        </p:nvPicPr>
        <p:blipFill>
          <a:blip r:embed="rId2"/>
          <a:stretch>
            <a:fillRect/>
          </a:stretch>
        </p:blipFill>
        <p:spPr>
          <a:xfrm>
            <a:off x="549275" y="1463040"/>
            <a:ext cx="3798482" cy="3113722"/>
          </a:xfrm>
          <a:prstGeom prst="rect">
            <a:avLst/>
          </a:prstGeom>
        </p:spPr>
      </p:pic>
      <p:sp>
        <p:nvSpPr>
          <p:cNvPr id="7" name="Content Placeholder 6">
            <a:extLst>
              <a:ext uri="{FF2B5EF4-FFF2-40B4-BE49-F238E27FC236}">
                <a16:creationId xmlns:a16="http://schemas.microsoft.com/office/drawing/2014/main" id="{D511CE34-DB36-416C-9324-899C6800FD95}"/>
              </a:ext>
            </a:extLst>
          </p:cNvPr>
          <p:cNvSpPr>
            <a:spLocks noGrp="1"/>
          </p:cNvSpPr>
          <p:nvPr>
            <p:ph sz="half" idx="2"/>
          </p:nvPr>
        </p:nvSpPr>
        <p:spPr/>
        <p:txBody>
          <a:bodyPr/>
          <a:lstStyle/>
          <a:p>
            <a:r>
              <a:rPr lang="en-US" dirty="0"/>
              <a:t>Frequency and wavelength are </a:t>
            </a:r>
            <a:r>
              <a:rPr lang="en-US" dirty="0" err="1"/>
              <a:t>inversly</a:t>
            </a:r>
            <a:r>
              <a:rPr lang="en-US" dirty="0"/>
              <a:t> related</a:t>
            </a:r>
          </a:p>
        </p:txBody>
      </p:sp>
    </p:spTree>
    <p:extLst>
      <p:ext uri="{BB962C8B-B14F-4D97-AF65-F5344CB8AC3E}">
        <p14:creationId xmlns:p14="http://schemas.microsoft.com/office/powerpoint/2010/main" val="150243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3E58-BE7A-4F1E-91E2-2DB9E539AE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E761F1-53ED-4EFE-89FC-05FFCCDAB7C2}"/>
              </a:ext>
            </a:extLst>
          </p:cNvPr>
          <p:cNvSpPr>
            <a:spLocks noGrp="1"/>
          </p:cNvSpPr>
          <p:nvPr>
            <p:ph idx="1"/>
          </p:nvPr>
        </p:nvSpPr>
        <p:spPr/>
        <p:txBody>
          <a:bodyPr/>
          <a:lstStyle/>
          <a:p>
            <a:r>
              <a:rPr lang="en-US" b="1" dirty="0"/>
              <a:t>Sound-</a:t>
            </a:r>
            <a:r>
              <a:rPr lang="en-US" dirty="0"/>
              <a:t> 330- 350 m/s</a:t>
            </a:r>
          </a:p>
          <a:p>
            <a:pPr lvl="1"/>
            <a:r>
              <a:rPr lang="en-US" dirty="0"/>
              <a:t> depends on medium/temperature</a:t>
            </a:r>
          </a:p>
          <a:p>
            <a:r>
              <a:rPr lang="en-US" b="1" dirty="0"/>
              <a:t>Electromagnetic spectrum </a:t>
            </a:r>
            <a:r>
              <a:rPr lang="en-US" dirty="0"/>
              <a:t>(light)- 3.00 x 10 </a:t>
            </a:r>
            <a:r>
              <a:rPr lang="en-US" baseline="30000" dirty="0"/>
              <a:t>8</a:t>
            </a:r>
            <a:r>
              <a:rPr lang="en-US" dirty="0"/>
              <a:t> m/s</a:t>
            </a:r>
          </a:p>
          <a:p>
            <a:pPr lvl="1"/>
            <a:r>
              <a:rPr lang="en-US" dirty="0"/>
              <a:t>Does not depend on medium</a:t>
            </a:r>
          </a:p>
        </p:txBody>
      </p:sp>
      <p:sp>
        <p:nvSpPr>
          <p:cNvPr id="4" name="Text Placeholder 3">
            <a:extLst>
              <a:ext uri="{FF2B5EF4-FFF2-40B4-BE49-F238E27FC236}">
                <a16:creationId xmlns:a16="http://schemas.microsoft.com/office/drawing/2014/main" id="{BC00A076-6526-4C6F-AC85-AF5091553FE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9846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latin typeface="Arial" charset="0"/>
              </a:rPr>
              <a:t>Good Vibrations</a:t>
            </a:r>
          </a:p>
        </p:txBody>
      </p:sp>
      <p:sp>
        <p:nvSpPr>
          <p:cNvPr id="8195" name="Rectangle 3"/>
          <p:cNvSpPr>
            <a:spLocks noGrp="1" noChangeArrowheads="1"/>
          </p:cNvSpPr>
          <p:nvPr>
            <p:ph idx="1"/>
          </p:nvPr>
        </p:nvSpPr>
        <p:spPr>
          <a:xfrm>
            <a:off x="365126" y="1959068"/>
            <a:ext cx="8229600" cy="4653915"/>
          </a:xfrm>
        </p:spPr>
        <p:txBody>
          <a:bodyPr/>
          <a:lstStyle/>
          <a:p>
            <a:r>
              <a:rPr lang="en-US" dirty="0">
                <a:latin typeface="Arial" charset="0"/>
              </a:rPr>
              <a:t>A </a:t>
            </a:r>
            <a:r>
              <a:rPr lang="en-US" i="1" dirty="0">
                <a:latin typeface="Arial" charset="0"/>
              </a:rPr>
              <a:t>vibration </a:t>
            </a:r>
            <a:r>
              <a:rPr lang="en-US" dirty="0">
                <a:latin typeface="Arial" charset="0"/>
              </a:rPr>
              <a:t>is a periodic wiggle in time. </a:t>
            </a:r>
          </a:p>
          <a:p>
            <a:r>
              <a:rPr lang="en-US" dirty="0">
                <a:latin typeface="Arial" charset="0"/>
              </a:rPr>
              <a:t>A periodic wiggle in both space and time is a </a:t>
            </a:r>
            <a:r>
              <a:rPr lang="en-US" i="1" dirty="0">
                <a:latin typeface="Arial" charset="0"/>
              </a:rPr>
              <a:t>wave. </a:t>
            </a:r>
            <a:r>
              <a:rPr lang="en-US" dirty="0">
                <a:latin typeface="Arial" charset="0"/>
              </a:rPr>
              <a:t>A wave extends from one place to another. Examples are:</a:t>
            </a:r>
          </a:p>
          <a:p>
            <a:pPr lvl="1"/>
            <a:r>
              <a:rPr lang="en-US" dirty="0">
                <a:latin typeface="Arial" charset="0"/>
              </a:rPr>
              <a:t>light, which is an electromagnetic wave that needs no medium. </a:t>
            </a:r>
          </a:p>
          <a:p>
            <a:pPr lvl="1"/>
            <a:r>
              <a:rPr lang="en-US" dirty="0">
                <a:latin typeface="Arial" charset="0"/>
              </a:rPr>
              <a:t>sound, which is a mechanical wave that needs a medium.</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908"/>
            <a:ext cx="9144000" cy="2062103"/>
          </a:xfrm>
        </p:spPr>
        <p:txBody>
          <a:bodyPr/>
          <a:lstStyle/>
          <a:p>
            <a:r>
              <a:rPr lang="en-US" dirty="0"/>
              <a:t>A water wave oscillates up and down three times each second and the distance between wave crests is 2 m, what is its frequency? Wavelength? Speed?</a:t>
            </a:r>
          </a:p>
        </p:txBody>
      </p:sp>
      <p:sp>
        <p:nvSpPr>
          <p:cNvPr id="3" name="Content Placeholder 2"/>
          <p:cNvSpPr>
            <a:spLocks noGrp="1"/>
          </p:cNvSpPr>
          <p:nvPr>
            <p:ph idx="1"/>
          </p:nvPr>
        </p:nvSpPr>
        <p:spPr>
          <a:xfrm>
            <a:off x="365125" y="2649071"/>
            <a:ext cx="8229600" cy="3754276"/>
          </a:xfrm>
        </p:spPr>
        <p:txBody>
          <a:bodyPr/>
          <a:lstStyle/>
          <a:p>
            <a:r>
              <a:rPr lang="en-US" dirty="0"/>
              <a:t>Frequency= 3 waves/s= 3 Hz</a:t>
            </a:r>
          </a:p>
          <a:p>
            <a:r>
              <a:rPr lang="el-GR" dirty="0"/>
              <a:t>λ</a:t>
            </a:r>
            <a:r>
              <a:rPr lang="en-US" dirty="0"/>
              <a:t>= 2m</a:t>
            </a:r>
          </a:p>
          <a:p>
            <a:pPr marL="342900" lvl="1">
              <a:buFontTx/>
              <a:buChar char="•"/>
            </a:pPr>
            <a:r>
              <a:rPr lang="en-US" sz="2400" b="1" dirty="0"/>
              <a:t>Wave speed = frequency x wavelength</a:t>
            </a:r>
          </a:p>
          <a:p>
            <a:pPr marL="342900" lvl="1">
              <a:buFontTx/>
              <a:buChar char="•"/>
            </a:pPr>
            <a:r>
              <a:rPr lang="en-US" sz="2400" b="1" dirty="0"/>
              <a:t>= 3 Hz ·2m</a:t>
            </a:r>
          </a:p>
          <a:p>
            <a:pPr marL="342900" lvl="1">
              <a:buFontTx/>
              <a:buChar char="•"/>
            </a:pPr>
            <a:r>
              <a:rPr lang="en-US" sz="2400" b="1" dirty="0"/>
              <a:t>= 6 m/s</a:t>
            </a:r>
          </a:p>
          <a:p>
            <a:endParaRPr lang="en-US" dirty="0"/>
          </a:p>
          <a:p>
            <a:pPr lvl="1">
              <a:tabLst>
                <a:tab pos="1262063" algn="l"/>
              </a:tabLst>
            </a:pPr>
            <a:endParaRPr lang="en-US" sz="2400" b="1"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99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614908"/>
            <a:ext cx="9144000" cy="1077218"/>
          </a:xfrm>
        </p:spPr>
        <p:txBody>
          <a:bodyPr/>
          <a:lstStyle/>
          <a:p>
            <a:r>
              <a:rPr lang="en-US" dirty="0"/>
              <a:t>Wave Speed</a:t>
            </a:r>
            <a:br>
              <a:rPr lang="en-US" dirty="0"/>
            </a:br>
            <a:r>
              <a:rPr lang="en-US" dirty="0"/>
              <a:t>CHECK YOUR NEIGHBOR </a:t>
            </a:r>
          </a:p>
        </p:txBody>
      </p:sp>
      <p:sp>
        <p:nvSpPr>
          <p:cNvPr id="196611" name="Rectangle 3"/>
          <p:cNvSpPr>
            <a:spLocks noGrp="1" noChangeArrowheads="1"/>
          </p:cNvSpPr>
          <p:nvPr>
            <p:ph idx="1"/>
          </p:nvPr>
        </p:nvSpPr>
        <p:spPr>
          <a:xfrm>
            <a:off x="365125" y="1959292"/>
            <a:ext cx="8229600" cy="3160771"/>
          </a:xfrm>
        </p:spPr>
        <p:txBody>
          <a:bodyPr/>
          <a:lstStyle/>
          <a:p>
            <a:pPr marL="0" indent="0">
              <a:spcAft>
                <a:spcPts val="2200"/>
              </a:spcAft>
              <a:buNone/>
            </a:pPr>
            <a:r>
              <a:rPr lang="en-US" sz="2400" dirty="0"/>
              <a:t>A wave with wavelength 10 meters and time between crests of 0.5 second is traveling in water. What is the wave speed?</a:t>
            </a:r>
            <a:endParaRPr lang="en-US" sz="1500" dirty="0"/>
          </a:p>
          <a:p>
            <a:pPr marL="514350" indent="-514350">
              <a:buFont typeface="+mj-lt"/>
              <a:buAutoNum type="alphaUcPeriod"/>
            </a:pPr>
            <a:r>
              <a:rPr lang="en-US" sz="2400" dirty="0"/>
              <a:t>0.1 m/s</a:t>
            </a:r>
          </a:p>
          <a:p>
            <a:pPr marL="514350" indent="-514350">
              <a:buFont typeface="+mj-lt"/>
              <a:buAutoNum type="alphaUcPeriod"/>
            </a:pPr>
            <a:r>
              <a:rPr lang="en-US" sz="2400" dirty="0"/>
              <a:t>2 m/s</a:t>
            </a:r>
          </a:p>
          <a:p>
            <a:pPr marL="514350" indent="-514350">
              <a:buFont typeface="+mj-lt"/>
              <a:buAutoNum type="alphaUcPeriod"/>
            </a:pPr>
            <a:r>
              <a:rPr lang="en-US" sz="2400" dirty="0"/>
              <a:t>5 m/s</a:t>
            </a:r>
          </a:p>
          <a:p>
            <a:pPr marL="514350" indent="-514350">
              <a:buFont typeface="+mj-lt"/>
              <a:buAutoNum type="alphaUcPeriod"/>
            </a:pPr>
            <a:r>
              <a:rPr lang="en-US" sz="2400" dirty="0"/>
              <a:t>20 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614907"/>
            <a:ext cx="9144000" cy="1029173"/>
          </a:xfrm>
        </p:spPr>
        <p:txBody>
          <a:bodyPr/>
          <a:lstStyle/>
          <a:p>
            <a:r>
              <a:rPr lang="en-US" dirty="0"/>
              <a:t>Wave Speed</a:t>
            </a:r>
            <a:br>
              <a:rPr lang="en-US" dirty="0"/>
            </a:br>
            <a:r>
              <a:rPr lang="en-US" dirty="0"/>
              <a:t>CHECK YOUR ANSWER </a:t>
            </a:r>
          </a:p>
        </p:txBody>
      </p:sp>
      <p:sp>
        <p:nvSpPr>
          <p:cNvPr id="196611" name="Rectangle 3"/>
          <p:cNvSpPr>
            <a:spLocks noGrp="1" noChangeArrowheads="1"/>
          </p:cNvSpPr>
          <p:nvPr>
            <p:ph idx="1"/>
          </p:nvPr>
        </p:nvSpPr>
        <p:spPr>
          <a:xfrm>
            <a:off x="365125" y="1959293"/>
            <a:ext cx="8229600" cy="2191272"/>
          </a:xfrm>
        </p:spPr>
        <p:txBody>
          <a:bodyPr/>
          <a:lstStyle/>
          <a:p>
            <a:pPr marL="0" indent="0">
              <a:spcAft>
                <a:spcPts val="2200"/>
              </a:spcAft>
              <a:buNone/>
            </a:pPr>
            <a:r>
              <a:rPr lang="en-US" sz="2400" dirty="0"/>
              <a:t>A wave with wavelength 10 meters and time between crests of 0.5 second is traveling in water. What is the wave speed?</a:t>
            </a:r>
            <a:endParaRPr lang="en-US" sz="1500" dirty="0"/>
          </a:p>
          <a:p>
            <a:pPr marL="514350" indent="-514350">
              <a:buFont typeface="+mj-lt"/>
              <a:buAutoNum type="alphaUcPeriod" startAt="4"/>
            </a:pPr>
            <a:r>
              <a:rPr lang="en-US" sz="2400" b="1" dirty="0"/>
              <a:t>20 m/s</a:t>
            </a:r>
          </a:p>
        </p:txBody>
      </p:sp>
      <p:sp>
        <p:nvSpPr>
          <p:cNvPr id="5" name="Text Placeholder 4"/>
          <p:cNvSpPr>
            <a:spLocks noGrp="1"/>
          </p:cNvSpPr>
          <p:nvPr>
            <p:ph type="body" sz="quarter" idx="10"/>
          </p:nvPr>
        </p:nvSpPr>
        <p:spPr>
          <a:xfrm>
            <a:off x="2580016" y="3421232"/>
            <a:ext cx="2569551" cy="519472"/>
          </a:xfrm>
        </p:spPr>
        <p:txBody>
          <a:bodyPr/>
          <a:lstStyle/>
          <a:p>
            <a:pPr marL="0" indent="0">
              <a:buNone/>
            </a:pPr>
            <a:r>
              <a:rPr lang="en-US" sz="2400" b="1" dirty="0">
                <a:solidFill>
                  <a:schemeClr val="tx2"/>
                </a:solidFill>
              </a:rPr>
              <a:t>Explanation:</a:t>
            </a:r>
          </a:p>
        </p:txBody>
      </p:sp>
      <p:pic>
        <p:nvPicPr>
          <p:cNvPr id="2" name="Picture 1" descr="Frequency equals 1 divided by period"/>
          <p:cNvPicPr>
            <a:picLocks noChangeAspect="1"/>
          </p:cNvPicPr>
          <p:nvPr/>
        </p:nvPicPr>
        <p:blipFill>
          <a:blip r:embed="rId3"/>
          <a:stretch>
            <a:fillRect/>
          </a:stretch>
        </p:blipFill>
        <p:spPr>
          <a:xfrm>
            <a:off x="4623148" y="3282864"/>
            <a:ext cx="2952750" cy="866775"/>
          </a:xfrm>
          <a:prstGeom prst="rect">
            <a:avLst/>
          </a:prstGeom>
        </p:spPr>
      </p:pic>
      <p:sp>
        <p:nvSpPr>
          <p:cNvPr id="6" name="Text Placeholder 5"/>
          <p:cNvSpPr>
            <a:spLocks noGrp="1"/>
          </p:cNvSpPr>
          <p:nvPr>
            <p:ph type="body" sz="quarter" idx="11"/>
          </p:nvPr>
        </p:nvSpPr>
        <p:spPr>
          <a:xfrm>
            <a:off x="3960138" y="4299189"/>
            <a:ext cx="763651" cy="466919"/>
          </a:xfrm>
        </p:spPr>
        <p:txBody>
          <a:bodyPr/>
          <a:lstStyle/>
          <a:p>
            <a:pPr marL="0" indent="0">
              <a:buNone/>
            </a:pPr>
            <a:r>
              <a:rPr lang="en-US" sz="2400" dirty="0"/>
              <a:t>So:</a:t>
            </a:r>
          </a:p>
        </p:txBody>
      </p:sp>
      <p:pic>
        <p:nvPicPr>
          <p:cNvPr id="3" name="Picture 2" descr="Frequency equals 1 divided by 0.5 s equals 2 Hz"/>
          <p:cNvPicPr>
            <a:picLocks noChangeAspect="1"/>
          </p:cNvPicPr>
          <p:nvPr/>
        </p:nvPicPr>
        <p:blipFill>
          <a:blip r:embed="rId4"/>
          <a:stretch>
            <a:fillRect/>
          </a:stretch>
        </p:blipFill>
        <p:spPr>
          <a:xfrm>
            <a:off x="4723789" y="4185253"/>
            <a:ext cx="3524250" cy="866775"/>
          </a:xfrm>
          <a:prstGeom prst="rect">
            <a:avLst/>
          </a:prstGeom>
        </p:spPr>
      </p:pic>
      <p:sp>
        <p:nvSpPr>
          <p:cNvPr id="7" name="Text Placeholder 6"/>
          <p:cNvSpPr>
            <a:spLocks noGrp="1"/>
          </p:cNvSpPr>
          <p:nvPr>
            <p:ph type="body" sz="quarter" idx="12"/>
          </p:nvPr>
        </p:nvSpPr>
        <p:spPr>
          <a:xfrm>
            <a:off x="872099" y="5448995"/>
            <a:ext cx="7685048" cy="474225"/>
          </a:xfrm>
        </p:spPr>
        <p:txBody>
          <a:bodyPr/>
          <a:lstStyle/>
          <a:p>
            <a:pPr marL="0" indent="0">
              <a:buNone/>
            </a:pPr>
            <a:r>
              <a:rPr lang="en-US" dirty="0">
                <a:solidFill>
                  <a:schemeClr val="tx2"/>
                </a:solidFill>
              </a:rPr>
              <a:t>Also: Wave speed = frequency x wavelength</a:t>
            </a:r>
          </a:p>
        </p:txBody>
      </p:sp>
      <p:sp>
        <p:nvSpPr>
          <p:cNvPr id="8" name="Text Placeholder 7"/>
          <p:cNvSpPr>
            <a:spLocks noGrp="1"/>
          </p:cNvSpPr>
          <p:nvPr>
            <p:ph type="body" sz="quarter" idx="13"/>
          </p:nvPr>
        </p:nvSpPr>
        <p:spPr>
          <a:xfrm>
            <a:off x="1125449" y="5949142"/>
            <a:ext cx="7670568" cy="588962"/>
          </a:xfrm>
        </p:spPr>
        <p:txBody>
          <a:bodyPr/>
          <a:lstStyle/>
          <a:p>
            <a:pPr marL="0" indent="0">
              <a:buNone/>
            </a:pPr>
            <a:r>
              <a:rPr lang="en-US" dirty="0">
                <a:solidFill>
                  <a:schemeClr val="tx2"/>
                </a:solidFill>
              </a:rPr>
              <a:t>So: </a:t>
            </a:r>
            <a:r>
              <a:rPr lang="nl-NL" dirty="0">
                <a:solidFill>
                  <a:schemeClr val="tx2"/>
                </a:solidFill>
              </a:rPr>
              <a:t>Wave speed = 2 Hz x 10 m = 20 m/s</a:t>
            </a:r>
          </a:p>
        </p:txBody>
      </p:sp>
    </p:spTree>
    <p:extLst>
      <p:ext uri="{BB962C8B-B14F-4D97-AF65-F5344CB8AC3E}">
        <p14:creationId xmlns:p14="http://schemas.microsoft.com/office/powerpoint/2010/main" val="275717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Transverse and Longitudinal Waves</a:t>
            </a:r>
          </a:p>
        </p:txBody>
      </p:sp>
      <p:sp>
        <p:nvSpPr>
          <p:cNvPr id="27651" name="Rectangle 3"/>
          <p:cNvSpPr>
            <a:spLocks noGrp="1" noChangeArrowheads="1"/>
          </p:cNvSpPr>
          <p:nvPr>
            <p:ph idx="1"/>
          </p:nvPr>
        </p:nvSpPr>
        <p:spPr>
          <a:xfrm>
            <a:off x="365125" y="1959293"/>
            <a:ext cx="8229600" cy="2611448"/>
          </a:xfrm>
        </p:spPr>
        <p:txBody>
          <a:bodyPr/>
          <a:lstStyle/>
          <a:p>
            <a:r>
              <a:rPr lang="en-US" dirty="0"/>
              <a:t>Two common types of waves that differ because of the direction in which the medium vibrates compared with the direction of travel:</a:t>
            </a:r>
          </a:p>
          <a:p>
            <a:pPr lvl="1"/>
            <a:r>
              <a:rPr lang="en-US" dirty="0"/>
              <a:t> longitudinal wave</a:t>
            </a:r>
          </a:p>
          <a:p>
            <a:pPr lvl="1"/>
            <a:r>
              <a:rPr lang="en-US" dirty="0"/>
              <a:t> transverse wave</a:t>
            </a:r>
          </a:p>
        </p:txBody>
      </p:sp>
      <p:pic>
        <p:nvPicPr>
          <p:cNvPr id="5" name="Picture 4" descr="Figure illustrating two waves that transfer energy from left to right. a) When the end of a Slinky is pushed and pulled rapidly along its wavelength, a longitudinal wave is produced. b) When it is shaken sideways, a transverse wave is produced."/>
          <p:cNvPicPr>
            <a:picLocks noChangeAspect="1"/>
          </p:cNvPicPr>
          <p:nvPr/>
        </p:nvPicPr>
        <p:blipFill rotWithShape="1">
          <a:blip r:embed="rId3">
            <a:extLst>
              <a:ext uri="{28A0092B-C50C-407E-A947-70E740481C1C}">
                <a14:useLocalDpi xmlns:a14="http://schemas.microsoft.com/office/drawing/2010/main" val="0"/>
              </a:ext>
            </a:extLst>
          </a:blip>
          <a:srcRect b="5294"/>
          <a:stretch/>
        </p:blipFill>
        <p:spPr>
          <a:xfrm>
            <a:off x="1634545" y="4360880"/>
            <a:ext cx="5874910" cy="225945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Transverse Waves</a:t>
            </a:r>
          </a:p>
        </p:txBody>
      </p:sp>
      <p:sp>
        <p:nvSpPr>
          <p:cNvPr id="28675" name="Rectangle 3"/>
          <p:cNvSpPr>
            <a:spLocks noGrp="1" noChangeArrowheads="1"/>
          </p:cNvSpPr>
          <p:nvPr>
            <p:ph idx="1"/>
          </p:nvPr>
        </p:nvSpPr>
        <p:spPr>
          <a:xfrm>
            <a:off x="365125" y="1959292"/>
            <a:ext cx="8229600" cy="3974963"/>
          </a:xfrm>
        </p:spPr>
        <p:txBody>
          <a:bodyPr/>
          <a:lstStyle/>
          <a:p>
            <a:r>
              <a:rPr lang="en-US" sz="2400" b="1" dirty="0"/>
              <a:t>Transverse wave</a:t>
            </a:r>
          </a:p>
          <a:p>
            <a:pPr lvl="1"/>
            <a:r>
              <a:rPr lang="en-US" sz="2400" dirty="0"/>
              <a:t>Medium vibrates perpendicularly to direction of energy transfer</a:t>
            </a:r>
          </a:p>
          <a:p>
            <a:pPr lvl="1"/>
            <a:r>
              <a:rPr lang="en-US" sz="2400" dirty="0"/>
              <a:t>Side-to-side movement</a:t>
            </a:r>
          </a:p>
          <a:p>
            <a:pPr lvl="1"/>
            <a:r>
              <a:rPr lang="en-US" sz="2400" dirty="0"/>
              <a:t>Example:</a:t>
            </a:r>
          </a:p>
          <a:p>
            <a:pPr lvl="2"/>
            <a:r>
              <a:rPr lang="en-US" sz="2000" dirty="0"/>
              <a:t>Vibrations in stretched strings of musical instruments</a:t>
            </a:r>
          </a:p>
          <a:p>
            <a:pPr lvl="2"/>
            <a:r>
              <a:rPr lang="en-US" sz="2000" b="1" dirty="0"/>
              <a:t>Electromagnetic radiation </a:t>
            </a:r>
            <a:r>
              <a:rPr lang="en-US" sz="2000" dirty="0"/>
              <a:t>(Radio waves, Light waves, etc.)</a:t>
            </a:r>
          </a:p>
          <a:p>
            <a:pPr lvl="2"/>
            <a:r>
              <a:rPr lang="en-US" sz="2000" dirty="0"/>
              <a:t>S-waves that travel in the ground (providing geologic information)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NEIGHBOR</a:t>
            </a:r>
          </a:p>
        </p:txBody>
      </p:sp>
      <p:sp>
        <p:nvSpPr>
          <p:cNvPr id="29699" name="Rectangle 3"/>
          <p:cNvSpPr>
            <a:spLocks noGrp="1" noChangeArrowheads="1"/>
          </p:cNvSpPr>
          <p:nvPr>
            <p:ph idx="1"/>
          </p:nvPr>
        </p:nvSpPr>
        <p:spPr>
          <a:xfrm>
            <a:off x="365125" y="1779205"/>
            <a:ext cx="8229600" cy="2943108"/>
          </a:xfrm>
        </p:spPr>
        <p:txBody>
          <a:bodyPr/>
          <a:lstStyle/>
          <a:p>
            <a:pPr marL="0" indent="0">
              <a:spcAft>
                <a:spcPts val="2200"/>
              </a:spcAft>
              <a:buNone/>
            </a:pPr>
            <a:r>
              <a:rPr lang="en-US" sz="2400" dirty="0"/>
              <a:t>The distance between adjacent peaks in the direction of travel for a transverse wave is its</a:t>
            </a:r>
            <a:endParaRPr lang="en-US" sz="1500" dirty="0"/>
          </a:p>
          <a:p>
            <a:pPr marL="514350" indent="-514350">
              <a:buFont typeface="+mj-lt"/>
              <a:buAutoNum type="alphaUcPeriod"/>
            </a:pPr>
            <a:r>
              <a:rPr lang="en-US" sz="2400" dirty="0"/>
              <a:t>frequency.</a:t>
            </a:r>
          </a:p>
          <a:p>
            <a:pPr marL="514350" indent="-514350">
              <a:buFont typeface="+mj-lt"/>
              <a:buAutoNum type="alphaUcPeriod"/>
            </a:pPr>
            <a:r>
              <a:rPr lang="en-US" sz="2400" dirty="0"/>
              <a:t>period. </a:t>
            </a:r>
          </a:p>
          <a:p>
            <a:pPr marL="514350" indent="-514350">
              <a:buFont typeface="+mj-lt"/>
              <a:buAutoNum type="alphaUcPeriod"/>
            </a:pPr>
            <a:r>
              <a:rPr lang="en-US" sz="2400" dirty="0"/>
              <a:t>wavelength.</a:t>
            </a:r>
          </a:p>
          <a:p>
            <a:pPr marL="514350" indent="-514350">
              <a:buFont typeface="+mj-lt"/>
              <a:buAutoNum type="alphaUcPeriod"/>
            </a:pPr>
            <a:r>
              <a:rPr lang="en-US" sz="2400" dirty="0"/>
              <a:t>amplitude.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7"/>
            <a:ext cx="9144000" cy="1073707"/>
          </a:xfrm>
        </p:spPr>
        <p:txBody>
          <a:bodyPr/>
          <a:lstStyle/>
          <a:p>
            <a:r>
              <a:rPr lang="en-US" dirty="0"/>
              <a:t>Transverse Waves</a:t>
            </a:r>
            <a:br>
              <a:rPr lang="en-US" dirty="0"/>
            </a:br>
            <a:r>
              <a:rPr lang="en-US" dirty="0"/>
              <a:t>CHECK YOUR ANSWER </a:t>
            </a:r>
          </a:p>
        </p:txBody>
      </p:sp>
      <p:sp>
        <p:nvSpPr>
          <p:cNvPr id="29699" name="Rectangle 3"/>
          <p:cNvSpPr>
            <a:spLocks noGrp="1" noChangeArrowheads="1"/>
          </p:cNvSpPr>
          <p:nvPr>
            <p:ph idx="1"/>
          </p:nvPr>
        </p:nvSpPr>
        <p:spPr>
          <a:xfrm>
            <a:off x="365125" y="1789668"/>
            <a:ext cx="8229600" cy="1607543"/>
          </a:xfrm>
        </p:spPr>
        <p:txBody>
          <a:bodyPr/>
          <a:lstStyle/>
          <a:p>
            <a:pPr marL="0" indent="0">
              <a:spcAft>
                <a:spcPts val="2200"/>
              </a:spcAft>
              <a:buNone/>
            </a:pPr>
            <a:r>
              <a:rPr lang="en-US" sz="2400" dirty="0"/>
              <a:t>The distance between adjacent peaks in the direction of travel for a transverse wave is its</a:t>
            </a:r>
            <a:endParaRPr lang="en-US" sz="1500" dirty="0"/>
          </a:p>
          <a:p>
            <a:pPr marL="514350" indent="-514350">
              <a:buFont typeface="+mj-lt"/>
              <a:buAutoNum type="alphaUcPeriod" startAt="3"/>
            </a:pPr>
            <a:r>
              <a:rPr lang="en-US" sz="2400" b="1" dirty="0"/>
              <a:t>wavelength.</a:t>
            </a:r>
          </a:p>
        </p:txBody>
      </p:sp>
      <p:sp>
        <p:nvSpPr>
          <p:cNvPr id="2" name="Text Placeholder 1"/>
          <p:cNvSpPr>
            <a:spLocks noGrp="1"/>
          </p:cNvSpPr>
          <p:nvPr>
            <p:ph type="body" sz="quarter" idx="10"/>
          </p:nvPr>
        </p:nvSpPr>
        <p:spPr>
          <a:xfrm>
            <a:off x="365125" y="3498264"/>
            <a:ext cx="7989190" cy="1614901"/>
          </a:xfrm>
        </p:spPr>
        <p:txBody>
          <a:bodyPr/>
          <a:lstStyle/>
          <a:p>
            <a:pPr marL="0" indent="0">
              <a:buNone/>
            </a:pPr>
            <a:r>
              <a:rPr lang="en-US" sz="2400" b="1" dirty="0"/>
              <a:t>Explanation:</a:t>
            </a:r>
          </a:p>
          <a:p>
            <a:pPr marL="0" indent="0">
              <a:buNone/>
            </a:pPr>
            <a:r>
              <a:rPr lang="en-US" sz="2400" dirty="0"/>
              <a:t>The wavelength of a transverse wave is also the distance between adjacent troughs, or between any adjacent identical parts of the waveform.</a:t>
            </a:r>
          </a:p>
        </p:txBody>
      </p:sp>
    </p:spTree>
    <p:extLst>
      <p:ext uri="{BB962C8B-B14F-4D97-AF65-F5344CB8AC3E}">
        <p14:creationId xmlns:p14="http://schemas.microsoft.com/office/powerpoint/2010/main" val="4245647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NEIGHBOR, Continued</a:t>
            </a:r>
          </a:p>
        </p:txBody>
      </p:sp>
      <p:sp>
        <p:nvSpPr>
          <p:cNvPr id="31747" name="Rectangle 3"/>
          <p:cNvSpPr>
            <a:spLocks noGrp="1" noChangeArrowheads="1"/>
          </p:cNvSpPr>
          <p:nvPr>
            <p:ph idx="1"/>
          </p:nvPr>
        </p:nvSpPr>
        <p:spPr>
          <a:xfrm>
            <a:off x="365125" y="1779204"/>
            <a:ext cx="8229600" cy="3381519"/>
          </a:xfrm>
        </p:spPr>
        <p:txBody>
          <a:bodyPr/>
          <a:lstStyle/>
          <a:p>
            <a:pPr marL="0" indent="0">
              <a:spcAft>
                <a:spcPts val="2200"/>
              </a:spcAft>
              <a:buNone/>
            </a:pPr>
            <a:r>
              <a:rPr lang="en-US" dirty="0"/>
              <a:t>The vibrations along a transverse wave move in a direction</a:t>
            </a:r>
            <a:endParaRPr lang="en-US" sz="1500" dirty="0"/>
          </a:p>
          <a:p>
            <a:pPr marL="514350" indent="-514350">
              <a:buFont typeface="+mj-lt"/>
              <a:buAutoNum type="alphaUcPeriod"/>
            </a:pPr>
            <a:r>
              <a:rPr lang="en-US" dirty="0"/>
              <a:t>along the wave.</a:t>
            </a:r>
          </a:p>
          <a:p>
            <a:pPr marL="514350" indent="-514350">
              <a:buFont typeface="+mj-lt"/>
              <a:buAutoNum type="alphaUcPeriod"/>
            </a:pPr>
            <a:r>
              <a:rPr lang="en-US" dirty="0"/>
              <a:t>perpendicular to the wave. </a:t>
            </a:r>
          </a:p>
          <a:p>
            <a:pPr marL="514350" indent="-514350">
              <a:buFont typeface="+mj-lt"/>
              <a:buAutoNum type="alphaUcPeriod"/>
            </a:pPr>
            <a:r>
              <a:rPr lang="en-US" dirty="0"/>
              <a:t>Both A and B. </a:t>
            </a:r>
          </a:p>
          <a:p>
            <a:pPr marL="514350" indent="-514350">
              <a:buFont typeface="+mj-lt"/>
              <a:buAutoNum type="alphaUcPeriod"/>
            </a:pPr>
            <a:r>
              <a:rPr lang="en-US" dirty="0"/>
              <a:t>Neither A nor B.</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14907"/>
            <a:ext cx="9144000" cy="1077218"/>
          </a:xfrm>
        </p:spPr>
        <p:txBody>
          <a:bodyPr/>
          <a:lstStyle/>
          <a:p>
            <a:r>
              <a:rPr lang="en-US" dirty="0"/>
              <a:t>Transverse Waves</a:t>
            </a:r>
            <a:br>
              <a:rPr lang="en-US" dirty="0"/>
            </a:br>
            <a:r>
              <a:rPr lang="en-US" dirty="0"/>
              <a:t>CHECK YOUR ANSWER, Continued</a:t>
            </a:r>
          </a:p>
        </p:txBody>
      </p:sp>
      <p:sp>
        <p:nvSpPr>
          <p:cNvPr id="31747" name="Rectangle 3"/>
          <p:cNvSpPr>
            <a:spLocks noGrp="1" noChangeArrowheads="1"/>
          </p:cNvSpPr>
          <p:nvPr>
            <p:ph idx="1"/>
          </p:nvPr>
        </p:nvSpPr>
        <p:spPr>
          <a:xfrm>
            <a:off x="365125" y="1777143"/>
            <a:ext cx="8229600" cy="2077568"/>
          </a:xfrm>
        </p:spPr>
        <p:txBody>
          <a:bodyPr/>
          <a:lstStyle/>
          <a:p>
            <a:pPr marL="0" indent="0">
              <a:spcAft>
                <a:spcPts val="2200"/>
              </a:spcAft>
              <a:buNone/>
            </a:pPr>
            <a:r>
              <a:rPr lang="en-US" dirty="0"/>
              <a:t>The vibrations along a transverse wave move in a direction</a:t>
            </a:r>
            <a:endParaRPr lang="en-US" sz="1500" dirty="0"/>
          </a:p>
          <a:p>
            <a:pPr marL="514350" indent="-514350">
              <a:buFont typeface="+mj-lt"/>
              <a:buAutoNum type="alphaUcPeriod" startAt="2"/>
            </a:pPr>
            <a:r>
              <a:rPr lang="en-US" b="1" dirty="0"/>
              <a:t>perpendicular to the wave.</a:t>
            </a:r>
          </a:p>
        </p:txBody>
      </p:sp>
      <p:sp>
        <p:nvSpPr>
          <p:cNvPr id="6" name="Text Placeholder 5"/>
          <p:cNvSpPr>
            <a:spLocks noGrp="1"/>
          </p:cNvSpPr>
          <p:nvPr>
            <p:ph type="body" sz="quarter" idx="10"/>
          </p:nvPr>
        </p:nvSpPr>
        <p:spPr>
          <a:xfrm>
            <a:off x="365125" y="3854710"/>
            <a:ext cx="8313160" cy="1304925"/>
          </a:xfrm>
        </p:spPr>
        <p:txBody>
          <a:bodyPr/>
          <a:lstStyle/>
          <a:p>
            <a:pPr marL="0" indent="0">
              <a:buNone/>
            </a:pPr>
            <a:r>
              <a:rPr lang="en-US" sz="2400" b="1" dirty="0"/>
              <a:t>Comment:</a:t>
            </a:r>
          </a:p>
          <a:p>
            <a:pPr marL="0" indent="0">
              <a:buNone/>
            </a:pPr>
            <a:r>
              <a:rPr lang="en-US" sz="2400" dirty="0"/>
              <a:t>The vibrations in a longitudinal wave, in contrast, are along </a:t>
            </a:r>
            <a:br>
              <a:rPr lang="en-US" sz="2400" dirty="0"/>
            </a:br>
            <a:r>
              <a:rPr lang="en-US" sz="2400" dirty="0"/>
              <a:t>(or parallel to) the direction of wave travel.</a:t>
            </a:r>
          </a:p>
        </p:txBody>
      </p:sp>
    </p:spTree>
    <p:extLst>
      <p:ext uri="{BB962C8B-B14F-4D97-AF65-F5344CB8AC3E}">
        <p14:creationId xmlns:p14="http://schemas.microsoft.com/office/powerpoint/2010/main" val="2216155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Longitudinal Waves</a:t>
            </a:r>
          </a:p>
        </p:txBody>
      </p:sp>
      <p:sp>
        <p:nvSpPr>
          <p:cNvPr id="33795" name="Rectangle 3"/>
          <p:cNvSpPr>
            <a:spLocks noGrp="1" noChangeArrowheads="1"/>
          </p:cNvSpPr>
          <p:nvPr>
            <p:ph idx="1"/>
          </p:nvPr>
        </p:nvSpPr>
        <p:spPr>
          <a:xfrm>
            <a:off x="365125" y="1959292"/>
            <a:ext cx="8229600" cy="4653915"/>
          </a:xfrm>
        </p:spPr>
        <p:txBody>
          <a:bodyPr/>
          <a:lstStyle/>
          <a:p>
            <a:r>
              <a:rPr lang="en-US" b="1" dirty="0"/>
              <a:t>Longitudinal wave</a:t>
            </a:r>
          </a:p>
          <a:p>
            <a:pPr lvl="1"/>
            <a:r>
              <a:rPr lang="en-US" dirty="0"/>
              <a:t>Medium vibrates parallel to direction of energy transfer </a:t>
            </a:r>
          </a:p>
          <a:p>
            <a:pPr lvl="1"/>
            <a:r>
              <a:rPr lang="en-US" dirty="0"/>
              <a:t>Backward and forward movement consists of</a:t>
            </a:r>
          </a:p>
          <a:p>
            <a:pPr lvl="2"/>
            <a:r>
              <a:rPr lang="en-US" dirty="0"/>
              <a:t>compressions (wave compressed)</a:t>
            </a:r>
          </a:p>
          <a:p>
            <a:pPr lvl="2"/>
            <a:r>
              <a:rPr lang="en-US" dirty="0"/>
              <a:t>rarefactions (stretched region between compressions)</a:t>
            </a:r>
          </a:p>
          <a:p>
            <a:pPr lvl="2"/>
            <a:r>
              <a:rPr lang="en-US" dirty="0"/>
              <a:t>Example: </a:t>
            </a:r>
            <a:r>
              <a:rPr lang="en-US" b="1" dirty="0"/>
              <a:t>sound waves </a:t>
            </a:r>
            <a:r>
              <a:rPr lang="en-US" dirty="0"/>
              <a:t>in solid, liquid, gas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Vibrations and Waves</a:t>
            </a:r>
          </a:p>
        </p:txBody>
      </p:sp>
      <p:sp>
        <p:nvSpPr>
          <p:cNvPr id="9219" name="Rectangle 3"/>
          <p:cNvSpPr>
            <a:spLocks noGrp="1" noChangeArrowheads="1"/>
          </p:cNvSpPr>
          <p:nvPr>
            <p:ph sz="half" idx="1"/>
          </p:nvPr>
        </p:nvSpPr>
        <p:spPr>
          <a:xfrm>
            <a:off x="365124" y="1463040"/>
            <a:ext cx="3874367" cy="2873433"/>
          </a:xfrm>
        </p:spPr>
        <p:txBody>
          <a:bodyPr/>
          <a:lstStyle/>
          <a:p>
            <a:r>
              <a:rPr lang="en-US" dirty="0"/>
              <a:t>Vibration-source of all waves</a:t>
            </a:r>
          </a:p>
          <a:p>
            <a:pPr lvl="1">
              <a:spcAft>
                <a:spcPts val="4050"/>
              </a:spcAft>
            </a:pPr>
            <a:r>
              <a:rPr lang="en-US" dirty="0"/>
              <a:t>Wiggle in time</a:t>
            </a:r>
          </a:p>
          <a:p>
            <a:r>
              <a:rPr lang="en-US" dirty="0"/>
              <a:t>Wave</a:t>
            </a:r>
          </a:p>
          <a:p>
            <a:pPr lvl="1"/>
            <a:r>
              <a:rPr lang="en-US" dirty="0"/>
              <a:t>Wiggle in space and </a:t>
            </a:r>
            <a:br>
              <a:rPr lang="en-US" dirty="0"/>
            </a:br>
            <a:r>
              <a:rPr lang="en-US" dirty="0"/>
              <a:t>time</a:t>
            </a:r>
          </a:p>
          <a:p>
            <a:pPr lvl="1"/>
            <a:r>
              <a:rPr lang="en-US" dirty="0"/>
              <a:t>Source of wave is vibration</a:t>
            </a:r>
          </a:p>
        </p:txBody>
      </p:sp>
      <p:pic>
        <p:nvPicPr>
          <p:cNvPr id="6" name="Picture 5" descr="Figure illustrating electrons in the transmitting antenna vibrating and producing radio waves."/>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4429118" y="1786801"/>
            <a:ext cx="4156022" cy="301859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Longitudinal Waves, Continued</a:t>
            </a:r>
          </a:p>
        </p:txBody>
      </p:sp>
      <p:sp>
        <p:nvSpPr>
          <p:cNvPr id="34819" name="Rectangle 3"/>
          <p:cNvSpPr>
            <a:spLocks noGrp="1" noChangeArrowheads="1"/>
          </p:cNvSpPr>
          <p:nvPr>
            <p:ph idx="1"/>
          </p:nvPr>
        </p:nvSpPr>
        <p:spPr>
          <a:xfrm>
            <a:off x="365125" y="1957255"/>
            <a:ext cx="8420074" cy="2335760"/>
          </a:xfrm>
        </p:spPr>
        <p:txBody>
          <a:bodyPr/>
          <a:lstStyle/>
          <a:p>
            <a:r>
              <a:rPr lang="en-US" dirty="0"/>
              <a:t>Longitudinal wave</a:t>
            </a:r>
          </a:p>
          <a:p>
            <a:pPr lvl="1"/>
            <a:r>
              <a:rPr lang="en-US" dirty="0"/>
              <a:t>Example: </a:t>
            </a:r>
          </a:p>
          <a:p>
            <a:pPr lvl="2"/>
            <a:r>
              <a:rPr lang="en-US" dirty="0"/>
              <a:t>sound waves in solid, liquid, gas</a:t>
            </a:r>
          </a:p>
          <a:p>
            <a:pPr lvl="2"/>
            <a:r>
              <a:rPr lang="en-US" dirty="0"/>
              <a:t>P-waves that travel in the ground (providing geologic information)</a:t>
            </a:r>
          </a:p>
        </p:txBody>
      </p:sp>
      <p:pic>
        <p:nvPicPr>
          <p:cNvPr id="5" name="Picture 4" descr="Figure illustrating the compressions and rarefactions of sound waves. Air molecules collide with each other, creating a chain reaction of compression/rarefaction oscillation that becomes sound pressure. When the molecules are closest together, it is compression. When the molecules are spread out, it is rarefaction."/>
          <p:cNvPicPr>
            <a:picLocks noChangeAspect="1"/>
          </p:cNvPicPr>
          <p:nvPr/>
        </p:nvPicPr>
        <p:blipFill rotWithShape="1">
          <a:blip r:embed="rId3">
            <a:extLst>
              <a:ext uri="{28A0092B-C50C-407E-A947-70E740481C1C}">
                <a14:useLocalDpi xmlns:a14="http://schemas.microsoft.com/office/drawing/2010/main" val="0"/>
              </a:ext>
            </a:extLst>
          </a:blip>
          <a:srcRect b="6628"/>
          <a:stretch/>
        </p:blipFill>
        <p:spPr>
          <a:xfrm>
            <a:off x="800605" y="4293014"/>
            <a:ext cx="7542790" cy="223116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14908"/>
            <a:ext cx="9144000" cy="1077218"/>
          </a:xfrm>
        </p:spPr>
        <p:txBody>
          <a:bodyPr/>
          <a:lstStyle/>
          <a:p>
            <a:r>
              <a:rPr lang="en-US" dirty="0"/>
              <a:t>Longitudinal Waves</a:t>
            </a:r>
            <a:br>
              <a:rPr lang="en-US" dirty="0"/>
            </a:br>
            <a:r>
              <a:rPr lang="en-US" dirty="0"/>
              <a:t>CHECK YOUR NEIGHBOR </a:t>
            </a:r>
          </a:p>
        </p:txBody>
      </p:sp>
      <p:sp>
        <p:nvSpPr>
          <p:cNvPr id="35843" name="Rectangle 3"/>
          <p:cNvSpPr>
            <a:spLocks noGrp="1" noChangeArrowheads="1"/>
          </p:cNvSpPr>
          <p:nvPr>
            <p:ph idx="1"/>
          </p:nvPr>
        </p:nvSpPr>
        <p:spPr>
          <a:xfrm>
            <a:off x="365125" y="1959293"/>
            <a:ext cx="8229600" cy="3706722"/>
          </a:xfrm>
        </p:spPr>
        <p:txBody>
          <a:bodyPr/>
          <a:lstStyle/>
          <a:p>
            <a:pPr marL="0" indent="0">
              <a:spcAft>
                <a:spcPts val="2200"/>
              </a:spcAft>
              <a:buNone/>
            </a:pPr>
            <a:r>
              <a:rPr lang="en-US" dirty="0"/>
              <a:t>The wavelength of a longitudinal wave is the distance between</a:t>
            </a:r>
            <a:endParaRPr lang="en-US" sz="1500" dirty="0"/>
          </a:p>
          <a:p>
            <a:pPr marL="514350" indent="-514350">
              <a:buFont typeface="+mj-lt"/>
              <a:buAutoNum type="alphaUcPeriod"/>
            </a:pPr>
            <a:r>
              <a:rPr lang="en-US" dirty="0"/>
              <a:t>successive compressions.</a:t>
            </a:r>
          </a:p>
          <a:p>
            <a:pPr marL="514350" indent="-514350">
              <a:buFont typeface="+mj-lt"/>
              <a:buAutoNum type="alphaUcPeriod"/>
            </a:pPr>
            <a:r>
              <a:rPr lang="en-US" dirty="0"/>
              <a:t>successive rarefactions. </a:t>
            </a:r>
          </a:p>
          <a:p>
            <a:pPr marL="514350" indent="-514350">
              <a:buFont typeface="+mj-lt"/>
              <a:buAutoNum type="alphaUcPeriod"/>
            </a:pPr>
            <a:r>
              <a:rPr lang="en-US" dirty="0"/>
              <a:t>Both A and B. </a:t>
            </a:r>
          </a:p>
          <a:p>
            <a:pPr marL="514350" indent="-514350">
              <a:buFont typeface="+mj-lt"/>
              <a:buAutoNum type="alphaUcPeriod"/>
            </a:pPr>
            <a:r>
              <a:rPr lang="en-US" dirty="0"/>
              <a:t>None of the above.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14908"/>
            <a:ext cx="9144000" cy="1077218"/>
          </a:xfrm>
        </p:spPr>
        <p:txBody>
          <a:bodyPr/>
          <a:lstStyle/>
          <a:p>
            <a:r>
              <a:rPr lang="en-US" dirty="0"/>
              <a:t>Longitudinal Waves</a:t>
            </a:r>
            <a:br>
              <a:rPr lang="en-US" dirty="0"/>
            </a:br>
            <a:r>
              <a:rPr lang="en-US" dirty="0"/>
              <a:t>CHECK YOUR ANSWER </a:t>
            </a:r>
          </a:p>
        </p:txBody>
      </p:sp>
      <p:sp>
        <p:nvSpPr>
          <p:cNvPr id="35843" name="Rectangle 3"/>
          <p:cNvSpPr>
            <a:spLocks noGrp="1" noChangeArrowheads="1"/>
          </p:cNvSpPr>
          <p:nvPr>
            <p:ph idx="1"/>
          </p:nvPr>
        </p:nvSpPr>
        <p:spPr>
          <a:xfrm>
            <a:off x="365125" y="1959292"/>
            <a:ext cx="8229600" cy="1728059"/>
          </a:xfrm>
        </p:spPr>
        <p:txBody>
          <a:bodyPr/>
          <a:lstStyle/>
          <a:p>
            <a:pPr marL="0" indent="0">
              <a:spcAft>
                <a:spcPts val="2200"/>
              </a:spcAft>
              <a:buNone/>
            </a:pPr>
            <a:r>
              <a:rPr lang="en-US" dirty="0"/>
              <a:t>The wavelength of a longitudinal wave is the distance between</a:t>
            </a:r>
            <a:endParaRPr lang="en-US" sz="1500" dirty="0"/>
          </a:p>
          <a:p>
            <a:pPr marL="514350" indent="-514350">
              <a:buFont typeface="+mj-lt"/>
              <a:buAutoNum type="alphaUcPeriod" startAt="3"/>
            </a:pPr>
            <a:r>
              <a:rPr lang="en-US" b="1" dirty="0"/>
              <a:t>Both A and B. </a:t>
            </a:r>
          </a:p>
        </p:txBody>
      </p:sp>
    </p:spTree>
    <p:extLst>
      <p:ext uri="{BB962C8B-B14F-4D97-AF65-F5344CB8AC3E}">
        <p14:creationId xmlns:p14="http://schemas.microsoft.com/office/powerpoint/2010/main" val="1315237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Wave Interference</a:t>
            </a:r>
          </a:p>
        </p:txBody>
      </p:sp>
      <p:sp>
        <p:nvSpPr>
          <p:cNvPr id="37891" name="Rectangle 3"/>
          <p:cNvSpPr>
            <a:spLocks noGrp="1" noChangeArrowheads="1"/>
          </p:cNvSpPr>
          <p:nvPr>
            <p:ph idx="1"/>
          </p:nvPr>
        </p:nvSpPr>
        <p:spPr>
          <a:xfrm>
            <a:off x="365125" y="1957254"/>
            <a:ext cx="8454866" cy="3141219"/>
          </a:xfrm>
        </p:spPr>
        <p:txBody>
          <a:bodyPr/>
          <a:lstStyle/>
          <a:p>
            <a:r>
              <a:rPr lang="en-US" b="1" dirty="0"/>
              <a:t>Wave interference</a:t>
            </a:r>
            <a:r>
              <a:rPr lang="en-US" dirty="0"/>
              <a:t> occurs when two or more waves interact with each other because they occur in the same place at the same time.</a:t>
            </a:r>
          </a:p>
          <a:p>
            <a:r>
              <a:rPr lang="en-US" b="1" dirty="0"/>
              <a:t>Superposition principle:</a:t>
            </a:r>
            <a:r>
              <a:rPr lang="en-US" dirty="0"/>
              <a:t> when more than one wave occupies the same space at the same time, the displacements add at every point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Wave Interference, Continued</a:t>
            </a:r>
          </a:p>
        </p:txBody>
      </p:sp>
      <p:sp>
        <p:nvSpPr>
          <p:cNvPr id="38915" name="Rectangle 3"/>
          <p:cNvSpPr>
            <a:spLocks noGrp="1" noChangeArrowheads="1"/>
          </p:cNvSpPr>
          <p:nvPr>
            <p:ph sz="half" idx="1"/>
          </p:nvPr>
        </p:nvSpPr>
        <p:spPr/>
        <p:txBody>
          <a:bodyPr/>
          <a:lstStyle/>
          <a:p>
            <a:pPr marL="0" indent="0">
              <a:buNone/>
            </a:pPr>
            <a:r>
              <a:rPr lang="en-US" sz="2000" b="1" dirty="0"/>
              <a:t>Constructive interference :</a:t>
            </a:r>
            <a:r>
              <a:rPr lang="en-US" sz="2000" dirty="0"/>
              <a:t> When the crest of one wave overlaps the crest of another, their individual effects add together to produce a wave of increased amplitude. (in phase)</a:t>
            </a:r>
          </a:p>
          <a:p>
            <a:pPr marL="0" indent="0">
              <a:buNone/>
            </a:pPr>
            <a:r>
              <a:rPr lang="en-US" sz="2000" b="1" dirty="0"/>
              <a:t>Destructive interference: </a:t>
            </a:r>
            <a:r>
              <a:rPr lang="en-US" sz="2000" dirty="0"/>
              <a:t>When the crest of one wave overlaps the trough of another, the high part of one wave simply fills in the low part of another. So, their individual effects are reduced (or even canceled out). (out of phase)</a:t>
            </a:r>
          </a:p>
        </p:txBody>
      </p:sp>
      <p:pic>
        <p:nvPicPr>
          <p:cNvPr id="4" name="Picture 3" descr="Figure illustrating constructive and destructive interference in a transverse wave. When the crest of one wave overlaps the crest of another, their individual effects add together to produce reinforcement or a wave of increased amplitude called constructive interference. When the crest of one wave overlaps the trough of another, their individual effects when added results in cancellation or reduction called as destructive interference."/>
          <p:cNvPicPr>
            <a:picLocks noChangeAspect="1"/>
          </p:cNvPicPr>
          <p:nvPr/>
        </p:nvPicPr>
        <p:blipFill rotWithShape="1">
          <a:blip r:embed="rId3">
            <a:extLst>
              <a:ext uri="{28A0092B-C50C-407E-A947-70E740481C1C}">
                <a14:useLocalDpi xmlns:a14="http://schemas.microsoft.com/office/drawing/2010/main" val="0"/>
              </a:ext>
            </a:extLst>
          </a:blip>
          <a:srcRect b="2665"/>
          <a:stretch/>
        </p:blipFill>
        <p:spPr>
          <a:xfrm>
            <a:off x="4936818" y="2044246"/>
            <a:ext cx="4049304" cy="366517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Wave Interference, Continued-1</a:t>
            </a:r>
          </a:p>
        </p:txBody>
      </p:sp>
      <p:sp>
        <p:nvSpPr>
          <p:cNvPr id="39939" name="Rectangle 3"/>
          <p:cNvSpPr>
            <a:spLocks noGrp="1" noChangeArrowheads="1"/>
          </p:cNvSpPr>
          <p:nvPr>
            <p:ph idx="1"/>
          </p:nvPr>
        </p:nvSpPr>
        <p:spPr>
          <a:xfrm>
            <a:off x="365125" y="1959293"/>
            <a:ext cx="8229600" cy="2318793"/>
          </a:xfrm>
        </p:spPr>
        <p:txBody>
          <a:bodyPr/>
          <a:lstStyle/>
          <a:p>
            <a:r>
              <a:rPr lang="en-US" sz="2000" dirty="0"/>
              <a:t>Example:</a:t>
            </a:r>
          </a:p>
          <a:p>
            <a:pPr lvl="1"/>
            <a:r>
              <a:rPr lang="en-US" sz="2000" dirty="0"/>
              <a:t>We see the interference pattern made when two vibrating objects touch the surface of water. </a:t>
            </a:r>
          </a:p>
          <a:p>
            <a:pPr lvl="1"/>
            <a:r>
              <a:rPr lang="en-US" sz="2000" dirty="0"/>
              <a:t>The regions where a crest of one wave overlaps the trough of another to produce regions of zero amplitude. </a:t>
            </a:r>
          </a:p>
          <a:p>
            <a:pPr lvl="1"/>
            <a:r>
              <a:rPr lang="en-US" sz="2000" dirty="0"/>
              <a:t>At points along these regions, the waves arrive out of step, i.e., </a:t>
            </a:r>
            <a:r>
              <a:rPr lang="en-US" sz="2000" b="1" i="1" u="sng" dirty="0"/>
              <a:t>out of phase</a:t>
            </a:r>
            <a:r>
              <a:rPr lang="en-US" sz="2000" b="1" u="sng" dirty="0"/>
              <a:t> </a:t>
            </a:r>
            <a:r>
              <a:rPr lang="en-US" sz="2000" dirty="0"/>
              <a:t>with each other.</a:t>
            </a:r>
          </a:p>
        </p:txBody>
      </p:sp>
      <p:pic>
        <p:nvPicPr>
          <p:cNvPr id="6" name="Picture 5" descr="Images of two sets of overlapping water waves that produce an interference pattern. The left image is an idealized drawing of the expanding waves from the two sources. The right image is a photograph of an actual interferenc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045" y="4419046"/>
            <a:ext cx="4597910" cy="225170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Standing wave</a:t>
            </a:r>
          </a:p>
          <a:p>
            <a:r>
              <a:rPr lang="en-US" dirty="0"/>
              <a:t>Stationary </a:t>
            </a:r>
            <a:r>
              <a:rPr lang="en-US" b="1" u="sng" dirty="0"/>
              <a:t>inference</a:t>
            </a:r>
            <a:r>
              <a:rPr lang="en-US" dirty="0"/>
              <a:t> pattern formed in a medium when two sets of identical waves pass through a medium in opposite directions</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1100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Standing Waves</a:t>
            </a:r>
          </a:p>
        </p:txBody>
      </p:sp>
      <p:sp>
        <p:nvSpPr>
          <p:cNvPr id="40963" name="Rectangle 3"/>
          <p:cNvSpPr>
            <a:spLocks noGrp="1" noChangeArrowheads="1"/>
          </p:cNvSpPr>
          <p:nvPr>
            <p:ph sz="half" idx="1"/>
          </p:nvPr>
        </p:nvSpPr>
        <p:spPr>
          <a:xfrm>
            <a:off x="365124" y="1463040"/>
            <a:ext cx="4123155" cy="5106987"/>
          </a:xfrm>
        </p:spPr>
        <p:txBody>
          <a:bodyPr/>
          <a:lstStyle/>
          <a:p>
            <a:r>
              <a:rPr lang="en-US" sz="2400" dirty="0"/>
              <a:t>If we tie a rope to a wall and shake the free end up and down, we produce a train of waves in the rope.</a:t>
            </a:r>
          </a:p>
          <a:p>
            <a:r>
              <a:rPr lang="en-US" sz="2400" dirty="0"/>
              <a:t>The wall is too rigid to shake, so the waves are reflected back along the rope.</a:t>
            </a:r>
          </a:p>
          <a:p>
            <a:r>
              <a:rPr lang="en-US" sz="2400" dirty="0"/>
              <a:t>By shaking the rope just right, we can cause the incident and reflected waves to form a </a:t>
            </a:r>
            <a:r>
              <a:rPr lang="en-US" sz="2400" b="1" dirty="0"/>
              <a:t>standing wave.</a:t>
            </a:r>
          </a:p>
        </p:txBody>
      </p:sp>
      <p:pic>
        <p:nvPicPr>
          <p:cNvPr id="4" name="Picture 3" descr="Cartoon representations of a girl standing at one end with a rope tied to a wall on the other end. The incident and reflected waves interfere to produce a standing wave. When the node is at null point, the incident wave goes in right direction and reflected wave is in phase. When the rope is not shaked, the incident wave is in right direction and reflected wave is out of phase. When the node is towards the part of the wall, the incident wave is in the right direction towards the wall and the reflected wave is in phase."/>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4481520" y="1931159"/>
            <a:ext cx="4513436" cy="346807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Standing Waves, Continued</a:t>
            </a:r>
          </a:p>
        </p:txBody>
      </p:sp>
      <p:sp>
        <p:nvSpPr>
          <p:cNvPr id="41987" name="Rectangle 3"/>
          <p:cNvSpPr>
            <a:spLocks noGrp="1" noChangeArrowheads="1"/>
          </p:cNvSpPr>
          <p:nvPr>
            <p:ph sz="half" idx="1"/>
          </p:nvPr>
        </p:nvSpPr>
        <p:spPr/>
        <p:txBody>
          <a:bodyPr/>
          <a:lstStyle/>
          <a:p>
            <a:r>
              <a:rPr lang="en-US" sz="2400" b="1" dirty="0"/>
              <a:t>Nodes</a:t>
            </a:r>
            <a:r>
              <a:rPr lang="en-US" sz="2400" dirty="0"/>
              <a:t> are the regions of minimal or zero displacement, with minimal or zero energy.</a:t>
            </a:r>
          </a:p>
          <a:p>
            <a:r>
              <a:rPr lang="en-US" sz="2400" b="1" dirty="0"/>
              <a:t>Antinodes</a:t>
            </a:r>
            <a:r>
              <a:rPr lang="en-US" sz="2400" dirty="0"/>
              <a:t> are the regions of maximum displacement and maximum energy.</a:t>
            </a:r>
          </a:p>
          <a:p>
            <a:r>
              <a:rPr lang="en-US" sz="2400" dirty="0"/>
              <a:t>Antinodes and nodes occur equally apart from each other.</a:t>
            </a:r>
          </a:p>
        </p:txBody>
      </p:sp>
      <p:pic>
        <p:nvPicPr>
          <p:cNvPr id="12" name="Picture 11" descr="Cartoon representations of a girl standing at one end with a rope tied to a wall on the other end. The incident and reflected waves interfere to produce a standing wave. When the node is at null point, the incident wave goes in right direction and reflected wave is in phase. When the rope is not shaked, the incident wave is in right direction and reflected wave is out of phase. When the node is towards the part of the wall, the incident wave is in the right direction towards the wall and the reflected wave is in phase."/>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4481520" y="1931159"/>
            <a:ext cx="4513436" cy="346807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Standing Waves, Continued-1</a:t>
            </a:r>
          </a:p>
        </p:txBody>
      </p:sp>
      <p:sp>
        <p:nvSpPr>
          <p:cNvPr id="43011" name="Rectangle 3"/>
          <p:cNvSpPr>
            <a:spLocks noGrp="1" noChangeArrowheads="1"/>
          </p:cNvSpPr>
          <p:nvPr>
            <p:ph sz="half" idx="1"/>
          </p:nvPr>
        </p:nvSpPr>
        <p:spPr>
          <a:xfrm>
            <a:off x="365125" y="1463040"/>
            <a:ext cx="4038600" cy="5217720"/>
          </a:xfrm>
        </p:spPr>
        <p:txBody>
          <a:bodyPr/>
          <a:lstStyle/>
          <a:p>
            <a:r>
              <a:rPr lang="en-US" sz="2000" dirty="0"/>
              <a:t>Tie a tube to a firm support. Shake the tube from side to side with your hand. </a:t>
            </a:r>
          </a:p>
          <a:p>
            <a:r>
              <a:rPr lang="en-US" sz="2000" dirty="0"/>
              <a:t>If you shake the tube with the right frequency, you will set up a standing wave.</a:t>
            </a:r>
          </a:p>
          <a:p>
            <a:r>
              <a:rPr lang="en-US" sz="2000" dirty="0"/>
              <a:t>If you shake the tube with </a:t>
            </a:r>
            <a:r>
              <a:rPr lang="en-US" sz="2000" b="1" dirty="0"/>
              <a:t>twice</a:t>
            </a:r>
            <a:r>
              <a:rPr lang="en-US" sz="2000" dirty="0"/>
              <a:t> the frequency, a standing wave of </a:t>
            </a:r>
            <a:r>
              <a:rPr lang="en-US" sz="2000" b="1" dirty="0"/>
              <a:t>half</a:t>
            </a:r>
            <a:r>
              <a:rPr lang="en-US" sz="2000" dirty="0"/>
              <a:t> the wavelength, having </a:t>
            </a:r>
            <a:r>
              <a:rPr lang="en-US" sz="2000" b="1" dirty="0"/>
              <a:t>two</a:t>
            </a:r>
            <a:r>
              <a:rPr lang="en-US" sz="2000" dirty="0"/>
              <a:t> loops results.</a:t>
            </a:r>
          </a:p>
          <a:p>
            <a:r>
              <a:rPr lang="en-US" sz="2000" dirty="0"/>
              <a:t>If you shake the tube with </a:t>
            </a:r>
            <a:r>
              <a:rPr lang="en-US" sz="2000" b="1" dirty="0"/>
              <a:t>three times </a:t>
            </a:r>
            <a:r>
              <a:rPr lang="en-US" sz="2000" dirty="0"/>
              <a:t>the frequency, a standing wave of </a:t>
            </a:r>
            <a:r>
              <a:rPr lang="en-US" sz="2000" b="1" dirty="0"/>
              <a:t>one-third </a:t>
            </a:r>
            <a:r>
              <a:rPr lang="en-US" sz="2000" dirty="0"/>
              <a:t>the wavelength, having </a:t>
            </a:r>
            <a:r>
              <a:rPr lang="en-US" sz="2000" b="1" dirty="0"/>
              <a:t>three</a:t>
            </a:r>
            <a:r>
              <a:rPr lang="en-US" sz="2000" dirty="0"/>
              <a:t> loops results.</a:t>
            </a:r>
          </a:p>
        </p:txBody>
      </p:sp>
      <p:pic>
        <p:nvPicPr>
          <p:cNvPr id="8" name="Picture 7" descr="a) Figure illustrating an arm shaking the rope tied to a wall to set a standing wave of one segment. b) Figure illustrating an arm shaking the rope tied to a wall with twice the frequency and producing a wave of two segments. c) Figure illustrating an arm shaking a rope tied to a wall with three times the frequency and producing three segments."/>
          <p:cNvPicPr>
            <a:picLocks noChangeAspect="1"/>
          </p:cNvPicPr>
          <p:nvPr/>
        </p:nvPicPr>
        <p:blipFill rotWithShape="1">
          <a:blip r:embed="rId3">
            <a:extLst>
              <a:ext uri="{28A0092B-C50C-407E-A947-70E740481C1C}">
                <a14:useLocalDpi xmlns:a14="http://schemas.microsoft.com/office/drawing/2010/main" val="0"/>
              </a:ext>
            </a:extLst>
          </a:blip>
          <a:srcRect b="3511"/>
          <a:stretch/>
        </p:blipFill>
        <p:spPr>
          <a:xfrm>
            <a:off x="4434127" y="2192126"/>
            <a:ext cx="4529656" cy="28807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latin typeface="Arial" charset="0"/>
              </a:rPr>
              <a:t>Vibrations of a Pendulum</a:t>
            </a:r>
          </a:p>
        </p:txBody>
      </p:sp>
      <p:sp>
        <p:nvSpPr>
          <p:cNvPr id="10243" name="Rectangle 3"/>
          <p:cNvSpPr>
            <a:spLocks noGrp="1" noChangeArrowheads="1"/>
          </p:cNvSpPr>
          <p:nvPr>
            <p:ph idx="1"/>
          </p:nvPr>
        </p:nvSpPr>
        <p:spPr>
          <a:xfrm>
            <a:off x="365125" y="1957254"/>
            <a:ext cx="8229600" cy="2614169"/>
          </a:xfrm>
        </p:spPr>
        <p:txBody>
          <a:bodyPr/>
          <a:lstStyle/>
          <a:p>
            <a:pPr eaLnBrk="1" hangingPunct="1">
              <a:lnSpc>
                <a:spcPct val="90000"/>
              </a:lnSpc>
            </a:pPr>
            <a:r>
              <a:rPr lang="en-US" sz="2800" dirty="0">
                <a:latin typeface="Arial" charset="0"/>
              </a:rPr>
              <a:t>If we suspend a stone at the end of a piece of string, we have a simple pendulum.</a:t>
            </a:r>
          </a:p>
          <a:p>
            <a:pPr eaLnBrk="1" hangingPunct="1">
              <a:lnSpc>
                <a:spcPct val="90000"/>
              </a:lnSpc>
            </a:pPr>
            <a:r>
              <a:rPr lang="en-US" sz="2800" dirty="0">
                <a:latin typeface="Arial" charset="0"/>
              </a:rPr>
              <a:t>The pendulum swings to and fro at a rate that</a:t>
            </a:r>
          </a:p>
          <a:p>
            <a:pPr lvl="1" eaLnBrk="1" hangingPunct="1">
              <a:lnSpc>
                <a:spcPct val="90000"/>
              </a:lnSpc>
            </a:pPr>
            <a:r>
              <a:rPr lang="en-US" sz="2400" b="1" dirty="0">
                <a:latin typeface="Arial" charset="0"/>
              </a:rPr>
              <a:t>depends only on the length of the pendulum</a:t>
            </a:r>
            <a:r>
              <a:rPr lang="en-US" sz="2400" dirty="0">
                <a:latin typeface="Arial" charset="0"/>
              </a:rPr>
              <a:t>. </a:t>
            </a:r>
          </a:p>
          <a:p>
            <a:pPr lvl="1" eaLnBrk="1" hangingPunct="1"/>
            <a:r>
              <a:rPr lang="en-US" sz="2400" dirty="0">
                <a:latin typeface="Arial" charset="0"/>
              </a:rPr>
              <a:t>does not depend upon the mass (just as mass does not affect the rate at which a ball falls to the ground).</a:t>
            </a:r>
          </a:p>
        </p:txBody>
      </p:sp>
      <p:pic>
        <p:nvPicPr>
          <p:cNvPr id="2" name="Picture 1" descr="Figure illustrations of dropping of two balls of different mass. When balls slide without friction down the incline, they slide together at the same fraction. When the balls are dropped from a stationary conveyor, they form a straight line and move at constant speed. When the balls are tied to strings of the same length, they form pendulums and they swing to and fro in unison."/>
          <p:cNvPicPr>
            <a:picLocks noChangeAspect="1"/>
          </p:cNvPicPr>
          <p:nvPr/>
        </p:nvPicPr>
        <p:blipFill rotWithShape="1">
          <a:blip r:embed="rId3">
            <a:extLst>
              <a:ext uri="{28A0092B-C50C-407E-A947-70E740481C1C}">
                <a14:useLocalDpi xmlns:a14="http://schemas.microsoft.com/office/drawing/2010/main" val="0"/>
              </a:ext>
            </a:extLst>
          </a:blip>
          <a:srcRect b="4238"/>
          <a:stretch/>
        </p:blipFill>
        <p:spPr>
          <a:xfrm>
            <a:off x="2365047" y="4571423"/>
            <a:ext cx="4413906" cy="212689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Standing Waves</a:t>
            </a:r>
          </a:p>
        </p:txBody>
      </p:sp>
      <p:sp>
        <p:nvSpPr>
          <p:cNvPr id="82947" name="Content Placeholder 2"/>
          <p:cNvSpPr>
            <a:spLocks noGrp="1"/>
          </p:cNvSpPr>
          <p:nvPr>
            <p:ph idx="1"/>
          </p:nvPr>
        </p:nvSpPr>
        <p:spPr/>
        <p:txBody>
          <a:bodyPr/>
          <a:lstStyle/>
          <a:p>
            <a:r>
              <a:rPr lang="en-US" altLang="en-US" dirty="0"/>
              <a:t>Only certain frequencies of vibration produce standing wave patterns</a:t>
            </a:r>
          </a:p>
          <a:p>
            <a:r>
              <a:rPr lang="en-US" altLang="en-US" dirty="0"/>
              <a:t>Ends of the strings must be nodes</a:t>
            </a:r>
          </a:p>
          <a:p>
            <a:r>
              <a:rPr lang="en-US" altLang="en-US" dirty="0"/>
              <a:t>Standing wave= wavelength equal to </a:t>
            </a:r>
          </a:p>
          <a:p>
            <a:pPr lvl="1"/>
            <a:r>
              <a:rPr lang="en-US" altLang="en-US" dirty="0"/>
              <a:t>½ L </a:t>
            </a:r>
          </a:p>
          <a:p>
            <a:pPr lvl="1"/>
            <a:r>
              <a:rPr lang="en-US" altLang="en-US" dirty="0"/>
              <a:t>2/3  L</a:t>
            </a:r>
          </a:p>
          <a:p>
            <a:pPr lvl="1"/>
            <a:r>
              <a:rPr lang="en-US" altLang="en-US" dirty="0"/>
              <a:t>L</a:t>
            </a:r>
          </a:p>
          <a:p>
            <a:pPr lvl="1"/>
            <a:r>
              <a:rPr lang="en-US" altLang="en-US" dirty="0"/>
              <a:t>2 L </a:t>
            </a:r>
          </a:p>
        </p:txBody>
      </p:sp>
    </p:spTree>
    <p:extLst>
      <p:ext uri="{BB962C8B-B14F-4D97-AF65-F5344CB8AC3E}">
        <p14:creationId xmlns:p14="http://schemas.microsoft.com/office/powerpoint/2010/main" val="272277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12470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itle 1"/>
          <p:cNvSpPr>
            <a:spLocks noGrp="1"/>
          </p:cNvSpPr>
          <p:nvPr>
            <p:ph type="title"/>
          </p:nvPr>
        </p:nvSpPr>
        <p:spPr/>
        <p:txBody>
          <a:bodyPr/>
          <a:lstStyle/>
          <a:p>
            <a:r>
              <a:rPr lang="en-US"/>
              <a:t>4 possible standing waves for a given string</a:t>
            </a:r>
          </a:p>
        </p:txBody>
      </p:sp>
    </p:spTree>
    <p:extLst>
      <p:ext uri="{BB962C8B-B14F-4D97-AF65-F5344CB8AC3E}">
        <p14:creationId xmlns:p14="http://schemas.microsoft.com/office/powerpoint/2010/main" val="4119328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Standing Waves, Continued-2</a:t>
            </a:r>
          </a:p>
        </p:txBody>
      </p:sp>
      <p:sp>
        <p:nvSpPr>
          <p:cNvPr id="44035" name="Rectangle 3"/>
          <p:cNvSpPr>
            <a:spLocks noGrp="1" noChangeArrowheads="1"/>
          </p:cNvSpPr>
          <p:nvPr>
            <p:ph sz="half" idx="1"/>
          </p:nvPr>
        </p:nvSpPr>
        <p:spPr>
          <a:xfrm>
            <a:off x="365124" y="1463040"/>
            <a:ext cx="4740729" cy="1296489"/>
          </a:xfrm>
        </p:spPr>
        <p:txBody>
          <a:bodyPr/>
          <a:lstStyle/>
          <a:p>
            <a:r>
              <a:rPr lang="en-US" dirty="0"/>
              <a:t>Examples:</a:t>
            </a:r>
          </a:p>
          <a:p>
            <a:pPr lvl="1"/>
            <a:r>
              <a:rPr lang="en-US" dirty="0"/>
              <a:t>Waves in a guitar string</a:t>
            </a:r>
          </a:p>
          <a:p>
            <a:pPr lvl="1"/>
            <a:r>
              <a:rPr lang="en-US" dirty="0"/>
              <a:t>Sound waves in a trumpet </a:t>
            </a:r>
          </a:p>
        </p:txBody>
      </p:sp>
      <p:pic>
        <p:nvPicPr>
          <p:cNvPr id="2" name="Picture 1" descr="Photographs of a man playing a guitar and producing good vibrations and a man producing standing waves of sound in his trumpet."/>
          <p:cNvPicPr>
            <a:picLocks noChangeAspect="1"/>
          </p:cNvPicPr>
          <p:nvPr/>
        </p:nvPicPr>
        <p:blipFill>
          <a:blip r:embed="rId3"/>
          <a:stretch>
            <a:fillRect/>
          </a:stretch>
        </p:blipFill>
        <p:spPr>
          <a:xfrm>
            <a:off x="2023554" y="3087314"/>
            <a:ext cx="5114925" cy="3429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US"/>
          </a:p>
        </p:txBody>
      </p:sp>
      <p:sp>
        <p:nvSpPr>
          <p:cNvPr id="84995" name="Content Placeholder 2"/>
          <p:cNvSpPr>
            <a:spLocks noGrp="1"/>
          </p:cNvSpPr>
          <p:nvPr>
            <p:ph idx="1"/>
          </p:nvPr>
        </p:nvSpPr>
        <p:spPr/>
        <p:txBody>
          <a:bodyPr/>
          <a:lstStyle/>
          <a:p>
            <a:r>
              <a:rPr lang="en-US" dirty="0">
                <a:hlinkClick r:id="rId2"/>
              </a:rPr>
              <a:t>https://phet.colorado.edu/en/simulation/wave-on-a-string</a:t>
            </a:r>
          </a:p>
          <a:p>
            <a:r>
              <a:rPr lang="en-US" dirty="0" err="1">
                <a:hlinkClick r:id="rId2"/>
              </a:rPr>
              <a:t>PHet</a:t>
            </a:r>
            <a:endParaRPr lang="en-US" dirty="0">
              <a:hlinkClick r:id="rId2"/>
            </a:endParaRPr>
          </a:p>
          <a:p>
            <a:r>
              <a:rPr lang="en-US" dirty="0">
                <a:hlinkClick r:id="rId2"/>
              </a:rPr>
              <a:t>https://www.youtube.com/watch?v=-gr7KmTOrx0</a:t>
            </a:r>
            <a:endParaRPr lang="en-US" dirty="0"/>
          </a:p>
          <a:p>
            <a:r>
              <a:rPr lang="en-US" dirty="0">
                <a:hlinkClick r:id="rId3"/>
              </a:rPr>
              <a:t>https://www.youtube.com/watch?v=no7ZPPqtZEg</a:t>
            </a:r>
            <a:endParaRPr lang="en-US" dirty="0"/>
          </a:p>
          <a:p>
            <a:r>
              <a:rPr lang="en-US" dirty="0">
                <a:hlinkClick r:id="rId4"/>
              </a:rPr>
              <a:t>https://www.youtube.com/watch?v=a9Jli0D1uEM</a:t>
            </a:r>
            <a:endParaRPr lang="en-US" dirty="0"/>
          </a:p>
          <a:p>
            <a:r>
              <a:rPr lang="en-US" dirty="0"/>
              <a:t>https://www.youtube.com/watch?v=L38joISddbA</a:t>
            </a:r>
          </a:p>
        </p:txBody>
      </p:sp>
    </p:spTree>
    <p:extLst>
      <p:ext uri="{BB962C8B-B14F-4D97-AF65-F5344CB8AC3E}">
        <p14:creationId xmlns:p14="http://schemas.microsoft.com/office/powerpoint/2010/main" val="2237885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4897-1EF8-4090-BF1A-0E51C0F6F3D2}"/>
              </a:ext>
            </a:extLst>
          </p:cNvPr>
          <p:cNvSpPr>
            <a:spLocks noGrp="1"/>
          </p:cNvSpPr>
          <p:nvPr>
            <p:ph type="title"/>
          </p:nvPr>
        </p:nvSpPr>
        <p:spPr/>
        <p:txBody>
          <a:bodyPr/>
          <a:lstStyle/>
          <a:p>
            <a:r>
              <a:rPr lang="en-US" dirty="0"/>
              <a:t>Doppler Effect</a:t>
            </a:r>
          </a:p>
        </p:txBody>
      </p:sp>
      <p:sp>
        <p:nvSpPr>
          <p:cNvPr id="3" name="Content Placeholder 2">
            <a:extLst>
              <a:ext uri="{FF2B5EF4-FFF2-40B4-BE49-F238E27FC236}">
                <a16:creationId xmlns:a16="http://schemas.microsoft.com/office/drawing/2014/main" id="{75F8A7FA-F8BF-4C8F-BE2A-8DD97A7021AF}"/>
              </a:ext>
            </a:extLst>
          </p:cNvPr>
          <p:cNvSpPr>
            <a:spLocks noGrp="1"/>
          </p:cNvSpPr>
          <p:nvPr>
            <p:ph idx="1"/>
          </p:nvPr>
        </p:nvSpPr>
        <p:spPr/>
        <p:txBody>
          <a:bodyPr/>
          <a:lstStyle/>
          <a:p>
            <a:r>
              <a:rPr lang="en-US" dirty="0"/>
              <a:t>Apparent change in frequency due to motion of the source (or receiver)</a:t>
            </a:r>
          </a:p>
          <a:p>
            <a:pPr lvl="1"/>
            <a:r>
              <a:rPr lang="en-US" dirty="0"/>
              <a:t>Effects sound or light</a:t>
            </a:r>
          </a:p>
        </p:txBody>
      </p:sp>
      <p:pic>
        <p:nvPicPr>
          <p:cNvPr id="4" name="Picture 3">
            <a:extLst>
              <a:ext uri="{FF2B5EF4-FFF2-40B4-BE49-F238E27FC236}">
                <a16:creationId xmlns:a16="http://schemas.microsoft.com/office/drawing/2014/main" id="{B834CCA1-183A-4AB1-84B2-F51D6E961618}"/>
              </a:ext>
            </a:extLst>
          </p:cNvPr>
          <p:cNvPicPr>
            <a:picLocks noChangeAspect="1"/>
          </p:cNvPicPr>
          <p:nvPr/>
        </p:nvPicPr>
        <p:blipFill>
          <a:blip r:embed="rId2"/>
          <a:stretch>
            <a:fillRect/>
          </a:stretch>
        </p:blipFill>
        <p:spPr>
          <a:xfrm>
            <a:off x="1828800" y="3436724"/>
            <a:ext cx="5155519" cy="2806368"/>
          </a:xfrm>
          <a:prstGeom prst="rect">
            <a:avLst/>
          </a:prstGeom>
        </p:spPr>
      </p:pic>
    </p:spTree>
    <p:extLst>
      <p:ext uri="{BB962C8B-B14F-4D97-AF65-F5344CB8AC3E}">
        <p14:creationId xmlns:p14="http://schemas.microsoft.com/office/powerpoint/2010/main" val="3167137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Doppler Effect</a:t>
            </a:r>
          </a:p>
        </p:txBody>
      </p:sp>
      <p:sp>
        <p:nvSpPr>
          <p:cNvPr id="45059" name="Rectangle 3"/>
          <p:cNvSpPr>
            <a:spLocks noGrp="1" noChangeArrowheads="1"/>
          </p:cNvSpPr>
          <p:nvPr>
            <p:ph idx="1"/>
          </p:nvPr>
        </p:nvSpPr>
        <p:spPr>
          <a:xfrm>
            <a:off x="365125" y="1277472"/>
            <a:ext cx="8229600" cy="4195802"/>
          </a:xfrm>
        </p:spPr>
        <p:txBody>
          <a:bodyPr/>
          <a:lstStyle/>
          <a:p>
            <a:r>
              <a:rPr lang="en-US" dirty="0"/>
              <a:t>The Doppler effect also applies to light.</a:t>
            </a:r>
          </a:p>
          <a:p>
            <a:pPr lvl="1"/>
            <a:r>
              <a:rPr lang="en-US" dirty="0"/>
              <a:t>Increase in light frequency when light source approaches you</a:t>
            </a:r>
          </a:p>
          <a:p>
            <a:pPr lvl="1"/>
            <a:r>
              <a:rPr lang="en-US" dirty="0"/>
              <a:t>Decrease in light frequency when light source moves away from you</a:t>
            </a:r>
          </a:p>
          <a:p>
            <a:pPr lvl="1"/>
            <a:r>
              <a:rPr lang="en-US" dirty="0"/>
              <a:t>Star</a:t>
            </a:r>
            <a:r>
              <a:rPr lang="fr-FR" altLang="ja-JP" dirty="0"/>
              <a:t>'</a:t>
            </a:r>
            <a:r>
              <a:rPr lang="en-US" dirty="0"/>
              <a:t>s spin speed can be determined by shift measurement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Doppler Effect, Continued</a:t>
            </a:r>
          </a:p>
        </p:txBody>
      </p:sp>
      <p:sp>
        <p:nvSpPr>
          <p:cNvPr id="46083" name="Rectangle 3"/>
          <p:cNvSpPr>
            <a:spLocks noGrp="1" noChangeArrowheads="1"/>
          </p:cNvSpPr>
          <p:nvPr>
            <p:ph idx="1"/>
          </p:nvPr>
        </p:nvSpPr>
        <p:spPr>
          <a:xfrm>
            <a:off x="365125" y="1035424"/>
            <a:ext cx="8229600" cy="5414363"/>
          </a:xfrm>
        </p:spPr>
        <p:txBody>
          <a:bodyPr/>
          <a:lstStyle/>
          <a:p>
            <a:r>
              <a:rPr lang="en-US" dirty="0"/>
              <a:t>Doppler effect of light</a:t>
            </a:r>
          </a:p>
          <a:p>
            <a:pPr lvl="1"/>
            <a:r>
              <a:rPr lang="en-US" dirty="0"/>
              <a:t>Blue shift</a:t>
            </a:r>
          </a:p>
          <a:p>
            <a:pPr lvl="2"/>
            <a:r>
              <a:rPr lang="en-US" dirty="0"/>
              <a:t>increase in light frequency toward the blue end of the spectrum</a:t>
            </a:r>
          </a:p>
          <a:p>
            <a:pPr lvl="2"/>
            <a:r>
              <a:rPr lang="en-US" dirty="0"/>
              <a:t>Shorter wavelength </a:t>
            </a:r>
          </a:p>
          <a:p>
            <a:pPr lvl="1"/>
            <a:r>
              <a:rPr lang="en-US" dirty="0"/>
              <a:t>Red shift</a:t>
            </a:r>
          </a:p>
          <a:p>
            <a:pPr lvl="2"/>
            <a:r>
              <a:rPr lang="en-US" dirty="0"/>
              <a:t>decrease in light frequency toward the red end of the spectrum</a:t>
            </a:r>
          </a:p>
          <a:p>
            <a:pPr lvl="2"/>
            <a:r>
              <a:rPr lang="en-US" dirty="0"/>
              <a:t>Longer wavelength </a:t>
            </a:r>
          </a:p>
          <a:p>
            <a:pPr lvl="1"/>
            <a:r>
              <a:rPr lang="en-US" dirty="0"/>
              <a:t>Example: Rapidly spinning star shows a red shift on the side facing away from us and a blue shift on the side facing us.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14908"/>
            <a:ext cx="9144000" cy="1077218"/>
          </a:xfrm>
        </p:spPr>
        <p:txBody>
          <a:bodyPr/>
          <a:lstStyle/>
          <a:p>
            <a:r>
              <a:rPr lang="en-US" dirty="0"/>
              <a:t>The Doppler Effect</a:t>
            </a:r>
            <a:br>
              <a:rPr lang="en-US" dirty="0"/>
            </a:br>
            <a:r>
              <a:rPr lang="en-US" dirty="0"/>
              <a:t>CHECK YOUR NEIGHBOR </a:t>
            </a:r>
          </a:p>
        </p:txBody>
      </p:sp>
      <p:sp>
        <p:nvSpPr>
          <p:cNvPr id="47107" name="Rectangle 3"/>
          <p:cNvSpPr>
            <a:spLocks noGrp="1" noChangeArrowheads="1"/>
          </p:cNvSpPr>
          <p:nvPr>
            <p:ph idx="1"/>
          </p:nvPr>
        </p:nvSpPr>
        <p:spPr>
          <a:xfrm>
            <a:off x="365125" y="1791074"/>
            <a:ext cx="8229600" cy="4723506"/>
          </a:xfrm>
        </p:spPr>
        <p:txBody>
          <a:bodyPr/>
          <a:lstStyle/>
          <a:p>
            <a:pPr marL="0" indent="0">
              <a:spcAft>
                <a:spcPts val="2200"/>
              </a:spcAft>
              <a:buNone/>
            </a:pPr>
            <a:r>
              <a:rPr lang="en-US" dirty="0"/>
              <a:t>The Doppler effect occurs for</a:t>
            </a:r>
            <a:endParaRPr lang="en-US" sz="1500" dirty="0"/>
          </a:p>
          <a:p>
            <a:pPr marL="514350" indent="-514350">
              <a:buFont typeface="+mj-lt"/>
              <a:buAutoNum type="alphaUcPeriod"/>
            </a:pPr>
            <a:r>
              <a:rPr lang="en-US" dirty="0"/>
              <a:t>sound.</a:t>
            </a:r>
          </a:p>
          <a:p>
            <a:pPr marL="514350" indent="-514350">
              <a:buFont typeface="+mj-lt"/>
              <a:buAutoNum type="alphaUcPeriod"/>
            </a:pPr>
            <a:r>
              <a:rPr lang="en-US" dirty="0"/>
              <a:t>light. </a:t>
            </a:r>
          </a:p>
          <a:p>
            <a:pPr marL="514350" indent="-514350">
              <a:buFont typeface="+mj-lt"/>
              <a:buAutoNum type="alphaUcPeriod"/>
            </a:pPr>
            <a:r>
              <a:rPr lang="en-US" dirty="0"/>
              <a:t>Both A and B.</a:t>
            </a:r>
          </a:p>
          <a:p>
            <a:pPr marL="514350" indent="-514350">
              <a:buFont typeface="+mj-lt"/>
              <a:buAutoNum type="alphaUcPeriod"/>
            </a:pPr>
            <a:r>
              <a:rPr lang="en-US" dirty="0"/>
              <a:t>Neither A nor B.</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14908"/>
            <a:ext cx="9144000" cy="1111420"/>
          </a:xfrm>
        </p:spPr>
        <p:txBody>
          <a:bodyPr/>
          <a:lstStyle/>
          <a:p>
            <a:r>
              <a:rPr lang="en-US" dirty="0"/>
              <a:t>The Doppler Effect</a:t>
            </a:r>
            <a:br>
              <a:rPr lang="en-US" dirty="0"/>
            </a:br>
            <a:r>
              <a:rPr lang="en-US" dirty="0"/>
              <a:t>CHECK YOUR ANSWER </a:t>
            </a:r>
          </a:p>
        </p:txBody>
      </p:sp>
      <p:sp>
        <p:nvSpPr>
          <p:cNvPr id="47107" name="Rectangle 3"/>
          <p:cNvSpPr>
            <a:spLocks noGrp="1" noChangeArrowheads="1"/>
          </p:cNvSpPr>
          <p:nvPr>
            <p:ph idx="1"/>
          </p:nvPr>
        </p:nvSpPr>
        <p:spPr>
          <a:xfrm>
            <a:off x="365125" y="1790997"/>
            <a:ext cx="8229600" cy="1409403"/>
          </a:xfrm>
        </p:spPr>
        <p:txBody>
          <a:bodyPr/>
          <a:lstStyle/>
          <a:p>
            <a:pPr marL="0" indent="0">
              <a:spcAft>
                <a:spcPts val="2200"/>
              </a:spcAft>
              <a:buNone/>
            </a:pPr>
            <a:r>
              <a:rPr lang="en-US" dirty="0"/>
              <a:t>The Doppler effect occurs for</a:t>
            </a:r>
            <a:endParaRPr lang="en-US" sz="1500" dirty="0"/>
          </a:p>
          <a:p>
            <a:pPr marL="514350" indent="-514350">
              <a:buFont typeface="+mj-lt"/>
              <a:buAutoNum type="alphaUcPeriod" startAt="3"/>
            </a:pPr>
            <a:r>
              <a:rPr lang="en-US" b="1" dirty="0"/>
              <a:t>Both A and B.</a:t>
            </a:r>
          </a:p>
        </p:txBody>
      </p:sp>
      <p:sp>
        <p:nvSpPr>
          <p:cNvPr id="2" name="Text Placeholder 1"/>
          <p:cNvSpPr>
            <a:spLocks noGrp="1"/>
          </p:cNvSpPr>
          <p:nvPr>
            <p:ph type="body" sz="quarter" idx="10"/>
          </p:nvPr>
        </p:nvSpPr>
        <p:spPr>
          <a:xfrm>
            <a:off x="365125" y="3394361"/>
            <a:ext cx="7389812" cy="1551131"/>
          </a:xfrm>
        </p:spPr>
        <p:txBody>
          <a:bodyPr/>
          <a:lstStyle/>
          <a:p>
            <a:pPr marL="0" indent="0">
              <a:buNone/>
            </a:pPr>
            <a:r>
              <a:rPr lang="en-US" sz="2400" b="1" dirty="0"/>
              <a:t>Explanation:</a:t>
            </a:r>
          </a:p>
          <a:p>
            <a:pPr marL="0" indent="0">
              <a:buNone/>
            </a:pPr>
            <a:r>
              <a:rPr lang="en-US" sz="2400" dirty="0"/>
              <a:t>The Doppler effect occurs for both sound and light. Astronomers measure the spin rates of stars by the Doppler effect.</a:t>
            </a:r>
          </a:p>
        </p:txBody>
      </p:sp>
    </p:spTree>
    <p:extLst>
      <p:ext uri="{BB962C8B-B14F-4D97-AF65-F5344CB8AC3E}">
        <p14:creationId xmlns:p14="http://schemas.microsoft.com/office/powerpoint/2010/main" val="2996409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Bow Waves</a:t>
            </a:r>
          </a:p>
        </p:txBody>
      </p:sp>
      <p:sp>
        <p:nvSpPr>
          <p:cNvPr id="49155" name="Rectangle 3"/>
          <p:cNvSpPr>
            <a:spLocks noGrp="1" noChangeArrowheads="1"/>
          </p:cNvSpPr>
          <p:nvPr>
            <p:ph idx="1"/>
          </p:nvPr>
        </p:nvSpPr>
        <p:spPr>
          <a:xfrm>
            <a:off x="365125" y="1194346"/>
            <a:ext cx="8229600" cy="3100563"/>
          </a:xfrm>
        </p:spPr>
        <p:txBody>
          <a:bodyPr/>
          <a:lstStyle/>
          <a:p>
            <a:r>
              <a:rPr lang="en-US" dirty="0"/>
              <a:t>Wave barrier</a:t>
            </a:r>
          </a:p>
          <a:p>
            <a:pPr lvl="1"/>
            <a:r>
              <a:rPr lang="en-US" dirty="0"/>
              <a:t>V-shape wake in back of moving source</a:t>
            </a:r>
          </a:p>
          <a:p>
            <a:pPr lvl="1"/>
            <a:r>
              <a:rPr lang="en-US" dirty="0"/>
              <a:t>Waves superimpose directly on top of one another producing a </a:t>
            </a:r>
            <a:r>
              <a:rPr lang="en-US" altLang="ja-JP" dirty="0"/>
              <a:t>"</a:t>
            </a:r>
            <a:r>
              <a:rPr lang="en-US" dirty="0"/>
              <a:t>wall</a:t>
            </a:r>
            <a:r>
              <a:rPr lang="en-US" altLang="ja-JP" dirty="0"/>
              <a:t>"</a:t>
            </a:r>
            <a:r>
              <a:rPr lang="en-US" dirty="0"/>
              <a:t>.</a:t>
            </a:r>
          </a:p>
          <a:p>
            <a:pPr lvl="1"/>
            <a:r>
              <a:rPr lang="en-US" dirty="0"/>
              <a:t>Example: bug swimming as fast as the wave it makes</a:t>
            </a:r>
          </a:p>
        </p:txBody>
      </p:sp>
      <p:pic>
        <p:nvPicPr>
          <p:cNvPr id="5" name="Picture 4" descr="Figure illustrating a wave pattern created by a bug swimming at wave speed."/>
          <p:cNvPicPr>
            <a:picLocks noChangeAspect="1"/>
          </p:cNvPicPr>
          <p:nvPr/>
        </p:nvPicPr>
        <p:blipFill rotWithShape="1">
          <a:blip r:embed="rId3">
            <a:extLst>
              <a:ext uri="{28A0092B-C50C-407E-A947-70E740481C1C}">
                <a14:useLocalDpi xmlns:a14="http://schemas.microsoft.com/office/drawing/2010/main" val="0"/>
              </a:ext>
            </a:extLst>
          </a:blip>
          <a:srcRect b="2902"/>
          <a:stretch/>
        </p:blipFill>
        <p:spPr>
          <a:xfrm>
            <a:off x="3307787" y="4103095"/>
            <a:ext cx="2528428" cy="25080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latin typeface="Arial" charset="0"/>
              </a:rPr>
              <a:t>Vibrations of a Pendulum, Continued</a:t>
            </a:r>
          </a:p>
        </p:txBody>
      </p:sp>
      <p:sp>
        <p:nvSpPr>
          <p:cNvPr id="3" name="Content Placeholder 2"/>
          <p:cNvSpPr>
            <a:spLocks noGrp="1"/>
          </p:cNvSpPr>
          <p:nvPr>
            <p:ph idx="1"/>
          </p:nvPr>
        </p:nvSpPr>
        <p:spPr>
          <a:xfrm>
            <a:off x="365125" y="1960894"/>
            <a:ext cx="8229600" cy="2302064"/>
          </a:xfrm>
        </p:spPr>
        <p:txBody>
          <a:bodyPr/>
          <a:lstStyle/>
          <a:p>
            <a:r>
              <a:rPr lang="en-US" dirty="0"/>
              <a:t>The time of one to-and-fro swing is called the </a:t>
            </a:r>
            <a:r>
              <a:rPr lang="en-US" b="1" dirty="0"/>
              <a:t>period</a:t>
            </a:r>
            <a:r>
              <a:rPr lang="en-US" dirty="0"/>
              <a:t>.</a:t>
            </a:r>
          </a:p>
          <a:p>
            <a:r>
              <a:rPr lang="en-US" dirty="0"/>
              <a:t>The longer the length of a pendulum, the longer the period (just as the higher you drop a ball from, the longer it takes to reach the ground).</a:t>
            </a:r>
          </a:p>
        </p:txBody>
      </p:sp>
      <p:pic>
        <p:nvPicPr>
          <p:cNvPr id="8" name="Picture 7" descr="Figure illustrations of dropping of two balls of different mass. When balls slide without friction down the incline, they slide together at the same fraction. When the balls are dropped from a stationary conveyor, they form a straight line and move at constant speed. When the balls are tied to strings of the same length, they form pendulums and they swing to and fro in unison."/>
          <p:cNvPicPr>
            <a:picLocks noChangeAspect="1"/>
          </p:cNvPicPr>
          <p:nvPr/>
        </p:nvPicPr>
        <p:blipFill rotWithShape="1">
          <a:blip r:embed="rId3">
            <a:extLst>
              <a:ext uri="{28A0092B-C50C-407E-A947-70E740481C1C}">
                <a14:useLocalDpi xmlns:a14="http://schemas.microsoft.com/office/drawing/2010/main" val="0"/>
              </a:ext>
            </a:extLst>
          </a:blip>
          <a:srcRect b="4238"/>
          <a:stretch/>
        </p:blipFill>
        <p:spPr>
          <a:xfrm>
            <a:off x="2365047" y="4571423"/>
            <a:ext cx="4413906" cy="212689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lstStyle/>
          <a:p>
            <a:r>
              <a:rPr lang="en-US" dirty="0"/>
              <a:t>Bow Waves, Continued</a:t>
            </a:r>
          </a:p>
        </p:txBody>
      </p:sp>
      <p:sp>
        <p:nvSpPr>
          <p:cNvPr id="50180" name="Rectangle 4"/>
          <p:cNvSpPr>
            <a:spLocks noGrp="1" noChangeArrowheads="1"/>
          </p:cNvSpPr>
          <p:nvPr>
            <p:ph idx="1"/>
          </p:nvPr>
        </p:nvSpPr>
        <p:spPr>
          <a:xfrm>
            <a:off x="365125" y="1957978"/>
            <a:ext cx="8229600" cy="2990841"/>
          </a:xfrm>
        </p:spPr>
        <p:txBody>
          <a:bodyPr/>
          <a:lstStyle/>
          <a:p>
            <a:r>
              <a:rPr lang="en-US" sz="2400" dirty="0"/>
              <a:t>Supersonic</a:t>
            </a:r>
          </a:p>
          <a:p>
            <a:pPr lvl="1"/>
            <a:r>
              <a:rPr lang="en-US" sz="2400" dirty="0"/>
              <a:t>Aircraft flying faster than the speed of sound.</a:t>
            </a:r>
          </a:p>
          <a:p>
            <a:r>
              <a:rPr lang="en-US" sz="2400" b="1" dirty="0"/>
              <a:t>Bow wave</a:t>
            </a:r>
          </a:p>
          <a:p>
            <a:pPr lvl="1"/>
            <a:r>
              <a:rPr lang="en-US" sz="2400" b="1" dirty="0"/>
              <a:t>V-shape form of overlapping waves when object travels faster than wave speed.</a:t>
            </a:r>
          </a:p>
          <a:p>
            <a:pPr lvl="1"/>
            <a:r>
              <a:rPr lang="en-US" sz="2400" dirty="0"/>
              <a:t>An increase in speed will produce a narrower </a:t>
            </a:r>
            <a:br>
              <a:rPr lang="en-US" sz="2400" dirty="0"/>
            </a:br>
            <a:r>
              <a:rPr lang="en-US" sz="2400" dirty="0"/>
              <a:t>V-shape of overlapping waves. </a:t>
            </a:r>
          </a:p>
        </p:txBody>
      </p:sp>
      <p:pic>
        <p:nvPicPr>
          <p:cNvPr id="5" name="Picture 4" descr="Figure illustrating the patterns produced by a bug swimming at successively greater speeds. Overlapping at the edges occurs only when the bug swims faster than the wave speed. a) The speed of the source, v, is less than wave speed, vw. b) The speed of the source, v, is equal to the wave speed, vw. c) The speed of the source, v, exceeds the wave speed, vw. d) The speed of the source, v, greatly exceeds the wave speed, vw."/>
          <p:cNvPicPr>
            <a:picLocks noChangeAspect="1"/>
          </p:cNvPicPr>
          <p:nvPr/>
        </p:nvPicPr>
        <p:blipFill rotWithShape="1">
          <a:blip r:embed="rId3">
            <a:extLst>
              <a:ext uri="{28A0092B-C50C-407E-A947-70E740481C1C}">
                <a14:useLocalDpi xmlns:a14="http://schemas.microsoft.com/office/drawing/2010/main" val="0"/>
              </a:ext>
            </a:extLst>
          </a:blip>
          <a:srcRect b="7108"/>
          <a:stretch/>
        </p:blipFill>
        <p:spPr>
          <a:xfrm>
            <a:off x="1724421" y="4948819"/>
            <a:ext cx="5695158" cy="166470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Shock Waves</a:t>
            </a:r>
          </a:p>
        </p:txBody>
      </p:sp>
      <p:sp>
        <p:nvSpPr>
          <p:cNvPr id="51203" name="Rectangle 3"/>
          <p:cNvSpPr>
            <a:spLocks noGrp="1" noChangeArrowheads="1"/>
          </p:cNvSpPr>
          <p:nvPr>
            <p:ph idx="1"/>
          </p:nvPr>
        </p:nvSpPr>
        <p:spPr>
          <a:xfrm>
            <a:off x="365125" y="1957979"/>
            <a:ext cx="8229600" cy="1810478"/>
          </a:xfrm>
        </p:spPr>
        <p:txBody>
          <a:bodyPr/>
          <a:lstStyle/>
          <a:p>
            <a:r>
              <a:rPr lang="en-US" b="1" dirty="0"/>
              <a:t>Shock wave</a:t>
            </a:r>
          </a:p>
          <a:p>
            <a:pPr lvl="1"/>
            <a:r>
              <a:rPr lang="en-US" b="1" dirty="0"/>
              <a:t>Pattern of overlapping spheres that forms a cone from objects traveling faster than the speed of sound.</a:t>
            </a:r>
          </a:p>
        </p:txBody>
      </p:sp>
      <p:pic>
        <p:nvPicPr>
          <p:cNvPr id="5" name="Picture 4" descr="Figure illustrating an aircraft that is generating a shock wave."/>
          <p:cNvPicPr>
            <a:picLocks noChangeAspect="1"/>
          </p:cNvPicPr>
          <p:nvPr/>
        </p:nvPicPr>
        <p:blipFill rotWithShape="1">
          <a:blip r:embed="rId3">
            <a:extLst>
              <a:ext uri="{28A0092B-C50C-407E-A947-70E740481C1C}">
                <a14:useLocalDpi xmlns:a14="http://schemas.microsoft.com/office/drawing/2010/main" val="0"/>
              </a:ext>
            </a:extLst>
          </a:blip>
          <a:srcRect b="4172"/>
          <a:stretch/>
        </p:blipFill>
        <p:spPr>
          <a:xfrm>
            <a:off x="1634545" y="3768456"/>
            <a:ext cx="5874910" cy="283684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Shock Waves, Continued</a:t>
            </a:r>
          </a:p>
        </p:txBody>
      </p:sp>
      <p:sp>
        <p:nvSpPr>
          <p:cNvPr id="52227" name="Rectangle 3"/>
          <p:cNvSpPr>
            <a:spLocks noGrp="1" noChangeArrowheads="1"/>
          </p:cNvSpPr>
          <p:nvPr>
            <p:ph sz="half" idx="1"/>
          </p:nvPr>
        </p:nvSpPr>
        <p:spPr>
          <a:xfrm>
            <a:off x="365125" y="1463040"/>
            <a:ext cx="5445284" cy="5106987"/>
          </a:xfrm>
        </p:spPr>
        <p:txBody>
          <a:bodyPr/>
          <a:lstStyle/>
          <a:p>
            <a:pPr>
              <a:buFont typeface="Arial"/>
              <a:buChar char="•"/>
            </a:pPr>
            <a:r>
              <a:rPr lang="en-US" dirty="0"/>
              <a:t>Shock wave (continued)</a:t>
            </a:r>
          </a:p>
          <a:p>
            <a:pPr lvl="1"/>
            <a:r>
              <a:rPr lang="en-US" sz="2800" dirty="0"/>
              <a:t>Consists of two cones.</a:t>
            </a:r>
          </a:p>
          <a:p>
            <a:pPr lvl="2"/>
            <a:r>
              <a:rPr lang="en-US" sz="2400" dirty="0"/>
              <a:t>a high-pressure cone generated at the bow of the supersonic aircraft</a:t>
            </a:r>
          </a:p>
          <a:p>
            <a:pPr lvl="2"/>
            <a:r>
              <a:rPr lang="en-US" sz="2400" dirty="0"/>
              <a:t>a low-pressure cone that follows toward (or at) the tail of the aircraft</a:t>
            </a:r>
          </a:p>
          <a:p>
            <a:pPr lvl="1"/>
            <a:r>
              <a:rPr lang="en-US" dirty="0"/>
              <a:t>It is not required that a moving </a:t>
            </a:r>
            <a:br>
              <a:rPr lang="en-US" dirty="0"/>
            </a:br>
            <a:r>
              <a:rPr lang="en-US" dirty="0"/>
              <a:t>source be noisy.</a:t>
            </a:r>
          </a:p>
        </p:txBody>
      </p:sp>
      <p:pic>
        <p:nvPicPr>
          <p:cNvPr id="5" name="Picture 4" descr="Figure illustrating the shock wave that is actually made up of two cones: a high-pressure cone with the apex at the bow of the aircraft and a low-pressure cone with the apex at the tail. A graph of the air pressure at ground level between the cones takes the shape of the letter N."/>
          <p:cNvPicPr>
            <a:picLocks noChangeAspect="1"/>
          </p:cNvPicPr>
          <p:nvPr/>
        </p:nvPicPr>
        <p:blipFill rotWithShape="1">
          <a:blip r:embed="rId3">
            <a:extLst>
              <a:ext uri="{28A0092B-C50C-407E-A947-70E740481C1C}">
                <a14:useLocalDpi xmlns:a14="http://schemas.microsoft.com/office/drawing/2010/main" val="0"/>
              </a:ext>
            </a:extLst>
          </a:blip>
          <a:srcRect b="2771"/>
          <a:stretch/>
        </p:blipFill>
        <p:spPr>
          <a:xfrm>
            <a:off x="5729344" y="1346778"/>
            <a:ext cx="3264612" cy="501959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Shock Waves, Continued-1</a:t>
            </a:r>
          </a:p>
        </p:txBody>
      </p:sp>
      <p:sp>
        <p:nvSpPr>
          <p:cNvPr id="53251" name="Rectangle 3"/>
          <p:cNvSpPr>
            <a:spLocks noGrp="1" noChangeArrowheads="1"/>
          </p:cNvSpPr>
          <p:nvPr>
            <p:ph idx="1"/>
          </p:nvPr>
        </p:nvSpPr>
        <p:spPr>
          <a:xfrm>
            <a:off x="365125" y="1957978"/>
            <a:ext cx="8229600" cy="4653915"/>
          </a:xfrm>
        </p:spPr>
        <p:txBody>
          <a:bodyPr/>
          <a:lstStyle/>
          <a:p>
            <a:r>
              <a:rPr lang="en-US" sz="2400" b="1" dirty="0"/>
              <a:t>Sonic boom</a:t>
            </a:r>
          </a:p>
          <a:p>
            <a:pPr lvl="1"/>
            <a:r>
              <a:rPr lang="en-US" sz="2400" b="1" dirty="0"/>
              <a:t>Sharp cracking sound generated by a supersonic aircraft</a:t>
            </a:r>
          </a:p>
          <a:p>
            <a:pPr lvl="1"/>
            <a:r>
              <a:rPr lang="en-US" sz="2400" dirty="0"/>
              <a:t>Intensity due to overpressure and under </a:t>
            </a:r>
            <a:br>
              <a:rPr lang="en-US" sz="2400" dirty="0"/>
            </a:br>
            <a:r>
              <a:rPr lang="en-US" sz="2400" dirty="0"/>
              <a:t>pressure of atmospheric pressure between </a:t>
            </a:r>
            <a:br>
              <a:rPr lang="en-US" sz="2400" dirty="0"/>
            </a:br>
            <a:r>
              <a:rPr lang="en-US" sz="2400" dirty="0"/>
              <a:t>the two cones of the shock waves</a:t>
            </a:r>
          </a:p>
          <a:p>
            <a:pPr lvl="1"/>
            <a:r>
              <a:rPr lang="en-US" sz="2400" dirty="0"/>
              <a:t>Produced before it broke the sound</a:t>
            </a:r>
            <a:br>
              <a:rPr lang="en-US" sz="2400" dirty="0"/>
            </a:br>
            <a:r>
              <a:rPr lang="en-US" sz="2400" dirty="0"/>
              <a:t>barrier</a:t>
            </a:r>
          </a:p>
          <a:p>
            <a:pPr lvl="1"/>
            <a:r>
              <a:rPr lang="en-US" sz="2400" dirty="0"/>
              <a:t>Example: </a:t>
            </a:r>
          </a:p>
          <a:p>
            <a:pPr lvl="2"/>
            <a:r>
              <a:rPr lang="en-US" sz="2000" dirty="0"/>
              <a:t>supersonic bullet</a:t>
            </a:r>
          </a:p>
          <a:p>
            <a:pPr lvl="2"/>
            <a:r>
              <a:rPr lang="en-US" sz="2000" dirty="0"/>
              <a:t>crack of circus whip</a:t>
            </a:r>
          </a:p>
        </p:txBody>
      </p:sp>
      <p:pic>
        <p:nvPicPr>
          <p:cNvPr id="9" name="Picture 8" descr="Figure illustrating the shock wave that has not yet reached listener A, but it is in the process of reaching listener B, and has already reached listener C."/>
          <p:cNvPicPr>
            <a:picLocks noChangeAspect="1"/>
          </p:cNvPicPr>
          <p:nvPr/>
        </p:nvPicPr>
        <p:blipFill rotWithShape="1">
          <a:blip r:embed="rId3">
            <a:extLst>
              <a:ext uri="{28A0092B-C50C-407E-A947-70E740481C1C}">
                <a14:useLocalDpi xmlns:a14="http://schemas.microsoft.com/office/drawing/2010/main" val="0"/>
              </a:ext>
            </a:extLst>
          </a:blip>
          <a:srcRect b="2788"/>
          <a:stretch/>
        </p:blipFill>
        <p:spPr>
          <a:xfrm>
            <a:off x="6096719" y="4020456"/>
            <a:ext cx="2236895" cy="264338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908"/>
            <a:ext cx="9144000" cy="1569660"/>
          </a:xfrm>
        </p:spPr>
        <p:txBody>
          <a:bodyPr/>
          <a:lstStyle/>
          <a:p>
            <a:r>
              <a:rPr lang="en-US" dirty="0"/>
              <a:t>Misconception: Boom produced when an aircraft flies through the “sound barrier”</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 already heard boom</a:t>
            </a:r>
          </a:p>
          <a:p>
            <a:r>
              <a:rPr lang="en-US" dirty="0"/>
              <a:t>And A will hear it soon</a:t>
            </a:r>
          </a:p>
          <a:p>
            <a:r>
              <a:rPr lang="en-US" dirty="0"/>
              <a:t>Shock wave and sonic boom are sweep continuously behind and below the aircraft traveling faster than sound</a:t>
            </a:r>
          </a:p>
        </p:txBody>
      </p:sp>
      <p:sp>
        <p:nvSpPr>
          <p:cNvPr id="4" name="Text Placeholder 3"/>
          <p:cNvSpPr>
            <a:spLocks noGrp="1"/>
          </p:cNvSpPr>
          <p:nvPr>
            <p:ph type="body" sz="quarter" idx="10"/>
          </p:nvPr>
        </p:nvSpPr>
        <p:spPr/>
        <p:txBody>
          <a:bodyPr/>
          <a:lstStyle/>
          <a:p>
            <a:endParaRPr lang="en-US" dirty="0"/>
          </a:p>
        </p:txBody>
      </p:sp>
      <p:pic>
        <p:nvPicPr>
          <p:cNvPr id="5" name="Picture 4" descr="Figure illustrating the shock wave that has not yet reached listener A, but it is in the process of reaching listener B, and has already reached listener C."/>
          <p:cNvPicPr>
            <a:picLocks noChangeAspect="1"/>
          </p:cNvPicPr>
          <p:nvPr/>
        </p:nvPicPr>
        <p:blipFill rotWithShape="1">
          <a:blip r:embed="rId2">
            <a:extLst>
              <a:ext uri="{28A0092B-C50C-407E-A947-70E740481C1C}">
                <a14:useLocalDpi xmlns:a14="http://schemas.microsoft.com/office/drawing/2010/main" val="0"/>
              </a:ext>
            </a:extLst>
          </a:blip>
          <a:srcRect b="2788"/>
          <a:stretch/>
        </p:blipFill>
        <p:spPr>
          <a:xfrm>
            <a:off x="6096718" y="1694115"/>
            <a:ext cx="2236895" cy="2643383"/>
          </a:xfrm>
          <a:prstGeom prst="rect">
            <a:avLst/>
          </a:prstGeom>
        </p:spPr>
      </p:pic>
    </p:spTree>
    <p:extLst>
      <p:ext uri="{BB962C8B-B14F-4D97-AF65-F5344CB8AC3E}">
        <p14:creationId xmlns:p14="http://schemas.microsoft.com/office/powerpoint/2010/main" val="3014577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t>
            </a:r>
            <a:r>
              <a:rPr lang="en-US" dirty="0"/>
              <a:t> 19 Homework</a:t>
            </a:r>
          </a:p>
        </p:txBody>
      </p:sp>
      <p:sp>
        <p:nvSpPr>
          <p:cNvPr id="3" name="Content Placeholder 2"/>
          <p:cNvSpPr>
            <a:spLocks noGrp="1"/>
          </p:cNvSpPr>
          <p:nvPr>
            <p:ph idx="1"/>
          </p:nvPr>
        </p:nvSpPr>
        <p:spPr/>
        <p:txBody>
          <a:bodyPr/>
          <a:lstStyle/>
          <a:p>
            <a:r>
              <a:rPr lang="en-US" dirty="0"/>
              <a:t>P. 370-372</a:t>
            </a:r>
          </a:p>
          <a:p>
            <a:r>
              <a:rPr lang="en-US" dirty="0"/>
              <a:t>#37-39,41-49,51-54,57,60,61,67,68,70-72,75-77,81-83</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5668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Pendulum period</a:t>
            </a:r>
          </a:p>
        </p:txBody>
      </p:sp>
      <p:sp>
        <p:nvSpPr>
          <p:cNvPr id="4" name="Text Placeholder 3"/>
          <p:cNvSpPr>
            <a:spLocks noGrp="1"/>
          </p:cNvSpPr>
          <p:nvPr>
            <p:ph type="body" sz="quarter" idx="10"/>
          </p:nvPr>
        </p:nvSpPr>
        <p:spPr>
          <a:xfrm>
            <a:off x="793376" y="2665133"/>
            <a:ext cx="7518960" cy="2364067"/>
          </a:xfrm>
        </p:spPr>
        <p:txBody>
          <a:bodyPr/>
          <a:lstStyle/>
          <a:p>
            <a:r>
              <a:rPr lang="en-US" dirty="0"/>
              <a:t>T=period (time in s)</a:t>
            </a:r>
          </a:p>
          <a:p>
            <a:r>
              <a:rPr lang="en-US" dirty="0"/>
              <a:t>L= length of pendulum</a:t>
            </a:r>
          </a:p>
          <a:p>
            <a:r>
              <a:rPr lang="en-US" dirty="0"/>
              <a:t>a= acceleration due to gravity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1358" y="1534695"/>
            <a:ext cx="2076191" cy="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22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Gravity on Pendulum</a:t>
            </a:r>
          </a:p>
        </p:txBody>
      </p:sp>
      <p:sp>
        <p:nvSpPr>
          <p:cNvPr id="3" name="Content Placeholder 2"/>
          <p:cNvSpPr>
            <a:spLocks noGrp="1"/>
          </p:cNvSpPr>
          <p:nvPr>
            <p:ph idx="1"/>
          </p:nvPr>
        </p:nvSpPr>
        <p:spPr/>
        <p:txBody>
          <a:bodyPr/>
          <a:lstStyle/>
          <a:p>
            <a:r>
              <a:rPr lang="en-US" dirty="0"/>
              <a:t>Bigger </a:t>
            </a:r>
            <a:r>
              <a:rPr lang="en-US" dirty="0" err="1"/>
              <a:t>a</a:t>
            </a:r>
            <a:r>
              <a:rPr lang="en-US" baseline="-25000" dirty="0" err="1"/>
              <a:t>g</a:t>
            </a:r>
            <a:r>
              <a:rPr lang="en-US" dirty="0"/>
              <a:t> = shorter T (period)</a:t>
            </a:r>
          </a:p>
          <a:p>
            <a:r>
              <a:rPr lang="en-US" dirty="0"/>
              <a:t>Why?</a:t>
            </a:r>
          </a:p>
          <a:p>
            <a:r>
              <a:rPr lang="en-US" dirty="0"/>
              <a:t>More force puling down to increase speed, decrease time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079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0E8F-6C76-45CC-9772-8E898A4BC2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C42177-BAB1-48D6-83A5-A967882BBED2}"/>
              </a:ext>
            </a:extLst>
          </p:cNvPr>
          <p:cNvSpPr>
            <a:spLocks noGrp="1"/>
          </p:cNvSpPr>
          <p:nvPr>
            <p:ph idx="1"/>
          </p:nvPr>
        </p:nvSpPr>
        <p:spPr/>
        <p:txBody>
          <a:bodyPr/>
          <a:lstStyle/>
          <a:p>
            <a:r>
              <a:rPr lang="en-US" b="1" u="sng" dirty="0"/>
              <a:t>Simple Harmonic motion- </a:t>
            </a:r>
            <a:r>
              <a:rPr lang="en-US" dirty="0"/>
              <a:t>back and forth motion </a:t>
            </a:r>
          </a:p>
          <a:p>
            <a:pPr lvl="1"/>
            <a:r>
              <a:rPr lang="en-US" dirty="0"/>
              <a:t>Pendulum</a:t>
            </a:r>
          </a:p>
          <a:p>
            <a:pPr lvl="1"/>
            <a:r>
              <a:rPr lang="en-US" dirty="0"/>
              <a:t>Metronome</a:t>
            </a:r>
          </a:p>
          <a:p>
            <a:pPr lvl="1"/>
            <a:endParaRPr lang="en-US" dirty="0"/>
          </a:p>
          <a:p>
            <a:pPr lvl="1"/>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D59B7CFE-F536-40B9-90D7-13684B2E57F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41936262"/>
      </p:ext>
    </p:extLst>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2362</TotalTime>
  <Words>2679</Words>
  <Application>Microsoft Office PowerPoint</Application>
  <PresentationFormat>On-screen Show (4:3)</PresentationFormat>
  <Paragraphs>362</Paragraphs>
  <Slides>65</Slides>
  <Notes>51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65</vt:i4>
      </vt:variant>
    </vt:vector>
  </HeadingPairs>
  <TitlesOfParts>
    <vt:vector size="67" baseType="lpstr">
      <vt:lpstr>Arial</vt:lpstr>
      <vt:lpstr>HA5Lect_template</vt:lpstr>
      <vt:lpstr>Chapter 19:  Vibrations And Waves</vt:lpstr>
      <vt:lpstr>This lecture will help you understand:</vt:lpstr>
      <vt:lpstr>Good Vibrations</vt:lpstr>
      <vt:lpstr>Vibrations and Waves</vt:lpstr>
      <vt:lpstr>Vibrations of a Pendulum</vt:lpstr>
      <vt:lpstr>Vibrations of a Pendulum, Continued</vt:lpstr>
      <vt:lpstr>Pendulum period</vt:lpstr>
      <vt:lpstr>Gravity on Pendulum</vt:lpstr>
      <vt:lpstr>PowerPoint Presentation</vt:lpstr>
      <vt:lpstr>Vibrations of a Pendulum CHECK YOUR NEIGHBOR </vt:lpstr>
      <vt:lpstr>Vibrations of a Pendulum CHECK YOUR ANSWER </vt:lpstr>
      <vt:lpstr>Vibrations of a Pendulum CHECK YOUR NEIGHBOR, Continued</vt:lpstr>
      <vt:lpstr>Vibrations of a Pendulum CHECK YOUR ANSWER, Continued </vt:lpstr>
      <vt:lpstr>Wave Description</vt:lpstr>
      <vt:lpstr>Wave Description, Continued</vt:lpstr>
      <vt:lpstr>Wave Description, Continued-1</vt:lpstr>
      <vt:lpstr>Wave Description, Continued-2</vt:lpstr>
      <vt:lpstr>Wave Description, Continued-3</vt:lpstr>
      <vt:lpstr>Wave Description, Continued-4</vt:lpstr>
      <vt:lpstr>Wave Description, Continued-5</vt:lpstr>
      <vt:lpstr>An electric toothbrush completes 90 cycles every second.  What are its frequency and period?</vt:lpstr>
      <vt:lpstr>Wave Description CHECK YOUR NEIGHBOR </vt:lpstr>
      <vt:lpstr>Wave Description CHECK YOUR ANSWER</vt:lpstr>
      <vt:lpstr>Wave Description CHECK YOUR NEIGHBOR, Continued</vt:lpstr>
      <vt:lpstr>Wave Description CHECK YOUR ANSWER, Continued</vt:lpstr>
      <vt:lpstr>Wave Motion</vt:lpstr>
      <vt:lpstr>Wave Motion, Continued</vt:lpstr>
      <vt:lpstr>PowerPoint Presentation</vt:lpstr>
      <vt:lpstr>PowerPoint Presentation</vt:lpstr>
      <vt:lpstr>A water wave oscillates up and down three times each second and the distance between wave crests is 2 m, what is its frequency? Wavelength? Speed?</vt:lpstr>
      <vt:lpstr>Wave Speed CHECK YOUR NEIGHBOR </vt:lpstr>
      <vt:lpstr>Wave Speed CHECK YOUR ANSWER </vt:lpstr>
      <vt:lpstr>Transverse and Longitudinal Waves</vt:lpstr>
      <vt:lpstr>Transverse Waves</vt:lpstr>
      <vt:lpstr>Transverse Waves CHECK YOUR NEIGHBOR</vt:lpstr>
      <vt:lpstr>Transverse Waves CHECK YOUR ANSWER </vt:lpstr>
      <vt:lpstr>Transverse Waves CHECK YOUR NEIGHBOR, Continued</vt:lpstr>
      <vt:lpstr>Transverse Waves CHECK YOUR ANSWER, Continued</vt:lpstr>
      <vt:lpstr>Longitudinal Waves</vt:lpstr>
      <vt:lpstr>Longitudinal Waves, Continued</vt:lpstr>
      <vt:lpstr>Longitudinal Waves CHECK YOUR NEIGHBOR </vt:lpstr>
      <vt:lpstr>Longitudinal Waves CHECK YOUR ANSWER </vt:lpstr>
      <vt:lpstr>Wave Interference</vt:lpstr>
      <vt:lpstr>Wave Interference, Continued</vt:lpstr>
      <vt:lpstr>Wave Interference, Continued-1</vt:lpstr>
      <vt:lpstr>PowerPoint Presentation</vt:lpstr>
      <vt:lpstr>Standing Waves</vt:lpstr>
      <vt:lpstr>Standing Waves, Continued</vt:lpstr>
      <vt:lpstr>Standing Waves, Continued-1</vt:lpstr>
      <vt:lpstr>Standing Waves</vt:lpstr>
      <vt:lpstr>4 possible standing waves for a given string</vt:lpstr>
      <vt:lpstr>Standing Waves, Continued-2</vt:lpstr>
      <vt:lpstr>PowerPoint Presentation</vt:lpstr>
      <vt:lpstr>Doppler Effect</vt:lpstr>
      <vt:lpstr>Doppler Effect</vt:lpstr>
      <vt:lpstr>Doppler Effect, Continued</vt:lpstr>
      <vt:lpstr>The Doppler Effect CHECK YOUR NEIGHBOR </vt:lpstr>
      <vt:lpstr>The Doppler Effect CHECK YOUR ANSWER </vt:lpstr>
      <vt:lpstr>Bow Waves</vt:lpstr>
      <vt:lpstr>Bow Waves, Continued</vt:lpstr>
      <vt:lpstr>Shock Waves</vt:lpstr>
      <vt:lpstr>Shock Waves, Continued</vt:lpstr>
      <vt:lpstr>Shock Waves, Continued-1</vt:lpstr>
      <vt:lpstr>Misconception: Boom produced when an aircraft flies through the “sound barrier” </vt:lpstr>
      <vt:lpstr>Ch 19 Homework</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Vibrations And Waves</dc:title>
  <dc:creator>R U</dc:creator>
  <cp:lastModifiedBy>Angela Farmer</cp:lastModifiedBy>
  <cp:revision>245</cp:revision>
  <dcterms:created xsi:type="dcterms:W3CDTF">2007-09-26T05:29:17Z</dcterms:created>
  <dcterms:modified xsi:type="dcterms:W3CDTF">2020-01-30T13:46:07Z</dcterms:modified>
</cp:coreProperties>
</file>