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1"/>
  </p:notesMasterIdLst>
  <p:handoutMasterIdLst>
    <p:handoutMasterId r:id="rId42"/>
  </p:handoutMasterIdLst>
  <p:sldIdLst>
    <p:sldId id="256" r:id="rId2"/>
    <p:sldId id="259" r:id="rId3"/>
    <p:sldId id="260" r:id="rId4"/>
    <p:sldId id="261" r:id="rId5"/>
    <p:sldId id="262" r:id="rId6"/>
    <p:sldId id="263" r:id="rId7"/>
    <p:sldId id="264" r:id="rId8"/>
    <p:sldId id="287" r:id="rId9"/>
    <p:sldId id="266" r:id="rId10"/>
    <p:sldId id="267" r:id="rId11"/>
    <p:sldId id="293" r:id="rId12"/>
    <p:sldId id="292" r:id="rId13"/>
    <p:sldId id="268" r:id="rId14"/>
    <p:sldId id="269" r:id="rId15"/>
    <p:sldId id="270" r:id="rId16"/>
    <p:sldId id="295" r:id="rId17"/>
    <p:sldId id="296" r:id="rId18"/>
    <p:sldId id="271" r:id="rId19"/>
    <p:sldId id="272" r:id="rId20"/>
    <p:sldId id="273" r:id="rId21"/>
    <p:sldId id="274" r:id="rId22"/>
    <p:sldId id="275" r:id="rId23"/>
    <p:sldId id="276" r:id="rId24"/>
    <p:sldId id="288" r:id="rId25"/>
    <p:sldId id="278" r:id="rId26"/>
    <p:sldId id="289" r:id="rId27"/>
    <p:sldId id="297" r:id="rId28"/>
    <p:sldId id="280" r:id="rId29"/>
    <p:sldId id="298" r:id="rId30"/>
    <p:sldId id="290" r:id="rId31"/>
    <p:sldId id="281" r:id="rId32"/>
    <p:sldId id="291" r:id="rId33"/>
    <p:sldId id="282" r:id="rId34"/>
    <p:sldId id="294" r:id="rId35"/>
    <p:sldId id="283" r:id="rId36"/>
    <p:sldId id="284" r:id="rId37"/>
    <p:sldId id="285" r:id="rId38"/>
    <p:sldId id="286" r:id="rId39"/>
    <p:sldId id="299"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90E"/>
    <a:srgbClr val="2E4499"/>
    <a:srgbClr val="F44311"/>
    <a:srgbClr val="0063B1"/>
    <a:srgbClr val="232E5B"/>
    <a:srgbClr val="0064B2"/>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47" autoAdjust="0"/>
  </p:normalViewPr>
  <p:slideViewPr>
    <p:cSldViewPr snapToGrid="0">
      <p:cViewPr varScale="1">
        <p:scale>
          <a:sx n="59" d="100"/>
          <a:sy n="59" d="100"/>
        </p:scale>
        <p:origin x="796" y="52"/>
      </p:cViewPr>
      <p:guideLst>
        <p:guide orient="horz" pos="2160"/>
        <p:guide orient="horz" pos="4032"/>
        <p:guide pos="288"/>
        <p:guide pos="2880"/>
      </p:guideLst>
    </p:cSldViewPr>
  </p:slideViewPr>
  <p:outlineViewPr>
    <p:cViewPr>
      <p:scale>
        <a:sx n="33" d="100"/>
        <a:sy n="33" d="100"/>
      </p:scale>
      <p:origin x="0" y="-2482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67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3</a:t>
            </a:fld>
            <a:endParaRPr lang="en-US"/>
          </a:p>
        </p:txBody>
      </p:sp>
    </p:spTree>
    <p:extLst>
      <p:ext uri="{BB962C8B-B14F-4D97-AF65-F5344CB8AC3E}">
        <p14:creationId xmlns:p14="http://schemas.microsoft.com/office/powerpoint/2010/main" val="400800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a:t>
            </a:r>
            <a:r>
              <a:rPr lang="en-US" baseline="0" dirty="0">
                <a:ea typeface="Batang" charset="0"/>
                <a:cs typeface="Batang" charset="0"/>
              </a:rPr>
              <a:t> </a:t>
            </a:r>
            <a:r>
              <a:rPr lang="en-US" dirty="0">
                <a:ea typeface="Batang" charset="0"/>
                <a:cs typeface="Batang" charset="0"/>
              </a:rPr>
              <a:t>Atoms are manufactured in plants and in humans during pregnancy.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a:t>
            </a:r>
            <a:r>
              <a:rPr lang="en-US" baseline="0" dirty="0">
                <a:ea typeface="Batang" charset="0"/>
                <a:cs typeface="Batang" charset="0"/>
              </a:rPr>
              <a:t> </a:t>
            </a:r>
            <a:r>
              <a:rPr lang="en-US" dirty="0">
                <a:ea typeface="Batang" charset="0"/>
                <a:cs typeface="Batang" charset="0"/>
              </a:rPr>
              <a:t>Atoms are manufactured in plants and in humans during pregnancy.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21</a:t>
            </a:fld>
            <a:endParaRPr lang="en-US"/>
          </a:p>
        </p:txBody>
      </p:sp>
    </p:spTree>
    <p:extLst>
      <p:ext uri="{BB962C8B-B14F-4D97-AF65-F5344CB8AC3E}">
        <p14:creationId xmlns:p14="http://schemas.microsoft.com/office/powerpoint/2010/main" val="8002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baseline="0" dirty="0">
                <a:ea typeface="Batang" charset="0"/>
                <a:cs typeface="Batang" charset="0"/>
              </a:rPr>
              <a:t> </a:t>
            </a:r>
            <a:r>
              <a:rPr lang="en-US" dirty="0">
                <a:ea typeface="Batang" charset="0"/>
                <a:cs typeface="Batang" charset="0"/>
              </a:rPr>
              <a:t>Both of the above.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Both of the above.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56 neutrons.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56 neutrons.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F93D3A0-A0EF-E44D-B76E-EFC391A5556E}" type="slidenum">
              <a:rPr lang="en-US"/>
              <a:pPr/>
              <a:t>‹#›</a:t>
            </a:fld>
            <a:endParaRPr lang="en-US"/>
          </a:p>
        </p:txBody>
      </p:sp>
    </p:spTree>
    <p:extLst>
      <p:ext uri="{BB962C8B-B14F-4D97-AF65-F5344CB8AC3E}">
        <p14:creationId xmlns:p14="http://schemas.microsoft.com/office/powerpoint/2010/main" val="333945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Text Placeholder 2"/>
          <p:cNvSpPr>
            <a:spLocks noGrp="1"/>
          </p:cNvSpPr>
          <p:nvPr>
            <p:ph type="body" sz="quarter" idx="10"/>
          </p:nvPr>
        </p:nvSpPr>
        <p:spPr>
          <a:xfrm>
            <a:off x="234950" y="5743575"/>
            <a:ext cx="3244850" cy="422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42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2"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2"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6" name="Content Placeholder 5"/>
          <p:cNvSpPr>
            <a:spLocks noGrp="1"/>
          </p:cNvSpPr>
          <p:nvPr>
            <p:ph sz="quarter" idx="10"/>
          </p:nvPr>
        </p:nvSpPr>
        <p:spPr>
          <a:xfrm>
            <a:off x="4927600" y="5786438"/>
            <a:ext cx="3889375" cy="825500"/>
          </a:xfrm>
        </p:spPr>
        <p:txBody>
          <a:bodyPr/>
          <a:lstStyle/>
          <a:p>
            <a:pPr lvl="0"/>
            <a:r>
              <a:rPr lang="en-US" dirty="0"/>
              <a:t>Edit Master text</a:t>
            </a:r>
          </a:p>
        </p:txBody>
      </p:sp>
    </p:spTree>
    <p:extLst>
      <p:ext uri="{BB962C8B-B14F-4D97-AF65-F5344CB8AC3E}">
        <p14:creationId xmlns:p14="http://schemas.microsoft.com/office/powerpoint/2010/main" val="238868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2"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6" name="Text Placeholder 5"/>
          <p:cNvSpPr>
            <a:spLocks noGrp="1"/>
          </p:cNvSpPr>
          <p:nvPr>
            <p:ph type="body" sz="quarter" idx="10"/>
          </p:nvPr>
        </p:nvSpPr>
        <p:spPr>
          <a:xfrm>
            <a:off x="827088" y="4835525"/>
            <a:ext cx="3886200" cy="84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5486400" y="4835525"/>
            <a:ext cx="3108325" cy="84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2"/>
          </p:nvPr>
        </p:nvSpPr>
        <p:spPr>
          <a:xfrm>
            <a:off x="4994275" y="5838825"/>
            <a:ext cx="1212850" cy="52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48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2"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Tree>
    <p:extLst>
      <p:ext uri="{BB962C8B-B14F-4D97-AF65-F5344CB8AC3E}">
        <p14:creationId xmlns:p14="http://schemas.microsoft.com/office/powerpoint/2010/main" val="358042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2"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6" name="Text Placeholder 5"/>
          <p:cNvSpPr>
            <a:spLocks noGrp="1"/>
          </p:cNvSpPr>
          <p:nvPr>
            <p:ph type="body" sz="quarter" idx="10"/>
          </p:nvPr>
        </p:nvSpPr>
        <p:spPr>
          <a:xfrm>
            <a:off x="1881981" y="4079631"/>
            <a:ext cx="5380038" cy="2390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1187450" y="4298950"/>
            <a:ext cx="5049838" cy="75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58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2"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6" name="Text Placeholder 5"/>
          <p:cNvSpPr>
            <a:spLocks noGrp="1"/>
          </p:cNvSpPr>
          <p:nvPr>
            <p:ph type="body" sz="quarter" idx="10"/>
          </p:nvPr>
        </p:nvSpPr>
        <p:spPr>
          <a:xfrm>
            <a:off x="544513" y="5029200"/>
            <a:ext cx="8050212" cy="1266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71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2"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6" name="Text Placeholder 5"/>
          <p:cNvSpPr>
            <a:spLocks noGrp="1"/>
          </p:cNvSpPr>
          <p:nvPr>
            <p:ph type="body" sz="quarter" idx="10"/>
          </p:nvPr>
        </p:nvSpPr>
        <p:spPr>
          <a:xfrm>
            <a:off x="554038" y="4502150"/>
            <a:ext cx="7758112" cy="1663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2015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61" r:id="rId4"/>
    <p:sldLayoutId id="2147483660" r:id="rId5"/>
    <p:sldLayoutId id="2147483658" r:id="rId6"/>
    <p:sldLayoutId id="2147483659" r:id="rId7"/>
    <p:sldLayoutId id="2147483657" r:id="rId8"/>
    <p:sldLayoutId id="2147483656" r:id="rId9"/>
    <p:sldLayoutId id="2147483653" r:id="rId10"/>
    <p:sldLayoutId id="2147483654" r:id="rId11"/>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Font typeface="Arial"/>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888665"/>
            <a:ext cx="3768147" cy="1571386"/>
          </a:xfrm>
        </p:spPr>
        <p:txBody>
          <a:bodyPr/>
          <a:lstStyle/>
          <a:p>
            <a:r>
              <a:rPr lang="en-US" dirty="0">
                <a:solidFill>
                  <a:srgbClr val="CF390E"/>
                </a:solidFill>
              </a:rPr>
              <a:t>Chapter 11: </a:t>
            </a:r>
            <a:br>
              <a:rPr lang="en-US" dirty="0">
                <a:solidFill>
                  <a:srgbClr val="CF390E"/>
                </a:solidFill>
              </a:rPr>
            </a:br>
            <a:r>
              <a:rPr lang="en-US" dirty="0">
                <a:solidFill>
                  <a:srgbClr val="CF390E"/>
                </a:solidFill>
              </a:rPr>
              <a:t>The Atomic Nature Of Matter</a:t>
            </a:r>
          </a:p>
        </p:txBody>
      </p:sp>
      <p:sp>
        <p:nvSpPr>
          <p:cNvPr id="2" name="Text Placeholder 1"/>
          <p:cNvSpPr>
            <a:spLocks noGrp="1"/>
          </p:cNvSpPr>
          <p:nvPr>
            <p:ph type="body" sz="quarter" idx="10"/>
          </p:nvPr>
        </p:nvSpPr>
        <p:spPr>
          <a:xfrm>
            <a:off x="-1136" y="6564311"/>
            <a:ext cx="2034722" cy="212273"/>
          </a:xfrm>
        </p:spPr>
        <p:txBody>
          <a:bodyPr/>
          <a:lstStyle/>
          <a:p>
            <a:pPr marL="0" indent="0">
              <a:buNone/>
            </a:pPr>
            <a:r>
              <a:rPr lang="en-GB" sz="900" dirty="0">
                <a:latin typeface="Arial" panose="020B0604020202020204" pitchFamily="34" charset="0"/>
                <a:cs typeface="Arial" panose="020B0604020202020204" pitchFamily="34" charset="0"/>
              </a:rPr>
              <a:t>© 2015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r>
              <a:rPr lang="en-US" dirty="0"/>
              <a:t>Atomic Structure</a:t>
            </a:r>
          </a:p>
        </p:txBody>
      </p:sp>
      <p:sp>
        <p:nvSpPr>
          <p:cNvPr id="787459" name="Rectangle 3"/>
          <p:cNvSpPr>
            <a:spLocks noGrp="1" noChangeArrowheads="1"/>
          </p:cNvSpPr>
          <p:nvPr>
            <p:ph idx="1"/>
          </p:nvPr>
        </p:nvSpPr>
        <p:spPr>
          <a:xfrm>
            <a:off x="365125" y="1957254"/>
            <a:ext cx="8229600" cy="4712106"/>
          </a:xfrm>
        </p:spPr>
        <p:txBody>
          <a:bodyPr/>
          <a:lstStyle/>
          <a:p>
            <a:pPr>
              <a:lnSpc>
                <a:spcPct val="95000"/>
              </a:lnSpc>
            </a:pPr>
            <a:r>
              <a:rPr lang="en-US" dirty="0"/>
              <a:t>Atomic structure composed of</a:t>
            </a:r>
          </a:p>
          <a:p>
            <a:pPr lvl="1">
              <a:lnSpc>
                <a:spcPct val="95000"/>
              </a:lnSpc>
            </a:pPr>
            <a:r>
              <a:rPr lang="en-US" dirty="0"/>
              <a:t>atomic nucleus (protons and </a:t>
            </a:r>
            <a:r>
              <a:rPr lang="en-US" dirty="0" err="1"/>
              <a:t>neutons</a:t>
            </a:r>
            <a:r>
              <a:rPr lang="en-US" dirty="0"/>
              <a:t>)</a:t>
            </a:r>
          </a:p>
          <a:p>
            <a:pPr lvl="2">
              <a:lnSpc>
                <a:spcPct val="95000"/>
              </a:lnSpc>
            </a:pPr>
            <a:r>
              <a:rPr lang="en-US" dirty="0"/>
              <a:t>concentration of nearly all the mass</a:t>
            </a:r>
          </a:p>
          <a:p>
            <a:pPr lvl="1">
              <a:lnSpc>
                <a:spcPct val="95000"/>
              </a:lnSpc>
            </a:pPr>
            <a:r>
              <a:rPr lang="en-US" dirty="0"/>
              <a:t>nucleons</a:t>
            </a:r>
          </a:p>
          <a:p>
            <a:pPr lvl="2">
              <a:lnSpc>
                <a:spcPct val="95000"/>
              </a:lnSpc>
            </a:pPr>
            <a:r>
              <a:rPr lang="en-US" dirty="0"/>
              <a:t>building block of nucleus</a:t>
            </a:r>
          </a:p>
          <a:p>
            <a:pPr lvl="2">
              <a:lnSpc>
                <a:spcPct val="95000"/>
              </a:lnSpc>
            </a:pPr>
            <a:r>
              <a:rPr lang="en-US" dirty="0"/>
              <a:t>all are identical</a:t>
            </a:r>
          </a:p>
          <a:p>
            <a:pPr lvl="3">
              <a:lnSpc>
                <a:spcPct val="95000"/>
              </a:lnSpc>
            </a:pPr>
            <a:r>
              <a:rPr lang="en-US" dirty="0"/>
              <a:t>in a neutral state—a neutron</a:t>
            </a:r>
          </a:p>
          <a:p>
            <a:pPr lvl="3">
              <a:lnSpc>
                <a:spcPct val="95000"/>
              </a:lnSpc>
            </a:pPr>
            <a:r>
              <a:rPr lang="en-US" dirty="0"/>
              <a:t>in a positively charged state—a proton</a:t>
            </a:r>
          </a:p>
          <a:p>
            <a:pPr lvl="4">
              <a:lnSpc>
                <a:spcPct val="95000"/>
              </a:lnSpc>
            </a:pPr>
            <a:r>
              <a:rPr lang="en-US" dirty="0"/>
              <a:t>positive charges repel positive charges and attract negative charges 		</a:t>
            </a:r>
          </a:p>
          <a:p>
            <a:pPr lvl="1">
              <a:lnSpc>
                <a:spcPct val="95000"/>
              </a:lnSpc>
            </a:pPr>
            <a:r>
              <a:rPr lang="en-US" dirty="0"/>
              <a:t>quarks—particles that make up a nucleon</a:t>
            </a:r>
          </a:p>
        </p:txBody>
      </p:sp>
    </p:spTree>
    <p:extLst>
      <p:ext uri="{BB962C8B-B14F-4D97-AF65-F5344CB8AC3E}">
        <p14:creationId xmlns:p14="http://schemas.microsoft.com/office/powerpoint/2010/main" val="310637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95C8-E8AE-424D-BE10-3BD2E2950B44}"/>
              </a:ext>
            </a:extLst>
          </p:cNvPr>
          <p:cNvSpPr>
            <a:spLocks noGrp="1"/>
          </p:cNvSpPr>
          <p:nvPr>
            <p:ph type="title"/>
          </p:nvPr>
        </p:nvSpPr>
        <p:spPr/>
        <p:txBody>
          <a:bodyPr/>
          <a:lstStyle/>
          <a:p>
            <a:r>
              <a:rPr lang="en-US" dirty="0"/>
              <a:t>Electrons</a:t>
            </a:r>
          </a:p>
        </p:txBody>
      </p:sp>
      <p:sp>
        <p:nvSpPr>
          <p:cNvPr id="3" name="Content Placeholder 2">
            <a:extLst>
              <a:ext uri="{FF2B5EF4-FFF2-40B4-BE49-F238E27FC236}">
                <a16:creationId xmlns:a16="http://schemas.microsoft.com/office/drawing/2014/main" id="{0734F4E4-5B09-40E2-9EC5-BCECA249278B}"/>
              </a:ext>
            </a:extLst>
          </p:cNvPr>
          <p:cNvSpPr>
            <a:spLocks noGrp="1"/>
          </p:cNvSpPr>
          <p:nvPr>
            <p:ph idx="1"/>
          </p:nvPr>
        </p:nvSpPr>
        <p:spPr/>
        <p:txBody>
          <a:bodyPr/>
          <a:lstStyle/>
          <a:p>
            <a:endParaRPr lang="en-US" dirty="0"/>
          </a:p>
          <a:p>
            <a:r>
              <a:rPr lang="en-US" dirty="0"/>
              <a:t>Negative</a:t>
            </a:r>
          </a:p>
          <a:p>
            <a:r>
              <a:rPr lang="en-US" dirty="0"/>
              <a:t>Orbit atomic nucleus (cloud)</a:t>
            </a:r>
          </a:p>
          <a:p>
            <a:r>
              <a:rPr lang="en-US" dirty="0"/>
              <a:t>Most volume of atom</a:t>
            </a:r>
          </a:p>
          <a:p>
            <a:r>
              <a:rPr lang="en-US" dirty="0"/>
              <a:t>Number is equal to number of protons unless ion</a:t>
            </a:r>
          </a:p>
          <a:p>
            <a:r>
              <a:rPr lang="en-US" dirty="0"/>
              <a:t>Ion- Atom with a net charge</a:t>
            </a:r>
          </a:p>
          <a:p>
            <a:endParaRPr lang="en-US" dirty="0"/>
          </a:p>
        </p:txBody>
      </p:sp>
    </p:spTree>
    <p:extLst>
      <p:ext uri="{BB962C8B-B14F-4D97-AF65-F5344CB8AC3E}">
        <p14:creationId xmlns:p14="http://schemas.microsoft.com/office/powerpoint/2010/main" val="398259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57A7-8224-42BB-9694-9CB077D9075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3BCF931-EDAC-4C01-9AAE-D1091A5E6245}"/>
              </a:ext>
            </a:extLst>
          </p:cNvPr>
          <p:cNvPicPr>
            <a:picLocks noGrp="1" noChangeAspect="1"/>
          </p:cNvPicPr>
          <p:nvPr>
            <p:ph idx="1"/>
          </p:nvPr>
        </p:nvPicPr>
        <p:blipFill>
          <a:blip r:embed="rId2"/>
          <a:stretch>
            <a:fillRect/>
          </a:stretch>
        </p:blipFill>
        <p:spPr>
          <a:xfrm>
            <a:off x="1376892" y="1957388"/>
            <a:ext cx="6206066" cy="4654550"/>
          </a:xfrm>
          <a:prstGeom prst="rect">
            <a:avLst/>
          </a:prstGeom>
        </p:spPr>
      </p:pic>
    </p:spTree>
    <p:extLst>
      <p:ext uri="{BB962C8B-B14F-4D97-AF65-F5344CB8AC3E}">
        <p14:creationId xmlns:p14="http://schemas.microsoft.com/office/powerpoint/2010/main" val="230212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p:txBody>
          <a:bodyPr/>
          <a:lstStyle/>
          <a:p>
            <a:r>
              <a:rPr lang="en-US" dirty="0"/>
              <a:t>The Elements</a:t>
            </a:r>
          </a:p>
        </p:txBody>
      </p:sp>
      <p:sp>
        <p:nvSpPr>
          <p:cNvPr id="788483" name="Rectangle 3"/>
          <p:cNvSpPr>
            <a:spLocks noGrp="1" noChangeArrowheads="1"/>
          </p:cNvSpPr>
          <p:nvPr>
            <p:ph idx="1"/>
          </p:nvPr>
        </p:nvSpPr>
        <p:spPr>
          <a:xfrm>
            <a:off x="365125" y="1957254"/>
            <a:ext cx="8229600" cy="4726685"/>
          </a:xfrm>
        </p:spPr>
        <p:txBody>
          <a:bodyPr/>
          <a:lstStyle/>
          <a:p>
            <a:pPr>
              <a:lnSpc>
                <a:spcPct val="95000"/>
              </a:lnSpc>
            </a:pPr>
            <a:r>
              <a:rPr lang="en-US" dirty="0"/>
              <a:t>Atoms</a:t>
            </a:r>
          </a:p>
          <a:p>
            <a:pPr lvl="1">
              <a:lnSpc>
                <a:spcPct val="95000"/>
              </a:lnSpc>
            </a:pPr>
            <a:r>
              <a:rPr lang="en-US" dirty="0"/>
              <a:t>Refer to particles that make up a substance</a:t>
            </a:r>
          </a:p>
          <a:p>
            <a:pPr>
              <a:lnSpc>
                <a:spcPct val="95000"/>
              </a:lnSpc>
            </a:pPr>
            <a:r>
              <a:rPr lang="en-US" dirty="0"/>
              <a:t>Elemental substance</a:t>
            </a:r>
          </a:p>
          <a:p>
            <a:pPr lvl="1">
              <a:lnSpc>
                <a:spcPct val="95000"/>
              </a:lnSpc>
            </a:pPr>
            <a:r>
              <a:rPr lang="en-US" dirty="0"/>
              <a:t>Composed of only one kind of atom</a:t>
            </a:r>
          </a:p>
          <a:p>
            <a:pPr lvl="2">
              <a:lnSpc>
                <a:spcPct val="95000"/>
              </a:lnSpc>
            </a:pPr>
            <a:r>
              <a:rPr lang="en-US" dirty="0"/>
              <a:t>Lightest and most abundant is hydrogen.</a:t>
            </a:r>
          </a:p>
          <a:p>
            <a:pPr lvl="1">
              <a:lnSpc>
                <a:spcPct val="95000"/>
              </a:lnSpc>
            </a:pPr>
            <a:r>
              <a:rPr lang="en-US" dirty="0"/>
              <a:t>To date, about 118 are known.</a:t>
            </a:r>
          </a:p>
          <a:p>
            <a:pPr lvl="2">
              <a:lnSpc>
                <a:spcPct val="95000"/>
              </a:lnSpc>
            </a:pPr>
            <a:r>
              <a:rPr lang="en-US" dirty="0"/>
              <a:t>90 occur in nature.</a:t>
            </a:r>
          </a:p>
          <a:p>
            <a:pPr lvl="2">
              <a:lnSpc>
                <a:spcPct val="95000"/>
              </a:lnSpc>
            </a:pPr>
            <a:r>
              <a:rPr lang="en-US" dirty="0"/>
              <a:t>Others produced in laboratory are unstable.</a:t>
            </a:r>
          </a:p>
          <a:p>
            <a:pPr lvl="1">
              <a:lnSpc>
                <a:spcPct val="95000"/>
              </a:lnSpc>
            </a:pPr>
            <a:r>
              <a:rPr lang="en-US" dirty="0"/>
              <a:t>Words </a:t>
            </a:r>
            <a:r>
              <a:rPr lang="en-US" i="1" dirty="0"/>
              <a:t>atom</a:t>
            </a:r>
            <a:r>
              <a:rPr lang="en-US" dirty="0"/>
              <a:t> and </a:t>
            </a:r>
            <a:r>
              <a:rPr lang="en-US" i="1" dirty="0"/>
              <a:t>element</a:t>
            </a:r>
            <a:r>
              <a:rPr lang="en-US" dirty="0"/>
              <a:t> can be used interchangeably.</a:t>
            </a:r>
          </a:p>
        </p:txBody>
      </p:sp>
    </p:spTree>
    <p:extLst>
      <p:ext uri="{BB962C8B-B14F-4D97-AF65-F5344CB8AC3E}">
        <p14:creationId xmlns:p14="http://schemas.microsoft.com/office/powerpoint/2010/main" val="335021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p:txBody>
          <a:bodyPr/>
          <a:lstStyle/>
          <a:p>
            <a:r>
              <a:rPr lang="en-US" dirty="0"/>
              <a:t>The Elements, Continued</a:t>
            </a:r>
          </a:p>
        </p:txBody>
      </p:sp>
      <p:sp>
        <p:nvSpPr>
          <p:cNvPr id="789507" name="Rectangle 3"/>
          <p:cNvSpPr>
            <a:spLocks noGrp="1" noChangeArrowheads="1"/>
          </p:cNvSpPr>
          <p:nvPr>
            <p:ph idx="1"/>
          </p:nvPr>
        </p:nvSpPr>
        <p:spPr>
          <a:xfrm>
            <a:off x="365124" y="1957254"/>
            <a:ext cx="8567423" cy="4653915"/>
          </a:xfrm>
        </p:spPr>
        <p:txBody>
          <a:bodyPr/>
          <a:lstStyle/>
          <a:p>
            <a:r>
              <a:rPr lang="en-US" dirty="0"/>
              <a:t>Composition of living things include these </a:t>
            </a:r>
            <a:br>
              <a:rPr lang="en-US" dirty="0"/>
            </a:br>
            <a:r>
              <a:rPr lang="en-US" dirty="0"/>
              <a:t>5 elements:</a:t>
            </a:r>
          </a:p>
          <a:p>
            <a:pPr lvl="1"/>
            <a:r>
              <a:rPr lang="en-US" dirty="0"/>
              <a:t>Oxygen </a:t>
            </a:r>
          </a:p>
          <a:p>
            <a:pPr lvl="1"/>
            <a:r>
              <a:rPr lang="en-US" dirty="0"/>
              <a:t>Carbon </a:t>
            </a:r>
          </a:p>
          <a:p>
            <a:pPr lvl="1"/>
            <a:r>
              <a:rPr lang="en-US" dirty="0"/>
              <a:t>Hydrogen </a:t>
            </a:r>
          </a:p>
          <a:p>
            <a:pPr lvl="1"/>
            <a:r>
              <a:rPr lang="en-US" dirty="0"/>
              <a:t>Nitrogen </a:t>
            </a:r>
          </a:p>
          <a:p>
            <a:pPr lvl="1"/>
            <a:r>
              <a:rPr lang="en-US" dirty="0"/>
              <a:t>Calcium</a:t>
            </a:r>
          </a:p>
        </p:txBody>
      </p:sp>
      <p:pic>
        <p:nvPicPr>
          <p:cNvPr id="9" name="Picture 8" descr="Photograph of a woman carrying shells that represent atomic elem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720" y="2624672"/>
            <a:ext cx="5142828" cy="4037082"/>
          </a:xfrm>
          <a:prstGeom prst="rect">
            <a:avLst/>
          </a:prstGeom>
        </p:spPr>
      </p:pic>
    </p:spTree>
    <p:extLst>
      <p:ext uri="{BB962C8B-B14F-4D97-AF65-F5344CB8AC3E}">
        <p14:creationId xmlns:p14="http://schemas.microsoft.com/office/powerpoint/2010/main" val="395554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r>
              <a:rPr lang="en-US" dirty="0"/>
              <a:t>Periodic Table of the Elements</a:t>
            </a:r>
          </a:p>
        </p:txBody>
      </p:sp>
      <p:sp>
        <p:nvSpPr>
          <p:cNvPr id="790531" name="Rectangle 3"/>
          <p:cNvSpPr>
            <a:spLocks noGrp="1" noChangeArrowheads="1"/>
          </p:cNvSpPr>
          <p:nvPr>
            <p:ph idx="1"/>
          </p:nvPr>
        </p:nvSpPr>
        <p:spPr>
          <a:xfrm>
            <a:off x="365125" y="1458686"/>
            <a:ext cx="8229600" cy="4720441"/>
          </a:xfrm>
        </p:spPr>
        <p:txBody>
          <a:bodyPr/>
          <a:lstStyle/>
          <a:p>
            <a:r>
              <a:rPr lang="en-US" dirty="0"/>
              <a:t>Periodic table:</a:t>
            </a:r>
          </a:p>
          <a:p>
            <a:pPr lvl="1"/>
            <a:r>
              <a:rPr lang="en-US" dirty="0"/>
              <a:t>A chart (chemist</a:t>
            </a:r>
            <a:r>
              <a:rPr lang="fr-FR" altLang="ja-JP" dirty="0"/>
              <a:t>'</a:t>
            </a:r>
            <a:r>
              <a:rPr lang="en-US" dirty="0"/>
              <a:t>s road map) of elements arranged by atomic number</a:t>
            </a:r>
          </a:p>
          <a:p>
            <a:pPr lvl="2"/>
            <a:r>
              <a:rPr lang="en-US" dirty="0"/>
              <a:t>Classified by the number of protons in the nucleus</a:t>
            </a:r>
          </a:p>
          <a:p>
            <a:pPr lvl="2"/>
            <a:r>
              <a:rPr lang="en-US" dirty="0"/>
              <a:t>Atomic mass= protons + neutrons</a:t>
            </a:r>
          </a:p>
          <a:p>
            <a:pPr lvl="1"/>
            <a:r>
              <a:rPr lang="en-US" dirty="0"/>
              <a:t>Arranged from left to right</a:t>
            </a:r>
          </a:p>
          <a:p>
            <a:pPr lvl="2"/>
            <a:r>
              <a:rPr lang="en-US" dirty="0"/>
              <a:t>Each having one more proton and electron than the preceding element</a:t>
            </a:r>
          </a:p>
          <a:p>
            <a:pPr lvl="2"/>
            <a:r>
              <a:rPr lang="en-US" dirty="0"/>
              <a:t>On the far right, outer shells are filled to capacity, known as noble gases</a:t>
            </a:r>
          </a:p>
        </p:txBody>
      </p:sp>
    </p:spTree>
    <p:extLst>
      <p:ext uri="{BB962C8B-B14F-4D97-AF65-F5344CB8AC3E}">
        <p14:creationId xmlns:p14="http://schemas.microsoft.com/office/powerpoint/2010/main" val="404731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9C9B-EE86-44A1-90CF-4282808308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43EB86-456E-4AC8-A817-6B4BC8A222B7}"/>
              </a:ext>
            </a:extLst>
          </p:cNvPr>
          <p:cNvSpPr>
            <a:spLocks noGrp="1"/>
          </p:cNvSpPr>
          <p:nvPr>
            <p:ph idx="1"/>
          </p:nvPr>
        </p:nvSpPr>
        <p:spPr/>
        <p:txBody>
          <a:bodyPr/>
          <a:lstStyle/>
          <a:p>
            <a:r>
              <a:rPr lang="en-US" dirty="0"/>
              <a:t>Atomic number= protons</a:t>
            </a:r>
          </a:p>
          <a:p>
            <a:r>
              <a:rPr lang="en-US" dirty="0"/>
              <a:t>Mass number = protons + neutrons</a:t>
            </a:r>
          </a:p>
          <a:p>
            <a:r>
              <a:rPr lang="en-US" dirty="0"/>
              <a:t>Atomic mass= average of the masses of isotopes of a given element</a:t>
            </a:r>
          </a:p>
          <a:p>
            <a:r>
              <a:rPr lang="en-US" dirty="0"/>
              <a:t>Protons= electrons (if not an ion)</a:t>
            </a:r>
          </a:p>
        </p:txBody>
      </p:sp>
    </p:spTree>
    <p:extLst>
      <p:ext uri="{BB962C8B-B14F-4D97-AF65-F5344CB8AC3E}">
        <p14:creationId xmlns:p14="http://schemas.microsoft.com/office/powerpoint/2010/main" val="28370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D37F-5B4B-4E24-8753-EA94E8B9C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F3503A-EA8E-43AD-8141-B23EB5D32B2E}"/>
              </a:ext>
            </a:extLst>
          </p:cNvPr>
          <p:cNvSpPr>
            <a:spLocks noGrp="1"/>
          </p:cNvSpPr>
          <p:nvPr>
            <p:ph idx="1"/>
          </p:nvPr>
        </p:nvSpPr>
        <p:spPr/>
        <p:txBody>
          <a:bodyPr/>
          <a:lstStyle/>
          <a:p>
            <a:r>
              <a:rPr lang="en-US" dirty="0"/>
              <a:t>Atomic mass unit (AMU)</a:t>
            </a:r>
          </a:p>
          <a:p>
            <a:r>
              <a:rPr lang="en-US" dirty="0"/>
              <a:t>Specially defined unit of mass</a:t>
            </a:r>
          </a:p>
          <a:p>
            <a:r>
              <a:rPr lang="en-US" dirty="0"/>
              <a:t>Nucleon has mass of 1 amu</a:t>
            </a:r>
          </a:p>
          <a:p>
            <a:r>
              <a:rPr lang="en-US" dirty="0"/>
              <a:t>1/12</a:t>
            </a:r>
            <a:r>
              <a:rPr lang="en-US" baseline="30000" dirty="0"/>
              <a:t>th</a:t>
            </a:r>
            <a:r>
              <a:rPr lang="en-US" dirty="0"/>
              <a:t> </a:t>
            </a:r>
            <a:r>
              <a:rPr lang="en-US" dirty="0" err="1"/>
              <a:t>fo</a:t>
            </a:r>
            <a:r>
              <a:rPr lang="en-US" dirty="0"/>
              <a:t> the mass of carbon-12 amu</a:t>
            </a:r>
          </a:p>
          <a:p>
            <a:r>
              <a:rPr lang="en-US" dirty="0"/>
              <a:t>Proton= 1 amu</a:t>
            </a:r>
          </a:p>
          <a:p>
            <a:r>
              <a:rPr lang="en-US" dirty="0"/>
              <a:t>Neutron= 1 amu</a:t>
            </a:r>
          </a:p>
          <a:p>
            <a:r>
              <a:rPr lang="en-US" dirty="0"/>
              <a:t>Electron is so small considered 0 amu</a:t>
            </a:r>
          </a:p>
          <a:p>
            <a:endParaRPr lang="en-US" dirty="0"/>
          </a:p>
        </p:txBody>
      </p:sp>
    </p:spTree>
    <p:extLst>
      <p:ext uri="{BB962C8B-B14F-4D97-AF65-F5344CB8AC3E}">
        <p14:creationId xmlns:p14="http://schemas.microsoft.com/office/powerpoint/2010/main" val="325962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lstStyle/>
          <a:p>
            <a:r>
              <a:rPr lang="en-US" dirty="0"/>
              <a:t>Periodic Table of the Elements, Continued</a:t>
            </a:r>
          </a:p>
        </p:txBody>
      </p:sp>
      <p:pic>
        <p:nvPicPr>
          <p:cNvPr id="11" name="Picture 10" descr="Figure illustration of a periodic table of the elements. Periods are mentioned in 1 to 7 in vertical format. Group numbers 1 to 18 are mentioned in horizontal format. Metal is represented in light orange color, Metalloid is represented in light green colour and non-metal is represented in light pink color. Each element has a number written above and name of the element and atomic mass unit written below. The number above the chemical symbol is the atomic number, and the number below is the atomic mass averaged by isotopic abundance in Earth’s surface and expressed in atomic mass units (amu). The atomic masses for radioactive elements shown in parentheses are the whole number nearest the most stable isotope of that element."/>
          <p:cNvPicPr>
            <a:picLocks noChangeAspect="1"/>
          </p:cNvPicPr>
          <p:nvPr/>
        </p:nvPicPr>
        <p:blipFill rotWithShape="1">
          <a:blip r:embed="rId2">
            <a:extLst>
              <a:ext uri="{28A0092B-C50C-407E-A947-70E740481C1C}">
                <a14:useLocalDpi xmlns:a14="http://schemas.microsoft.com/office/drawing/2010/main" val="0"/>
              </a:ext>
            </a:extLst>
          </a:blip>
          <a:srcRect b="3359"/>
          <a:stretch/>
        </p:blipFill>
        <p:spPr>
          <a:xfrm>
            <a:off x="271272" y="1194346"/>
            <a:ext cx="8601456" cy="5349240"/>
          </a:xfrm>
          <a:prstGeom prst="rect">
            <a:avLst/>
          </a:prstGeom>
        </p:spPr>
      </p:pic>
    </p:spTree>
    <p:extLst>
      <p:ext uri="{BB962C8B-B14F-4D97-AF65-F5344CB8AC3E}">
        <p14:creationId xmlns:p14="http://schemas.microsoft.com/office/powerpoint/2010/main" val="969453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p:txBody>
          <a:bodyPr/>
          <a:lstStyle/>
          <a:p>
            <a:r>
              <a:rPr lang="en-US" dirty="0"/>
              <a:t>Relative Sizes of Atoms</a:t>
            </a:r>
          </a:p>
        </p:txBody>
      </p:sp>
      <p:sp>
        <p:nvSpPr>
          <p:cNvPr id="792579" name="Rectangle 3"/>
          <p:cNvSpPr>
            <a:spLocks noGrp="1" noChangeArrowheads="1"/>
          </p:cNvSpPr>
          <p:nvPr>
            <p:ph idx="1"/>
          </p:nvPr>
        </p:nvSpPr>
        <p:spPr/>
        <p:txBody>
          <a:bodyPr/>
          <a:lstStyle/>
          <a:p>
            <a:r>
              <a:rPr lang="en-US" dirty="0"/>
              <a:t>Diameters of the outer electron shells:</a:t>
            </a:r>
          </a:p>
          <a:p>
            <a:pPr lvl="1"/>
            <a:r>
              <a:rPr lang="en-US" dirty="0"/>
              <a:t>are determined by the amount of electrical charge in nucleus.</a:t>
            </a:r>
          </a:p>
          <a:p>
            <a:pPr lvl="1"/>
            <a:r>
              <a:rPr lang="en-US" b="1" dirty="0"/>
              <a:t>gradually decrease from left to right across the periodic table.</a:t>
            </a:r>
          </a:p>
          <a:p>
            <a:r>
              <a:rPr lang="en-US" dirty="0"/>
              <a:t>As nuclear charge increases and electrons are added to outer orbits, the inner orbit shrinks.</a:t>
            </a:r>
          </a:p>
          <a:p>
            <a:r>
              <a:rPr lang="en-US" dirty="0"/>
              <a:t>Heavier elements are not much larger in diameter than the lighter elements</a:t>
            </a:r>
          </a:p>
        </p:txBody>
      </p:sp>
    </p:spTree>
    <p:extLst>
      <p:ext uri="{BB962C8B-B14F-4D97-AF65-F5344CB8AC3E}">
        <p14:creationId xmlns:p14="http://schemas.microsoft.com/office/powerpoint/2010/main" val="119748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This lecture will help you understand:</a:t>
            </a:r>
          </a:p>
        </p:txBody>
      </p:sp>
      <p:sp>
        <p:nvSpPr>
          <p:cNvPr id="6147" name="Rectangle 3"/>
          <p:cNvSpPr>
            <a:spLocks noGrp="1" noChangeArrowheads="1"/>
          </p:cNvSpPr>
          <p:nvPr>
            <p:ph idx="1"/>
          </p:nvPr>
        </p:nvSpPr>
        <p:spPr>
          <a:xfrm>
            <a:off x="365125" y="1957255"/>
            <a:ext cx="8229600" cy="4443546"/>
          </a:xfrm>
        </p:spPr>
        <p:txBody>
          <a:bodyPr/>
          <a:lstStyle/>
          <a:p>
            <a:r>
              <a:rPr lang="en-US" sz="2000" dirty="0"/>
              <a:t>The Atomic Hypothesis</a:t>
            </a:r>
          </a:p>
          <a:p>
            <a:r>
              <a:rPr lang="en-US" sz="2000" dirty="0"/>
              <a:t>Characteristics of Atoms</a:t>
            </a:r>
          </a:p>
          <a:p>
            <a:r>
              <a:rPr lang="en-US" sz="2000" dirty="0"/>
              <a:t>Atomic Imagery</a:t>
            </a:r>
          </a:p>
          <a:p>
            <a:r>
              <a:rPr lang="en-US" sz="2000" dirty="0"/>
              <a:t>Atomic Structure</a:t>
            </a:r>
          </a:p>
          <a:p>
            <a:r>
              <a:rPr lang="en-US" sz="2000" dirty="0"/>
              <a:t>The Elements</a:t>
            </a:r>
          </a:p>
          <a:p>
            <a:r>
              <a:rPr lang="en-US" sz="2000" dirty="0"/>
              <a:t>The Periodic Table of Elements</a:t>
            </a:r>
          </a:p>
          <a:p>
            <a:r>
              <a:rPr lang="en-US" sz="2000" dirty="0"/>
              <a:t>Relative Sizes of Atoms</a:t>
            </a:r>
          </a:p>
          <a:p>
            <a:r>
              <a:rPr lang="en-US" sz="2000" dirty="0"/>
              <a:t>Isotopes</a:t>
            </a:r>
          </a:p>
          <a:p>
            <a:r>
              <a:rPr lang="en-US" sz="2000" dirty="0"/>
              <a:t>Compounds and Mixtures</a:t>
            </a:r>
          </a:p>
          <a:p>
            <a:r>
              <a:rPr lang="en-US" sz="2000" dirty="0"/>
              <a:t>Molecules</a:t>
            </a:r>
          </a:p>
          <a:p>
            <a:r>
              <a:rPr lang="en-US" sz="2000" dirty="0"/>
              <a:t>Antimatter</a:t>
            </a:r>
          </a:p>
          <a:p>
            <a:r>
              <a:rPr lang="en-US" sz="2000" dirty="0"/>
              <a:t>Dark Matter</a:t>
            </a:r>
          </a:p>
        </p:txBody>
      </p:sp>
    </p:spTree>
    <p:extLst>
      <p:ext uri="{BB962C8B-B14F-4D97-AF65-F5344CB8AC3E}">
        <p14:creationId xmlns:p14="http://schemas.microsoft.com/office/powerpoint/2010/main" val="3449825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en-US" dirty="0"/>
              <a:t>Relative Sizes of Atoms, Continued</a:t>
            </a:r>
          </a:p>
        </p:txBody>
      </p:sp>
      <p:pic>
        <p:nvPicPr>
          <p:cNvPr id="11" name="Picture 10" descr="Figure illustration of a periodic table which has group numbers listed from 1 to 18 in horizontal manner and periods listed from 1 to 5 in vertical manner. The table has shown only the first five periods from the periodic table of elements. The size of atoms gradually decreases from left to right across the periodic table."/>
          <p:cNvPicPr>
            <a:picLocks noChangeAspect="1"/>
          </p:cNvPicPr>
          <p:nvPr/>
        </p:nvPicPr>
        <p:blipFill rotWithShape="1">
          <a:blip r:embed="rId2">
            <a:extLst>
              <a:ext uri="{28A0092B-C50C-407E-A947-70E740481C1C}">
                <a14:useLocalDpi xmlns:a14="http://schemas.microsoft.com/office/drawing/2010/main" val="0"/>
              </a:ext>
            </a:extLst>
          </a:blip>
          <a:srcRect b="3623"/>
          <a:stretch/>
        </p:blipFill>
        <p:spPr>
          <a:xfrm>
            <a:off x="266700" y="1396756"/>
            <a:ext cx="8601456" cy="4946904"/>
          </a:xfrm>
          <a:prstGeom prst="rect">
            <a:avLst/>
          </a:prstGeom>
        </p:spPr>
      </p:pic>
    </p:spTree>
    <p:extLst>
      <p:ext uri="{BB962C8B-B14F-4D97-AF65-F5344CB8AC3E}">
        <p14:creationId xmlns:p14="http://schemas.microsoft.com/office/powerpoint/2010/main" val="713676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p:txBody>
          <a:bodyPr/>
          <a:lstStyle/>
          <a:p>
            <a:r>
              <a:rPr lang="en-US" dirty="0"/>
              <a:t>Ions and Isotopes</a:t>
            </a:r>
          </a:p>
        </p:txBody>
      </p:sp>
      <p:sp>
        <p:nvSpPr>
          <p:cNvPr id="794627" name="Rectangle 3"/>
          <p:cNvSpPr>
            <a:spLocks noGrp="1" noChangeArrowheads="1"/>
          </p:cNvSpPr>
          <p:nvPr>
            <p:ph idx="1"/>
          </p:nvPr>
        </p:nvSpPr>
        <p:spPr>
          <a:xfrm>
            <a:off x="365125" y="1957254"/>
            <a:ext cx="8229600" cy="3598419"/>
          </a:xfrm>
        </p:spPr>
        <p:txBody>
          <a:bodyPr/>
          <a:lstStyle/>
          <a:p>
            <a:r>
              <a:rPr lang="en-US" dirty="0"/>
              <a:t>An ion is a charged atom.</a:t>
            </a:r>
          </a:p>
          <a:p>
            <a:pPr lvl="1"/>
            <a:r>
              <a:rPr lang="en-US" dirty="0"/>
              <a:t>Positive ion (cation) has deficiency of electrons.</a:t>
            </a:r>
          </a:p>
          <a:p>
            <a:pPr lvl="1"/>
            <a:r>
              <a:rPr lang="en-US" dirty="0"/>
              <a:t>Negative ion (anion) has an excess of electrons.</a:t>
            </a:r>
          </a:p>
          <a:p>
            <a:r>
              <a:rPr lang="en-US" dirty="0"/>
              <a:t>Isotopes:</a:t>
            </a:r>
          </a:p>
          <a:p>
            <a:pPr lvl="1"/>
            <a:r>
              <a:rPr lang="en-US" dirty="0"/>
              <a:t>Atoms of the same element with different numbers of neutrons</a:t>
            </a:r>
          </a:p>
          <a:p>
            <a:pPr lvl="1"/>
            <a:r>
              <a:rPr lang="en-US" dirty="0"/>
              <a:t>Identical behavior</a:t>
            </a:r>
          </a:p>
        </p:txBody>
      </p:sp>
    </p:spTree>
    <p:extLst>
      <p:ext uri="{BB962C8B-B14F-4D97-AF65-F5344CB8AC3E}">
        <p14:creationId xmlns:p14="http://schemas.microsoft.com/office/powerpoint/2010/main" val="1716414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lstStyle/>
          <a:p>
            <a:r>
              <a:rPr lang="en-US" dirty="0"/>
              <a:t>Isotopes</a:t>
            </a:r>
          </a:p>
        </p:txBody>
      </p:sp>
      <p:sp>
        <p:nvSpPr>
          <p:cNvPr id="795651" name="Rectangle 3"/>
          <p:cNvSpPr>
            <a:spLocks noGrp="1" noChangeArrowheads="1"/>
          </p:cNvSpPr>
          <p:nvPr>
            <p:ph idx="1"/>
          </p:nvPr>
        </p:nvSpPr>
        <p:spPr/>
        <p:txBody>
          <a:bodyPr/>
          <a:lstStyle/>
          <a:p>
            <a:r>
              <a:rPr lang="en-US" sz="2400" dirty="0"/>
              <a:t>Protons in nucleus matches electrons around nucleus, but not necessarily neutrons.</a:t>
            </a:r>
          </a:p>
          <a:p>
            <a:r>
              <a:rPr lang="en-US" sz="2400" dirty="0"/>
              <a:t>Isotopes:</a:t>
            </a:r>
          </a:p>
          <a:p>
            <a:pPr lvl="1"/>
            <a:r>
              <a:rPr lang="en-US" sz="2400" dirty="0"/>
              <a:t>Atoms of the same element with different numbers of neutrons</a:t>
            </a:r>
          </a:p>
          <a:p>
            <a:pPr lvl="1"/>
            <a:r>
              <a:rPr lang="en-US" sz="2400" dirty="0"/>
              <a:t>Identical behavior</a:t>
            </a:r>
          </a:p>
          <a:p>
            <a:pPr lvl="1"/>
            <a:r>
              <a:rPr lang="en-US" sz="2400" dirty="0"/>
              <a:t>Identified by their mass number (total number of protons and neutrons in the nucleus or number of nucleons)</a:t>
            </a:r>
          </a:p>
          <a:p>
            <a:pPr lvl="2">
              <a:tabLst>
                <a:tab pos="2228850" algn="l"/>
              </a:tabLst>
            </a:pPr>
            <a:r>
              <a:rPr lang="en-US" sz="2000" dirty="0"/>
              <a:t>Example: Iron isotope with 26 protons contain 30 neutrons.</a:t>
            </a:r>
            <a:br>
              <a:rPr lang="en-US" sz="2000" dirty="0"/>
            </a:br>
            <a:r>
              <a:rPr lang="en-US" sz="2000" dirty="0"/>
              <a:t>	Mass number is number 56, referred to as iron-56.</a:t>
            </a:r>
          </a:p>
        </p:txBody>
      </p:sp>
    </p:spTree>
    <p:extLst>
      <p:ext uri="{BB962C8B-B14F-4D97-AF65-F5344CB8AC3E}">
        <p14:creationId xmlns:p14="http://schemas.microsoft.com/office/powerpoint/2010/main" val="4278853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xfrm>
            <a:off x="0" y="614908"/>
            <a:ext cx="9144000" cy="1077218"/>
          </a:xfrm>
        </p:spPr>
        <p:txBody>
          <a:bodyPr/>
          <a:lstStyle/>
          <a:p>
            <a:r>
              <a:rPr lang="en-US" dirty="0"/>
              <a:t>Isotopes </a:t>
            </a:r>
            <a:br>
              <a:rPr lang="en-US" dirty="0"/>
            </a:br>
            <a:r>
              <a:rPr lang="en-US" dirty="0"/>
              <a:t>CHECK YOUR NEIGHBOR</a:t>
            </a:r>
          </a:p>
        </p:txBody>
      </p:sp>
      <p:sp>
        <p:nvSpPr>
          <p:cNvPr id="796675" name="Rectangle 3"/>
          <p:cNvSpPr>
            <a:spLocks noGrp="1" noChangeArrowheads="1"/>
          </p:cNvSpPr>
          <p:nvPr>
            <p:ph idx="1"/>
          </p:nvPr>
        </p:nvSpPr>
        <p:spPr>
          <a:xfrm>
            <a:off x="365125" y="1957254"/>
            <a:ext cx="8229600" cy="4712106"/>
          </a:xfrm>
        </p:spPr>
        <p:txBody>
          <a:bodyPr/>
          <a:lstStyle/>
          <a:p>
            <a:pPr marL="0" indent="0">
              <a:spcAft>
                <a:spcPts val="2200"/>
              </a:spcAft>
              <a:buNone/>
            </a:pPr>
            <a:r>
              <a:rPr lang="en-US" dirty="0"/>
              <a:t>The atomic number of an element matches the number of</a:t>
            </a:r>
            <a:endParaRPr lang="en-US" sz="1500" dirty="0"/>
          </a:p>
          <a:p>
            <a:pPr marL="514350" indent="-514350">
              <a:buFont typeface="+mj-lt"/>
              <a:buAutoNum type="alphaUcPeriod"/>
            </a:pPr>
            <a:r>
              <a:rPr lang="en-US" dirty="0"/>
              <a:t>protons in the nucleus of an atom.</a:t>
            </a:r>
          </a:p>
          <a:p>
            <a:pPr marL="514350" indent="-514350">
              <a:buFont typeface="+mj-lt"/>
              <a:buAutoNum type="alphaUcPeriod"/>
            </a:pPr>
            <a:r>
              <a:rPr lang="en-US" dirty="0"/>
              <a:t>electrons in a neutral atom.</a:t>
            </a:r>
          </a:p>
          <a:p>
            <a:pPr marL="514350" indent="-514350">
              <a:buFont typeface="+mj-lt"/>
              <a:buAutoNum type="alphaUcPeriod"/>
            </a:pPr>
            <a:r>
              <a:rPr lang="en-US" dirty="0"/>
              <a:t>Both of the above.</a:t>
            </a:r>
          </a:p>
          <a:p>
            <a:pPr marL="514350" indent="-514350">
              <a:buFont typeface="+mj-lt"/>
              <a:buAutoNum type="alphaUcPeriod"/>
            </a:pPr>
            <a:r>
              <a:rPr lang="en-US" dirty="0"/>
              <a:t>None of the above.</a:t>
            </a:r>
            <a:endParaRPr lang="en-US" sz="2400" dirty="0"/>
          </a:p>
        </p:txBody>
      </p:sp>
    </p:spTree>
    <p:extLst>
      <p:ext uri="{BB962C8B-B14F-4D97-AF65-F5344CB8AC3E}">
        <p14:creationId xmlns:p14="http://schemas.microsoft.com/office/powerpoint/2010/main" val="60683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xfrm>
            <a:off x="0" y="614908"/>
            <a:ext cx="9144000" cy="1164906"/>
          </a:xfrm>
        </p:spPr>
        <p:txBody>
          <a:bodyPr/>
          <a:lstStyle/>
          <a:p>
            <a:r>
              <a:rPr lang="en-US" dirty="0"/>
              <a:t>Isotopes </a:t>
            </a:r>
            <a:br>
              <a:rPr lang="en-US" dirty="0"/>
            </a:br>
            <a:r>
              <a:rPr lang="en-US" dirty="0"/>
              <a:t>CHECK YOUR ANSWER</a:t>
            </a:r>
          </a:p>
        </p:txBody>
      </p:sp>
      <p:sp>
        <p:nvSpPr>
          <p:cNvPr id="796675" name="Rectangle 3"/>
          <p:cNvSpPr>
            <a:spLocks noGrp="1" noChangeArrowheads="1"/>
          </p:cNvSpPr>
          <p:nvPr>
            <p:ph idx="1"/>
          </p:nvPr>
        </p:nvSpPr>
        <p:spPr>
          <a:xfrm>
            <a:off x="365125" y="1957254"/>
            <a:ext cx="8229600" cy="2006171"/>
          </a:xfrm>
        </p:spPr>
        <p:txBody>
          <a:bodyPr/>
          <a:lstStyle/>
          <a:p>
            <a:pPr marL="0" indent="0">
              <a:spcAft>
                <a:spcPts val="2200"/>
              </a:spcAft>
              <a:buNone/>
            </a:pPr>
            <a:r>
              <a:rPr lang="en-US" dirty="0"/>
              <a:t>The atomic number of an element matches the number of</a:t>
            </a:r>
            <a:endParaRPr lang="en-US" sz="1500" dirty="0"/>
          </a:p>
          <a:p>
            <a:pPr marL="514350" indent="-514350">
              <a:buFont typeface="+mj-lt"/>
              <a:buAutoNum type="alphaUcPeriod" startAt="3"/>
            </a:pPr>
            <a:r>
              <a:rPr lang="en-US" b="1" dirty="0"/>
              <a:t>Both of the above.</a:t>
            </a:r>
          </a:p>
        </p:txBody>
      </p:sp>
      <p:sp>
        <p:nvSpPr>
          <p:cNvPr id="2" name="Text Placeholder 1"/>
          <p:cNvSpPr>
            <a:spLocks noGrp="1"/>
          </p:cNvSpPr>
          <p:nvPr>
            <p:ph type="body" sz="quarter" idx="10"/>
          </p:nvPr>
        </p:nvSpPr>
        <p:spPr>
          <a:xfrm>
            <a:off x="365125" y="3963425"/>
            <a:ext cx="7758112" cy="1135467"/>
          </a:xfrm>
        </p:spPr>
        <p:txBody>
          <a:bodyPr/>
          <a:lstStyle/>
          <a:p>
            <a:pPr marL="0" indent="0">
              <a:lnSpc>
                <a:spcPct val="90000"/>
              </a:lnSpc>
              <a:buNone/>
            </a:pPr>
            <a:r>
              <a:rPr lang="en-US" sz="2400" b="1" dirty="0"/>
              <a:t>Comment:</a:t>
            </a:r>
          </a:p>
          <a:p>
            <a:pPr marL="0" indent="0">
              <a:lnSpc>
                <a:spcPct val="90000"/>
              </a:lnSpc>
              <a:buNone/>
            </a:pPr>
            <a:r>
              <a:rPr lang="en-US" sz="2400" dirty="0"/>
              <a:t>When the atomic number doesn't match the number of electrons, the atom is an ion.</a:t>
            </a:r>
          </a:p>
        </p:txBody>
      </p:sp>
    </p:spTree>
    <p:extLst>
      <p:ext uri="{BB962C8B-B14F-4D97-AF65-F5344CB8AC3E}">
        <p14:creationId xmlns:p14="http://schemas.microsoft.com/office/powerpoint/2010/main" val="233018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a:xfrm>
            <a:off x="0" y="614908"/>
            <a:ext cx="9144000" cy="1077218"/>
          </a:xfrm>
        </p:spPr>
        <p:txBody>
          <a:bodyPr/>
          <a:lstStyle/>
          <a:p>
            <a:r>
              <a:rPr lang="en-US" dirty="0"/>
              <a:t>Isotopes </a:t>
            </a:r>
            <a:br>
              <a:rPr lang="en-US" dirty="0"/>
            </a:br>
            <a:r>
              <a:rPr lang="en-US" dirty="0"/>
              <a:t>CHECK YOUR NEIGHBOR, Continued</a:t>
            </a:r>
          </a:p>
        </p:txBody>
      </p:sp>
      <p:sp>
        <p:nvSpPr>
          <p:cNvPr id="800771" name="Rectangle 3"/>
          <p:cNvSpPr>
            <a:spLocks noGrp="1" noChangeArrowheads="1"/>
          </p:cNvSpPr>
          <p:nvPr>
            <p:ph idx="1"/>
          </p:nvPr>
        </p:nvSpPr>
        <p:spPr>
          <a:xfrm>
            <a:off x="365124" y="1957254"/>
            <a:ext cx="8503135" cy="4653915"/>
          </a:xfrm>
        </p:spPr>
        <p:txBody>
          <a:bodyPr/>
          <a:lstStyle/>
          <a:p>
            <a:pPr marL="0" indent="0">
              <a:spcAft>
                <a:spcPts val="2200"/>
              </a:spcAft>
              <a:buNone/>
            </a:pPr>
            <a:r>
              <a:rPr lang="en-US" dirty="0"/>
              <a:t>A nucleus with an atomic number of 44 and a mass number of 100 must have</a:t>
            </a:r>
            <a:endParaRPr lang="en-US" sz="1500" dirty="0"/>
          </a:p>
          <a:p>
            <a:pPr marL="514350" indent="-514350">
              <a:buFont typeface="+mj-lt"/>
              <a:buAutoNum type="alphaUcPeriod"/>
            </a:pPr>
            <a:r>
              <a:rPr lang="en-US" dirty="0"/>
              <a:t>44 neutrons.</a:t>
            </a:r>
          </a:p>
          <a:p>
            <a:pPr marL="514350" indent="-514350">
              <a:buFont typeface="+mj-lt"/>
              <a:buAutoNum type="alphaUcPeriod"/>
            </a:pPr>
            <a:r>
              <a:rPr lang="en-US" dirty="0"/>
              <a:t>56 neutrons.</a:t>
            </a:r>
          </a:p>
          <a:p>
            <a:pPr marL="514350" indent="-514350">
              <a:buFont typeface="+mj-lt"/>
              <a:buAutoNum type="alphaUcPeriod"/>
            </a:pPr>
            <a:r>
              <a:rPr lang="en-US" dirty="0"/>
              <a:t>100 neutrons.</a:t>
            </a:r>
          </a:p>
          <a:p>
            <a:pPr marL="514350" indent="-514350">
              <a:buFont typeface="+mj-lt"/>
              <a:buAutoNum type="alphaUcPeriod"/>
            </a:pPr>
            <a:r>
              <a:rPr lang="en-US" dirty="0"/>
              <a:t>All of the above.</a:t>
            </a:r>
            <a:endParaRPr lang="en-US" sz="2000" dirty="0"/>
          </a:p>
        </p:txBody>
      </p:sp>
    </p:spTree>
    <p:extLst>
      <p:ext uri="{BB962C8B-B14F-4D97-AF65-F5344CB8AC3E}">
        <p14:creationId xmlns:p14="http://schemas.microsoft.com/office/powerpoint/2010/main" val="200190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a:xfrm>
            <a:off x="0" y="614907"/>
            <a:ext cx="9144000" cy="1077218"/>
          </a:xfrm>
        </p:spPr>
        <p:txBody>
          <a:bodyPr/>
          <a:lstStyle/>
          <a:p>
            <a:r>
              <a:rPr lang="en-US" dirty="0"/>
              <a:t>Isotopes </a:t>
            </a:r>
            <a:br>
              <a:rPr lang="en-US" dirty="0"/>
            </a:br>
            <a:r>
              <a:rPr lang="en-US" dirty="0"/>
              <a:t>CHECK YOUR ANSWER, Continued</a:t>
            </a:r>
          </a:p>
        </p:txBody>
      </p:sp>
      <p:sp>
        <p:nvSpPr>
          <p:cNvPr id="800771" name="Rectangle 3"/>
          <p:cNvSpPr>
            <a:spLocks noGrp="1" noChangeArrowheads="1"/>
          </p:cNvSpPr>
          <p:nvPr>
            <p:ph idx="1"/>
          </p:nvPr>
        </p:nvSpPr>
        <p:spPr>
          <a:xfrm>
            <a:off x="365125" y="1957255"/>
            <a:ext cx="8532690" cy="2014846"/>
          </a:xfrm>
        </p:spPr>
        <p:txBody>
          <a:bodyPr/>
          <a:lstStyle/>
          <a:p>
            <a:pPr marL="0" indent="0">
              <a:spcAft>
                <a:spcPts val="2200"/>
              </a:spcAft>
              <a:buNone/>
            </a:pPr>
            <a:r>
              <a:rPr lang="en-US" dirty="0"/>
              <a:t>A nucleus with an atomic number of 44 and a mass number of 100 must have</a:t>
            </a:r>
          </a:p>
          <a:p>
            <a:pPr marL="514350" indent="-514350">
              <a:buFont typeface="+mj-lt"/>
              <a:buAutoNum type="alphaUcPeriod" startAt="2"/>
            </a:pPr>
            <a:r>
              <a:rPr lang="en-US" b="1" dirty="0"/>
              <a:t>56 neutrons.</a:t>
            </a:r>
          </a:p>
        </p:txBody>
      </p:sp>
      <p:sp>
        <p:nvSpPr>
          <p:cNvPr id="2" name="Text Placeholder 1"/>
          <p:cNvSpPr>
            <a:spLocks noGrp="1"/>
          </p:cNvSpPr>
          <p:nvPr>
            <p:ph type="body" sz="quarter" idx="10"/>
          </p:nvPr>
        </p:nvSpPr>
        <p:spPr>
          <a:xfrm>
            <a:off x="365125" y="3972100"/>
            <a:ext cx="8634656" cy="1266825"/>
          </a:xfrm>
        </p:spPr>
        <p:txBody>
          <a:bodyPr/>
          <a:lstStyle/>
          <a:p>
            <a:pPr marL="0" indent="0">
              <a:buNone/>
            </a:pPr>
            <a:r>
              <a:rPr lang="en-US" sz="2000" b="1" dirty="0"/>
              <a:t>Comment:</a:t>
            </a:r>
          </a:p>
          <a:p>
            <a:pPr marL="0" indent="0">
              <a:buNone/>
            </a:pPr>
            <a:r>
              <a:rPr lang="en-US" sz="2000" dirty="0"/>
              <a:t>Be sure to distinguish between </a:t>
            </a:r>
            <a:r>
              <a:rPr lang="en-US" sz="2000" i="1" dirty="0"/>
              <a:t>neutron</a:t>
            </a:r>
            <a:r>
              <a:rPr lang="en-US" sz="2000" dirty="0"/>
              <a:t> and </a:t>
            </a:r>
            <a:r>
              <a:rPr lang="en-US" sz="2000" i="1" dirty="0"/>
              <a:t>nucleon</a:t>
            </a:r>
            <a:r>
              <a:rPr lang="en-US" sz="2000" dirty="0"/>
              <a:t>. Of the 100 nucleons in the nucleus, 56 are neutrons. A neutron </a:t>
            </a:r>
            <a:r>
              <a:rPr lang="en-US" sz="2000" i="1" dirty="0"/>
              <a:t>is</a:t>
            </a:r>
            <a:r>
              <a:rPr lang="en-US" sz="2000" dirty="0"/>
              <a:t> a nucleon, as is a proton.</a:t>
            </a:r>
          </a:p>
        </p:txBody>
      </p:sp>
    </p:spTree>
    <p:extLst>
      <p:ext uri="{BB962C8B-B14F-4D97-AF65-F5344CB8AC3E}">
        <p14:creationId xmlns:p14="http://schemas.microsoft.com/office/powerpoint/2010/main" val="300616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3C5B-00C9-4059-96A9-BDB0DEC7AC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FC7234-A231-44FB-86D8-B8CFE53FA76E}"/>
              </a:ext>
            </a:extLst>
          </p:cNvPr>
          <p:cNvSpPr>
            <a:spLocks noGrp="1"/>
          </p:cNvSpPr>
          <p:nvPr>
            <p:ph idx="1"/>
          </p:nvPr>
        </p:nvSpPr>
        <p:spPr/>
        <p:txBody>
          <a:bodyPr/>
          <a:lstStyle/>
          <a:p>
            <a:r>
              <a:rPr lang="en-US" dirty="0"/>
              <a:t>Fusion- to come together, combining of nuclei (usually proton addition)</a:t>
            </a:r>
          </a:p>
          <a:p>
            <a:r>
              <a:rPr lang="en-US" dirty="0"/>
              <a:t>As number of protons increases the identity of the atom changes</a:t>
            </a:r>
          </a:p>
        </p:txBody>
      </p:sp>
      <p:sp>
        <p:nvSpPr>
          <p:cNvPr id="4" name="Text Placeholder 3">
            <a:extLst>
              <a:ext uri="{FF2B5EF4-FFF2-40B4-BE49-F238E27FC236}">
                <a16:creationId xmlns:a16="http://schemas.microsoft.com/office/drawing/2014/main" id="{1CBA9B10-FF05-4F02-99C3-2E2F3A2A260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15090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r>
              <a:rPr lang="en-US" dirty="0"/>
              <a:t>Compounds</a:t>
            </a:r>
          </a:p>
        </p:txBody>
      </p:sp>
      <p:sp>
        <p:nvSpPr>
          <p:cNvPr id="809987" name="Rectangle 3"/>
          <p:cNvSpPr>
            <a:spLocks noGrp="1" noChangeArrowheads="1"/>
          </p:cNvSpPr>
          <p:nvPr>
            <p:ph idx="1"/>
          </p:nvPr>
        </p:nvSpPr>
        <p:spPr/>
        <p:txBody>
          <a:bodyPr/>
          <a:lstStyle/>
          <a:p>
            <a:r>
              <a:rPr lang="en-US" sz="2400" dirty="0"/>
              <a:t>When atoms of different elements bond to one another, they make a </a:t>
            </a:r>
            <a:r>
              <a:rPr lang="en-US" sz="2400" b="1" dirty="0"/>
              <a:t>compound.</a:t>
            </a:r>
          </a:p>
          <a:p>
            <a:pPr lvl="1"/>
            <a:r>
              <a:rPr lang="en-US" sz="2400" dirty="0"/>
              <a:t>A compound is different from the elements from which it is made.</a:t>
            </a:r>
          </a:p>
          <a:p>
            <a:pPr lvl="1"/>
            <a:r>
              <a:rPr lang="en-US" sz="2400" dirty="0"/>
              <a:t>It can only be separated into its constituent elements by chemical means.</a:t>
            </a:r>
          </a:p>
          <a:p>
            <a:pPr lvl="1"/>
            <a:r>
              <a:rPr lang="en-US" sz="2400" dirty="0"/>
              <a:t>Have properties different than individual elements that make up compound</a:t>
            </a:r>
          </a:p>
          <a:p>
            <a:pPr lvl="1"/>
            <a:r>
              <a:rPr lang="en-US" sz="2400" dirty="0"/>
              <a:t>Example: Salt (a compound of sodium and chlorine)</a:t>
            </a:r>
          </a:p>
        </p:txBody>
      </p:sp>
    </p:spTree>
    <p:extLst>
      <p:ext uri="{BB962C8B-B14F-4D97-AF65-F5344CB8AC3E}">
        <p14:creationId xmlns:p14="http://schemas.microsoft.com/office/powerpoint/2010/main" val="3272178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439D-A2C8-4078-B96F-274A6C0D3C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01D631-214E-4ECA-844A-8572CC53BDC8}"/>
              </a:ext>
            </a:extLst>
          </p:cNvPr>
          <p:cNvSpPr>
            <a:spLocks noGrp="1"/>
          </p:cNvSpPr>
          <p:nvPr>
            <p:ph idx="1"/>
          </p:nvPr>
        </p:nvSpPr>
        <p:spPr/>
        <p:txBody>
          <a:bodyPr/>
          <a:lstStyle/>
          <a:p>
            <a:r>
              <a:rPr lang="en-US" u="sng" dirty="0"/>
              <a:t>Chemical formula- </a:t>
            </a:r>
            <a:r>
              <a:rPr lang="en-US" dirty="0"/>
              <a:t>tells proportion and kind of each atom in compound</a:t>
            </a:r>
          </a:p>
          <a:p>
            <a:r>
              <a:rPr lang="en-US" dirty="0"/>
              <a:t>How many atoms?</a:t>
            </a:r>
          </a:p>
          <a:p>
            <a:r>
              <a:rPr lang="en-US" dirty="0"/>
              <a:t>H</a:t>
            </a:r>
            <a:r>
              <a:rPr lang="en-US" baseline="-25000" dirty="0"/>
              <a:t>2</a:t>
            </a:r>
            <a:r>
              <a:rPr lang="en-US" dirty="0"/>
              <a:t>O</a:t>
            </a:r>
          </a:p>
          <a:p>
            <a:r>
              <a:rPr lang="en-US" dirty="0"/>
              <a:t>NaCl</a:t>
            </a:r>
          </a:p>
          <a:p>
            <a:r>
              <a:rPr lang="en-US" dirty="0"/>
              <a:t>Ca(OH)</a:t>
            </a:r>
            <a:r>
              <a:rPr lang="en-US" baseline="-25000" dirty="0"/>
              <a:t>2</a:t>
            </a:r>
          </a:p>
          <a:p>
            <a:endParaRPr lang="en-US" dirty="0"/>
          </a:p>
        </p:txBody>
      </p:sp>
    </p:spTree>
    <p:extLst>
      <p:ext uri="{BB962C8B-B14F-4D97-AF65-F5344CB8AC3E}">
        <p14:creationId xmlns:p14="http://schemas.microsoft.com/office/powerpoint/2010/main" val="26466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1026"/>
          <p:cNvSpPr>
            <a:spLocks noGrp="1" noChangeArrowheads="1"/>
          </p:cNvSpPr>
          <p:nvPr>
            <p:ph type="title"/>
          </p:nvPr>
        </p:nvSpPr>
        <p:spPr/>
        <p:txBody>
          <a:bodyPr/>
          <a:lstStyle/>
          <a:p>
            <a:r>
              <a:rPr lang="en-US" dirty="0"/>
              <a:t>Atoms</a:t>
            </a:r>
          </a:p>
        </p:txBody>
      </p:sp>
      <p:sp>
        <p:nvSpPr>
          <p:cNvPr id="778243" name="Rectangle 1027"/>
          <p:cNvSpPr>
            <a:spLocks noGrp="1" noChangeArrowheads="1"/>
          </p:cNvSpPr>
          <p:nvPr>
            <p:ph idx="1"/>
          </p:nvPr>
        </p:nvSpPr>
        <p:spPr/>
        <p:txBody>
          <a:bodyPr/>
          <a:lstStyle/>
          <a:p>
            <a:r>
              <a:rPr lang="en-US" dirty="0"/>
              <a:t>"All things are made of atoms—little particles that move around in perpetual motion, attracting each other when they are a little distance apart, but repelling upon being squeezed into one another.</a:t>
            </a:r>
            <a:r>
              <a:rPr lang="en-US" altLang="ja-JP" dirty="0"/>
              <a:t>"</a:t>
            </a:r>
          </a:p>
        </p:txBody>
      </p:sp>
      <p:sp>
        <p:nvSpPr>
          <p:cNvPr id="2" name="Content Placeholder 1"/>
          <p:cNvSpPr>
            <a:spLocks noGrp="1"/>
          </p:cNvSpPr>
          <p:nvPr>
            <p:ph sz="quarter" idx="10"/>
          </p:nvPr>
        </p:nvSpPr>
        <p:spPr>
          <a:xfrm>
            <a:off x="4927600" y="4304001"/>
            <a:ext cx="3889375" cy="825500"/>
          </a:xfrm>
        </p:spPr>
        <p:txBody>
          <a:bodyPr/>
          <a:lstStyle/>
          <a:p>
            <a:pPr marL="0" indent="0">
              <a:buNone/>
            </a:pPr>
            <a:r>
              <a:rPr lang="en-US" dirty="0"/>
              <a:t>—Richard Feynman</a:t>
            </a:r>
          </a:p>
        </p:txBody>
      </p:sp>
    </p:spTree>
    <p:extLst>
      <p:ext uri="{BB962C8B-B14F-4D97-AF65-F5344CB8AC3E}">
        <p14:creationId xmlns:p14="http://schemas.microsoft.com/office/powerpoint/2010/main" val="221093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8AB9-DEAB-4B3E-B9CA-FD00ECACFD30}"/>
              </a:ext>
            </a:extLst>
          </p:cNvPr>
          <p:cNvSpPr>
            <a:spLocks noGrp="1"/>
          </p:cNvSpPr>
          <p:nvPr>
            <p:ph type="title"/>
          </p:nvPr>
        </p:nvSpPr>
        <p:spPr/>
        <p:txBody>
          <a:bodyPr/>
          <a:lstStyle/>
          <a:p>
            <a:r>
              <a:rPr lang="en-US" dirty="0"/>
              <a:t>Mixtures</a:t>
            </a:r>
          </a:p>
        </p:txBody>
      </p:sp>
      <p:sp>
        <p:nvSpPr>
          <p:cNvPr id="3" name="Content Placeholder 2">
            <a:extLst>
              <a:ext uri="{FF2B5EF4-FFF2-40B4-BE49-F238E27FC236}">
                <a16:creationId xmlns:a16="http://schemas.microsoft.com/office/drawing/2014/main" id="{C57015BB-710F-4C7E-A5FD-1AE5CACC8461}"/>
              </a:ext>
            </a:extLst>
          </p:cNvPr>
          <p:cNvSpPr>
            <a:spLocks noGrp="1"/>
          </p:cNvSpPr>
          <p:nvPr>
            <p:ph idx="1"/>
          </p:nvPr>
        </p:nvSpPr>
        <p:spPr/>
        <p:txBody>
          <a:bodyPr/>
          <a:lstStyle/>
          <a:p>
            <a:r>
              <a:rPr lang="en-US" sz="2400" dirty="0"/>
              <a:t>A substance that is mixed together without chemically bonding is called a </a:t>
            </a:r>
            <a:r>
              <a:rPr lang="en-US" sz="2400" b="1" dirty="0"/>
              <a:t>mixture.</a:t>
            </a:r>
          </a:p>
          <a:p>
            <a:pPr lvl="1"/>
            <a:r>
              <a:rPr lang="en-US" sz="2400" dirty="0"/>
              <a:t>Example: Air (a mixture of several gases)</a:t>
            </a:r>
          </a:p>
          <a:p>
            <a:endParaRPr lang="en-US" dirty="0"/>
          </a:p>
        </p:txBody>
      </p:sp>
    </p:spTree>
    <p:extLst>
      <p:ext uri="{BB962C8B-B14F-4D97-AF65-F5344CB8AC3E}">
        <p14:creationId xmlns:p14="http://schemas.microsoft.com/office/powerpoint/2010/main" val="11304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1026"/>
          <p:cNvSpPr>
            <a:spLocks noGrp="1" noChangeArrowheads="1"/>
          </p:cNvSpPr>
          <p:nvPr>
            <p:ph type="title"/>
          </p:nvPr>
        </p:nvSpPr>
        <p:spPr/>
        <p:txBody>
          <a:bodyPr/>
          <a:lstStyle/>
          <a:p>
            <a:r>
              <a:rPr lang="en-US" dirty="0"/>
              <a:t>Molecules</a:t>
            </a:r>
          </a:p>
        </p:txBody>
      </p:sp>
      <p:sp>
        <p:nvSpPr>
          <p:cNvPr id="804867" name="Rectangle 1027"/>
          <p:cNvSpPr>
            <a:spLocks noGrp="1" noChangeArrowheads="1"/>
          </p:cNvSpPr>
          <p:nvPr>
            <p:ph idx="1"/>
          </p:nvPr>
        </p:nvSpPr>
        <p:spPr>
          <a:xfrm>
            <a:off x="365125" y="1225004"/>
            <a:ext cx="8229600" cy="2228349"/>
          </a:xfrm>
        </p:spPr>
        <p:txBody>
          <a:bodyPr/>
          <a:lstStyle/>
          <a:p>
            <a:r>
              <a:rPr lang="en-US" dirty="0"/>
              <a:t>Molecules</a:t>
            </a:r>
          </a:p>
          <a:p>
            <a:pPr lvl="1"/>
            <a:r>
              <a:rPr lang="en-US" dirty="0"/>
              <a:t>Smallest particle of a substance consisting to 2 or more atoms bonded together</a:t>
            </a:r>
          </a:p>
          <a:p>
            <a:pPr lvl="1"/>
            <a:r>
              <a:rPr lang="en-US" dirty="0"/>
              <a:t>Example:</a:t>
            </a:r>
          </a:p>
        </p:txBody>
      </p:sp>
      <p:sp>
        <p:nvSpPr>
          <p:cNvPr id="5" name="Text Placeholder 4"/>
          <p:cNvSpPr>
            <a:spLocks noGrp="1"/>
          </p:cNvSpPr>
          <p:nvPr>
            <p:ph type="body" sz="quarter" idx="11"/>
          </p:nvPr>
        </p:nvSpPr>
        <p:spPr>
          <a:xfrm>
            <a:off x="1268155" y="3453352"/>
            <a:ext cx="313367" cy="440603"/>
          </a:xfrm>
        </p:spPr>
        <p:txBody>
          <a:bodyPr/>
          <a:lstStyle/>
          <a:p>
            <a:pPr marL="342900" marR="0" lvl="0" indent="-342900" algn="l" defTabSz="914400" rtl="0" eaLnBrk="1" fontAlgn="base" latinLnBrk="0" hangingPunct="1">
              <a:lnSpc>
                <a:spcPct val="100000"/>
              </a:lnSpc>
              <a:spcBef>
                <a:spcPct val="20000"/>
              </a:spcBef>
              <a:spcAft>
                <a:spcPct val="0"/>
              </a:spcAft>
              <a:buClr>
                <a:srgbClr val="2E4499"/>
              </a:buClr>
              <a:buSzTx/>
              <a:buFontTx/>
              <a:buChar char="•"/>
              <a:tabLst/>
              <a:defRPr/>
            </a:pPr>
            <a:r>
              <a:rPr lang="en-US" dirty="0"/>
              <a:t> </a:t>
            </a:r>
            <a:endParaRPr lang="en-US" sz="2800" dirty="0">
              <a:solidFill>
                <a:srgbClr val="000000"/>
              </a:solidFill>
              <a:effectLst/>
              <a:latin typeface="+mn-lt"/>
              <a:ea typeface="+mn-ea"/>
              <a:cs typeface="+mn-cs"/>
            </a:endParaRPr>
          </a:p>
        </p:txBody>
      </p:sp>
      <p:pic>
        <p:nvPicPr>
          <p:cNvPr id="2" name="Picture 1" descr="NH superscript 3"/>
          <p:cNvPicPr>
            <a:picLocks noChangeAspect="1"/>
          </p:cNvPicPr>
          <p:nvPr/>
        </p:nvPicPr>
        <p:blipFill>
          <a:blip r:embed="rId2"/>
          <a:stretch>
            <a:fillRect/>
          </a:stretch>
        </p:blipFill>
        <p:spPr>
          <a:xfrm>
            <a:off x="1581522" y="3491281"/>
            <a:ext cx="600075" cy="438150"/>
          </a:xfrm>
          <a:prstGeom prst="rect">
            <a:avLst/>
          </a:prstGeom>
        </p:spPr>
      </p:pic>
      <p:sp>
        <p:nvSpPr>
          <p:cNvPr id="3" name="Text Placeholder 2" descr="NH subscript 3"/>
          <p:cNvSpPr>
            <a:spLocks noGrp="1"/>
          </p:cNvSpPr>
          <p:nvPr>
            <p:ph type="body" sz="quarter" idx="10"/>
          </p:nvPr>
        </p:nvSpPr>
        <p:spPr>
          <a:xfrm>
            <a:off x="1268155" y="3460623"/>
            <a:ext cx="7466270" cy="902141"/>
          </a:xfrm>
        </p:spPr>
        <p:txBody>
          <a:bodyPr/>
          <a:lstStyle/>
          <a:p>
            <a:pPr marL="914400" lvl="2" indent="0">
              <a:spcBef>
                <a:spcPts val="500"/>
              </a:spcBef>
              <a:buNone/>
            </a:pPr>
            <a:r>
              <a:rPr lang="en-US" dirty="0"/>
              <a:t>(ammonia)</a:t>
            </a:r>
          </a:p>
          <a:p>
            <a:pPr marL="228600" lvl="2">
              <a:spcBef>
                <a:spcPts val="500"/>
              </a:spcBef>
            </a:pPr>
            <a:r>
              <a:rPr lang="en-US" dirty="0"/>
              <a:t>3 atoms of hydrogen and 1 atom of nitrogen</a:t>
            </a:r>
          </a:p>
        </p:txBody>
      </p:sp>
      <p:pic>
        <p:nvPicPr>
          <p:cNvPr id="13" name="Picture 12" descr="Figure illustrating models of simple molecules: O subscript 2, NH subscript 3, CH subscript 4, and H subscript 2 O. The atoms in the molecules are joined in a well-defined way. The first molecule is the two-atom combination of oxygen, O subscript 2. The second molecule has three atoms of hydrogen combined with a single atom of nitrogen, NH subscript 3. The third molecule has one atom of carbon with four atoms of hydrogen, CH subscript 4. The fourth molecule has two atoms of hydrogen combined with a single atom of oxygen, H subscript 2 O."/>
          <p:cNvPicPr>
            <a:picLocks noChangeAspect="1"/>
          </p:cNvPicPr>
          <p:nvPr/>
        </p:nvPicPr>
        <p:blipFill rotWithShape="1">
          <a:blip r:embed="rId3">
            <a:extLst>
              <a:ext uri="{28A0092B-C50C-407E-A947-70E740481C1C}">
                <a14:useLocalDpi xmlns:a14="http://schemas.microsoft.com/office/drawing/2010/main" val="0"/>
              </a:ext>
            </a:extLst>
          </a:blip>
          <a:srcRect b="8334"/>
          <a:stretch/>
        </p:blipFill>
        <p:spPr>
          <a:xfrm>
            <a:off x="266700" y="4540940"/>
            <a:ext cx="8601456" cy="2011680"/>
          </a:xfrm>
          <a:prstGeom prst="rect">
            <a:avLst/>
          </a:prstGeom>
        </p:spPr>
      </p:pic>
    </p:spTree>
    <p:extLst>
      <p:ext uri="{BB962C8B-B14F-4D97-AF65-F5344CB8AC3E}">
        <p14:creationId xmlns:p14="http://schemas.microsoft.com/office/powerpoint/2010/main" val="1883712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2D3A-B1F0-47D9-8C98-19EBA91F73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08B0CA-B61F-4DEA-A6F2-CFECD718EABA}"/>
              </a:ext>
            </a:extLst>
          </p:cNvPr>
          <p:cNvSpPr>
            <a:spLocks noGrp="1"/>
          </p:cNvSpPr>
          <p:nvPr>
            <p:ph idx="1"/>
          </p:nvPr>
        </p:nvSpPr>
        <p:spPr/>
        <p:txBody>
          <a:bodyPr/>
          <a:lstStyle/>
          <a:p>
            <a:r>
              <a:rPr lang="en-US" dirty="0"/>
              <a:t>Usually gas and liquids at room temperature</a:t>
            </a:r>
          </a:p>
          <a:p>
            <a:r>
              <a:rPr lang="en-US" dirty="0"/>
              <a:t>Most metals and crystalline are made of atoms not joined in molecules</a:t>
            </a:r>
          </a:p>
        </p:txBody>
      </p:sp>
      <p:sp>
        <p:nvSpPr>
          <p:cNvPr id="4" name="Text Placeholder 3">
            <a:extLst>
              <a:ext uri="{FF2B5EF4-FFF2-40B4-BE49-F238E27FC236}">
                <a16:creationId xmlns:a16="http://schemas.microsoft.com/office/drawing/2014/main" id="{3C355B1B-C152-4324-BAF8-3C3E9F996245}"/>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C56ADCA2-6976-4986-B374-3C361839427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98495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US" dirty="0"/>
              <a:t>Molecules, Continued</a:t>
            </a:r>
          </a:p>
        </p:txBody>
      </p:sp>
      <p:sp>
        <p:nvSpPr>
          <p:cNvPr id="805891" name="Rectangle 3"/>
          <p:cNvSpPr>
            <a:spLocks noGrp="1" noChangeArrowheads="1"/>
          </p:cNvSpPr>
          <p:nvPr>
            <p:ph idx="1"/>
          </p:nvPr>
        </p:nvSpPr>
        <p:spPr>
          <a:xfrm>
            <a:off x="365125" y="1957255"/>
            <a:ext cx="8229600" cy="2727945"/>
          </a:xfrm>
        </p:spPr>
        <p:txBody>
          <a:bodyPr/>
          <a:lstStyle/>
          <a:p>
            <a:r>
              <a:rPr lang="en-US" dirty="0"/>
              <a:t>Chemical reaction:</a:t>
            </a:r>
          </a:p>
          <a:p>
            <a:pPr lvl="1"/>
            <a:r>
              <a:rPr lang="en-US" dirty="0"/>
              <a:t>A process in which atoms rearrange to form different molecules</a:t>
            </a:r>
          </a:p>
          <a:p>
            <a:pPr lvl="1"/>
            <a:r>
              <a:rPr lang="en-US" dirty="0"/>
              <a:t>Example:</a:t>
            </a:r>
          </a:p>
          <a:p>
            <a:pPr lvl="2"/>
            <a:r>
              <a:rPr lang="en-US" dirty="0"/>
              <a:t>Pulling molecules apart requires energy.</a:t>
            </a:r>
          </a:p>
          <a:p>
            <a:pPr lvl="3"/>
            <a:r>
              <a:rPr lang="en-US" dirty="0"/>
              <a:t>During photosynthesis, sunlight</a:t>
            </a:r>
            <a:r>
              <a:rPr lang="fr-FR" altLang="ja-JP" dirty="0"/>
              <a:t>'</a:t>
            </a:r>
            <a:r>
              <a:rPr lang="en-US" dirty="0"/>
              <a:t>s energy breaks bonds of </a:t>
            </a:r>
          </a:p>
        </p:txBody>
      </p:sp>
      <p:pic>
        <p:nvPicPr>
          <p:cNvPr id="5" name="Picture 4" descr="CO subscript 2"/>
          <p:cNvPicPr>
            <a:picLocks noChangeAspect="1"/>
          </p:cNvPicPr>
          <p:nvPr/>
        </p:nvPicPr>
        <p:blipFill>
          <a:blip r:embed="rId2"/>
          <a:stretch>
            <a:fillRect/>
          </a:stretch>
        </p:blipFill>
        <p:spPr>
          <a:xfrm>
            <a:off x="1931741" y="4685200"/>
            <a:ext cx="638175" cy="371475"/>
          </a:xfrm>
          <a:prstGeom prst="rect">
            <a:avLst/>
          </a:prstGeom>
        </p:spPr>
      </p:pic>
      <p:sp>
        <p:nvSpPr>
          <p:cNvPr id="2" name="Text Placeholder 1"/>
          <p:cNvSpPr>
            <a:spLocks noGrp="1"/>
          </p:cNvSpPr>
          <p:nvPr>
            <p:ph type="body" sz="quarter" idx="10"/>
          </p:nvPr>
        </p:nvSpPr>
        <p:spPr>
          <a:xfrm>
            <a:off x="2502260" y="4654713"/>
            <a:ext cx="1423743" cy="422275"/>
          </a:xfrm>
        </p:spPr>
        <p:txBody>
          <a:bodyPr/>
          <a:lstStyle/>
          <a:p>
            <a:pPr marL="0" indent="0">
              <a:buNone/>
            </a:pPr>
            <a:r>
              <a:rPr lang="en-US" sz="2000" dirty="0"/>
              <a:t>to produce</a:t>
            </a:r>
          </a:p>
        </p:txBody>
      </p:sp>
      <p:pic>
        <p:nvPicPr>
          <p:cNvPr id="6" name="Picture 5" descr="O subscript 2"/>
          <p:cNvPicPr>
            <a:picLocks noChangeAspect="1"/>
          </p:cNvPicPr>
          <p:nvPr/>
        </p:nvPicPr>
        <p:blipFill>
          <a:blip r:embed="rId3"/>
          <a:stretch>
            <a:fillRect/>
          </a:stretch>
        </p:blipFill>
        <p:spPr>
          <a:xfrm>
            <a:off x="3818792" y="4691430"/>
            <a:ext cx="381000" cy="323850"/>
          </a:xfrm>
          <a:prstGeom prst="rect">
            <a:avLst/>
          </a:prstGeom>
        </p:spPr>
      </p:pic>
      <p:sp>
        <p:nvSpPr>
          <p:cNvPr id="3" name="Text Placeholder 2"/>
          <p:cNvSpPr>
            <a:spLocks noGrp="1"/>
          </p:cNvSpPr>
          <p:nvPr>
            <p:ph type="body" sz="quarter" idx="11"/>
          </p:nvPr>
        </p:nvSpPr>
        <p:spPr>
          <a:xfrm>
            <a:off x="4137023" y="4654713"/>
            <a:ext cx="949569" cy="340787"/>
          </a:xfrm>
        </p:spPr>
        <p:txBody>
          <a:bodyPr/>
          <a:lstStyle/>
          <a:p>
            <a:pPr marL="0" indent="0">
              <a:buNone/>
            </a:pPr>
            <a:r>
              <a:rPr lang="en-US" sz="2000" dirty="0"/>
              <a:t>and C.</a:t>
            </a:r>
          </a:p>
        </p:txBody>
      </p:sp>
      <p:sp>
        <p:nvSpPr>
          <p:cNvPr id="4" name="Text Placeholder 3"/>
          <p:cNvSpPr>
            <a:spLocks noGrp="1"/>
          </p:cNvSpPr>
          <p:nvPr>
            <p:ph type="body" sz="quarter" idx="12"/>
          </p:nvPr>
        </p:nvSpPr>
        <p:spPr>
          <a:xfrm>
            <a:off x="365125" y="5012349"/>
            <a:ext cx="7719647" cy="1054344"/>
          </a:xfrm>
        </p:spPr>
        <p:txBody>
          <a:bodyPr/>
          <a:lstStyle/>
          <a:p>
            <a:pPr lvl="2"/>
            <a:r>
              <a:rPr lang="en-US" dirty="0"/>
              <a:t>Combining atoms releases energy.</a:t>
            </a:r>
          </a:p>
          <a:p>
            <a:pPr lvl="3"/>
            <a:r>
              <a:rPr lang="en-US" dirty="0"/>
              <a:t>Oxygen atoms combine with iron atoms to form rust.</a:t>
            </a:r>
          </a:p>
        </p:txBody>
      </p:sp>
    </p:spTree>
    <p:extLst>
      <p:ext uri="{BB962C8B-B14F-4D97-AF65-F5344CB8AC3E}">
        <p14:creationId xmlns:p14="http://schemas.microsoft.com/office/powerpoint/2010/main" val="3412604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2D0B-4D6A-420A-9F50-09681B5593AE}"/>
              </a:ext>
            </a:extLst>
          </p:cNvPr>
          <p:cNvSpPr>
            <a:spLocks noGrp="1"/>
          </p:cNvSpPr>
          <p:nvPr>
            <p:ph type="title"/>
          </p:nvPr>
        </p:nvSpPr>
        <p:spPr/>
        <p:txBody>
          <a:bodyPr/>
          <a:lstStyle/>
          <a:p>
            <a:r>
              <a:rPr lang="en-US" dirty="0"/>
              <a:t>Phases of matter</a:t>
            </a:r>
          </a:p>
        </p:txBody>
      </p:sp>
      <p:sp>
        <p:nvSpPr>
          <p:cNvPr id="3" name="Content Placeholder 2">
            <a:extLst>
              <a:ext uri="{FF2B5EF4-FFF2-40B4-BE49-F238E27FC236}">
                <a16:creationId xmlns:a16="http://schemas.microsoft.com/office/drawing/2014/main" id="{052B0AF9-AB88-435B-A674-4D4CBBFB5AF3}"/>
              </a:ext>
            </a:extLst>
          </p:cNvPr>
          <p:cNvSpPr>
            <a:spLocks noGrp="1"/>
          </p:cNvSpPr>
          <p:nvPr>
            <p:ph idx="1"/>
          </p:nvPr>
        </p:nvSpPr>
        <p:spPr/>
        <p:txBody>
          <a:bodyPr/>
          <a:lstStyle/>
          <a:p>
            <a:r>
              <a:rPr lang="en-US" dirty="0"/>
              <a:t>4 phases- solid, liquid, gas, plasma</a:t>
            </a:r>
          </a:p>
          <a:p>
            <a:r>
              <a:rPr lang="en-US" u="sng" dirty="0"/>
              <a:t>Plasma</a:t>
            </a:r>
            <a:r>
              <a:rPr lang="en-US" dirty="0"/>
              <a:t>- positive ions and free electrons that exist only at high temperatures</a:t>
            </a:r>
          </a:p>
          <a:p>
            <a:r>
              <a:rPr lang="en-US" dirty="0"/>
              <a:t>Which form has more KE and why?</a:t>
            </a:r>
          </a:p>
          <a:p>
            <a:endParaRPr lang="en-US" dirty="0"/>
          </a:p>
          <a:p>
            <a:endParaRPr lang="en-US" dirty="0"/>
          </a:p>
        </p:txBody>
      </p:sp>
      <p:sp>
        <p:nvSpPr>
          <p:cNvPr id="4" name="Text Placeholder 3">
            <a:extLst>
              <a:ext uri="{FF2B5EF4-FFF2-40B4-BE49-F238E27FC236}">
                <a16:creationId xmlns:a16="http://schemas.microsoft.com/office/drawing/2014/main" id="{47CAC5EA-CBD8-4CFA-88D0-BBCA66A70D3D}"/>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513497A5-237E-467C-9405-7D75D9B603CA}"/>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0E425FB0-C549-441D-AD64-893B628E96C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49586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r>
              <a:rPr lang="en-US" dirty="0"/>
              <a:t>Antimatter</a:t>
            </a:r>
          </a:p>
        </p:txBody>
      </p:sp>
      <p:sp>
        <p:nvSpPr>
          <p:cNvPr id="806915" name="Rectangle 3"/>
          <p:cNvSpPr>
            <a:spLocks noGrp="1" noChangeArrowheads="1"/>
          </p:cNvSpPr>
          <p:nvPr>
            <p:ph idx="1"/>
          </p:nvPr>
        </p:nvSpPr>
        <p:spPr>
          <a:xfrm>
            <a:off x="365125" y="1957255"/>
            <a:ext cx="8536558" cy="2712716"/>
          </a:xfrm>
        </p:spPr>
        <p:txBody>
          <a:bodyPr/>
          <a:lstStyle/>
          <a:p>
            <a:r>
              <a:rPr lang="en-US" sz="2400" dirty="0"/>
              <a:t>Matter:</a:t>
            </a:r>
          </a:p>
          <a:p>
            <a:pPr lvl="1"/>
            <a:r>
              <a:rPr lang="en-US" sz="2000" dirty="0"/>
              <a:t>Composed of atoms with positive nuclei and negative electrons</a:t>
            </a:r>
          </a:p>
          <a:p>
            <a:r>
              <a:rPr lang="en-US" sz="2400" dirty="0"/>
              <a:t>Antimatter:</a:t>
            </a:r>
          </a:p>
          <a:p>
            <a:pPr lvl="1"/>
            <a:r>
              <a:rPr lang="en-US" sz="2000" dirty="0"/>
              <a:t>Composed of atoms with negative nuclei and positive electrons (positrons)</a:t>
            </a:r>
          </a:p>
          <a:p>
            <a:r>
              <a:rPr lang="en-US" sz="2400" dirty="0"/>
              <a:t>Both matter and antimatter cannot exist in our environment.</a:t>
            </a:r>
          </a:p>
        </p:txBody>
      </p:sp>
      <p:pic>
        <p:nvPicPr>
          <p:cNvPr id="15" name="Picture 14" descr="Figure illustrating an atom of antimatter that has negatively charged nucleus surrounded by positrons."/>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3325556" y="4371921"/>
            <a:ext cx="2492888" cy="2436442"/>
          </a:xfrm>
          <a:prstGeom prst="rect">
            <a:avLst/>
          </a:prstGeom>
        </p:spPr>
      </p:pic>
    </p:spTree>
    <p:extLst>
      <p:ext uri="{BB962C8B-B14F-4D97-AF65-F5344CB8AC3E}">
        <p14:creationId xmlns:p14="http://schemas.microsoft.com/office/powerpoint/2010/main" val="1837575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r>
              <a:rPr lang="en-US" dirty="0"/>
              <a:t>Antimatter, Continued</a:t>
            </a:r>
          </a:p>
        </p:txBody>
      </p:sp>
      <p:sp>
        <p:nvSpPr>
          <p:cNvPr id="807939" name="Rectangle 3"/>
          <p:cNvSpPr>
            <a:spLocks noGrp="1" noChangeArrowheads="1"/>
          </p:cNvSpPr>
          <p:nvPr>
            <p:ph idx="1"/>
          </p:nvPr>
        </p:nvSpPr>
        <p:spPr/>
        <p:txBody>
          <a:bodyPr/>
          <a:lstStyle/>
          <a:p>
            <a:r>
              <a:rPr lang="en-US" dirty="0"/>
              <a:t>Positrons</a:t>
            </a:r>
          </a:p>
          <a:p>
            <a:pPr lvl="1"/>
            <a:r>
              <a:rPr lang="en-US" dirty="0"/>
              <a:t>have the same mass as an electron but are positively charged.</a:t>
            </a:r>
          </a:p>
          <a:p>
            <a:r>
              <a:rPr lang="en-US" dirty="0"/>
              <a:t>Antiprotons</a:t>
            </a:r>
          </a:p>
          <a:p>
            <a:pPr lvl="1"/>
            <a:r>
              <a:rPr lang="en-US" dirty="0"/>
              <a:t>have the same mass as protons but are negatively charged.</a:t>
            </a:r>
          </a:p>
        </p:txBody>
      </p:sp>
    </p:spTree>
    <p:extLst>
      <p:ext uri="{BB962C8B-B14F-4D97-AF65-F5344CB8AC3E}">
        <p14:creationId xmlns:p14="http://schemas.microsoft.com/office/powerpoint/2010/main" val="3459656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a:t>Dark Matter</a:t>
            </a:r>
          </a:p>
        </p:txBody>
      </p:sp>
      <p:sp>
        <p:nvSpPr>
          <p:cNvPr id="808963" name="Rectangle 3"/>
          <p:cNvSpPr>
            <a:spLocks noGrp="1" noChangeArrowheads="1"/>
          </p:cNvSpPr>
          <p:nvPr>
            <p:ph idx="1"/>
          </p:nvPr>
        </p:nvSpPr>
        <p:spPr/>
        <p:txBody>
          <a:bodyPr/>
          <a:lstStyle/>
          <a:p>
            <a:r>
              <a:rPr lang="en-US" dirty="0"/>
              <a:t>Dark matter</a:t>
            </a:r>
          </a:p>
          <a:p>
            <a:pPr lvl="1"/>
            <a:r>
              <a:rPr lang="en-US" dirty="0"/>
              <a:t>is unseen and unidentified matter very different from the elements that comprises about 23% of matter in the universe.</a:t>
            </a:r>
          </a:p>
          <a:p>
            <a:r>
              <a:rPr lang="en-US" dirty="0"/>
              <a:t>Dark energy</a:t>
            </a:r>
          </a:p>
          <a:p>
            <a:pPr lvl="1"/>
            <a:r>
              <a:rPr lang="en-US" dirty="0"/>
              <a:t>is an antigravity energy comprising 73% of the universe.</a:t>
            </a:r>
          </a:p>
        </p:txBody>
      </p:sp>
    </p:spTree>
    <p:extLst>
      <p:ext uri="{BB962C8B-B14F-4D97-AF65-F5344CB8AC3E}">
        <p14:creationId xmlns:p14="http://schemas.microsoft.com/office/powerpoint/2010/main" val="3366941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r>
              <a:rPr lang="en-US" dirty="0"/>
              <a:t>Dark Matter, Continued</a:t>
            </a:r>
          </a:p>
        </p:txBody>
      </p:sp>
      <p:sp>
        <p:nvSpPr>
          <p:cNvPr id="811011" name="Rectangle 3"/>
          <p:cNvSpPr>
            <a:spLocks noGrp="1" noChangeArrowheads="1"/>
          </p:cNvSpPr>
          <p:nvPr>
            <p:ph idx="1"/>
          </p:nvPr>
        </p:nvSpPr>
        <p:spPr>
          <a:xfrm>
            <a:off x="365125" y="1957254"/>
            <a:ext cx="8414006" cy="4653915"/>
          </a:xfrm>
        </p:spPr>
        <p:txBody>
          <a:bodyPr/>
          <a:lstStyle/>
          <a:p>
            <a:r>
              <a:rPr lang="en-US" dirty="0"/>
              <a:t>Finding the nature of the dark matter and the nature of the energy of empty space are </a:t>
            </a:r>
            <a:br>
              <a:rPr lang="en-US" dirty="0"/>
            </a:br>
            <a:r>
              <a:rPr lang="en-US" dirty="0"/>
              <a:t>high-priority quests in these times.</a:t>
            </a:r>
          </a:p>
          <a:p>
            <a:r>
              <a:rPr lang="en-US" dirty="0"/>
              <a:t>What we will have learned by 2050 will likely dwarf all that we have ever known.</a:t>
            </a:r>
          </a:p>
        </p:txBody>
      </p:sp>
    </p:spTree>
    <p:extLst>
      <p:ext uri="{BB962C8B-B14F-4D97-AF65-F5344CB8AC3E}">
        <p14:creationId xmlns:p14="http://schemas.microsoft.com/office/powerpoint/2010/main" val="1505354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F610-1066-463B-836A-40F723F70CF2}"/>
              </a:ext>
            </a:extLst>
          </p:cNvPr>
          <p:cNvSpPr>
            <a:spLocks noGrp="1"/>
          </p:cNvSpPr>
          <p:nvPr>
            <p:ph type="title"/>
          </p:nvPr>
        </p:nvSpPr>
        <p:spPr/>
        <p:txBody>
          <a:bodyPr/>
          <a:lstStyle/>
          <a:p>
            <a:r>
              <a:rPr lang="en-US" dirty="0"/>
              <a:t>Chapter 11 Homework</a:t>
            </a:r>
          </a:p>
        </p:txBody>
      </p:sp>
      <p:sp>
        <p:nvSpPr>
          <p:cNvPr id="3" name="Content Placeholder 2">
            <a:extLst>
              <a:ext uri="{FF2B5EF4-FFF2-40B4-BE49-F238E27FC236}">
                <a16:creationId xmlns:a16="http://schemas.microsoft.com/office/drawing/2014/main" id="{AD2B1F10-0468-4720-AAFF-EF0B65B3EFC8}"/>
              </a:ext>
            </a:extLst>
          </p:cNvPr>
          <p:cNvSpPr>
            <a:spLocks noGrp="1"/>
          </p:cNvSpPr>
          <p:nvPr>
            <p:ph idx="1"/>
          </p:nvPr>
        </p:nvSpPr>
        <p:spPr/>
        <p:txBody>
          <a:bodyPr/>
          <a:lstStyle/>
          <a:p>
            <a:r>
              <a:rPr lang="en-US" dirty="0"/>
              <a:t>P. </a:t>
            </a:r>
            <a:r>
              <a:rPr lang="en-US"/>
              <a:t>224-225</a:t>
            </a:r>
            <a:endParaRPr lang="en-US" dirty="0"/>
          </a:p>
          <a:p>
            <a:r>
              <a:rPr lang="en-US" dirty="0"/>
              <a:t>#33-58</a:t>
            </a:r>
          </a:p>
        </p:txBody>
      </p:sp>
    </p:spTree>
    <p:extLst>
      <p:ext uri="{BB962C8B-B14F-4D97-AF65-F5344CB8AC3E}">
        <p14:creationId xmlns:p14="http://schemas.microsoft.com/office/powerpoint/2010/main" val="255213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1026"/>
          <p:cNvSpPr>
            <a:spLocks noGrp="1" noChangeArrowheads="1"/>
          </p:cNvSpPr>
          <p:nvPr>
            <p:ph type="title"/>
          </p:nvPr>
        </p:nvSpPr>
        <p:spPr/>
        <p:txBody>
          <a:bodyPr/>
          <a:lstStyle/>
          <a:p>
            <a:r>
              <a:rPr lang="en-US" dirty="0"/>
              <a:t>The Atomic Hypothesis</a:t>
            </a:r>
          </a:p>
        </p:txBody>
      </p:sp>
      <p:sp>
        <p:nvSpPr>
          <p:cNvPr id="779267" name="Rectangle 1027"/>
          <p:cNvSpPr>
            <a:spLocks noGrp="1" noChangeArrowheads="1"/>
          </p:cNvSpPr>
          <p:nvPr>
            <p:ph idx="1"/>
          </p:nvPr>
        </p:nvSpPr>
        <p:spPr>
          <a:xfrm>
            <a:off x="365124" y="1957254"/>
            <a:ext cx="8336019" cy="4653915"/>
          </a:xfrm>
        </p:spPr>
        <p:txBody>
          <a:bodyPr/>
          <a:lstStyle/>
          <a:p>
            <a:r>
              <a:rPr lang="en-US" dirty="0"/>
              <a:t>The idea of matter:</a:t>
            </a:r>
          </a:p>
          <a:p>
            <a:pPr lvl="1"/>
            <a:r>
              <a:rPr lang="en-US" dirty="0"/>
              <a:t>First thought by Aristotle to be a combination of four elements—earth, air, fire, and water</a:t>
            </a:r>
          </a:p>
          <a:p>
            <a:pPr lvl="1"/>
            <a:r>
              <a:rPr lang="en-US" dirty="0"/>
              <a:t>Thought to be composed of atoms by Greeks from the fifth century BC</a:t>
            </a:r>
          </a:p>
          <a:p>
            <a:pPr lvl="1"/>
            <a:r>
              <a:rPr lang="en-US" dirty="0"/>
              <a:t>Further proposed as atoms in 1800s by meteorologists and schoolteacher John Dalton</a:t>
            </a:r>
          </a:p>
        </p:txBody>
      </p:sp>
    </p:spTree>
    <p:extLst>
      <p:ext uri="{BB962C8B-B14F-4D97-AF65-F5344CB8AC3E}">
        <p14:creationId xmlns:p14="http://schemas.microsoft.com/office/powerpoint/2010/main" val="8779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1026"/>
          <p:cNvSpPr>
            <a:spLocks noGrp="1" noChangeArrowheads="1"/>
          </p:cNvSpPr>
          <p:nvPr>
            <p:ph type="title"/>
          </p:nvPr>
        </p:nvSpPr>
        <p:spPr/>
        <p:txBody>
          <a:bodyPr/>
          <a:lstStyle/>
          <a:p>
            <a:r>
              <a:rPr lang="en-US" dirty="0"/>
              <a:t>The Atomic Hypothesis, Continued</a:t>
            </a:r>
          </a:p>
        </p:txBody>
      </p:sp>
      <p:sp>
        <p:nvSpPr>
          <p:cNvPr id="780291" name="Rectangle 1027"/>
          <p:cNvSpPr>
            <a:spLocks noGrp="1" noChangeArrowheads="1"/>
          </p:cNvSpPr>
          <p:nvPr>
            <p:ph idx="1"/>
          </p:nvPr>
        </p:nvSpPr>
        <p:spPr>
          <a:xfrm>
            <a:off x="365125" y="1957254"/>
            <a:ext cx="8229600" cy="2240673"/>
          </a:xfrm>
        </p:spPr>
        <p:txBody>
          <a:bodyPr/>
          <a:lstStyle/>
          <a:p>
            <a:r>
              <a:rPr lang="en-US" dirty="0"/>
              <a:t>In 1827, Robert Brown, a botanist, observed collisions between visible particles and invisible atoms (Brownian motion)—later confirmed by Einstein as evidence for the existence of atoms.</a:t>
            </a:r>
          </a:p>
          <a:p>
            <a:r>
              <a:rPr lang="en-US" dirty="0"/>
              <a:t>Observed dust particles in state of agitation</a:t>
            </a:r>
          </a:p>
          <a:p>
            <a:r>
              <a:rPr lang="en-US" b="1" u="sng" dirty="0"/>
              <a:t>Brownian motion- </a:t>
            </a:r>
            <a:r>
              <a:rPr lang="en-US" dirty="0"/>
              <a:t>the movement of tiny particle suspended in a gas or liquid that results from their bombardment by fast moving atoms or molecules of gas or liquid.</a:t>
            </a:r>
          </a:p>
        </p:txBody>
      </p:sp>
    </p:spTree>
    <p:extLst>
      <p:ext uri="{BB962C8B-B14F-4D97-AF65-F5344CB8AC3E}">
        <p14:creationId xmlns:p14="http://schemas.microsoft.com/office/powerpoint/2010/main" val="64601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1026"/>
          <p:cNvSpPr>
            <a:spLocks noGrp="1" noChangeArrowheads="1"/>
          </p:cNvSpPr>
          <p:nvPr>
            <p:ph type="title"/>
          </p:nvPr>
        </p:nvSpPr>
        <p:spPr/>
        <p:txBody>
          <a:bodyPr/>
          <a:lstStyle/>
          <a:p>
            <a:r>
              <a:rPr lang="en-US" dirty="0"/>
              <a:t>Characteristics of Atoms</a:t>
            </a:r>
          </a:p>
        </p:txBody>
      </p:sp>
      <p:sp>
        <p:nvSpPr>
          <p:cNvPr id="781315" name="Rectangle 1027"/>
          <p:cNvSpPr>
            <a:spLocks noGrp="1" noChangeArrowheads="1"/>
          </p:cNvSpPr>
          <p:nvPr>
            <p:ph idx="1"/>
          </p:nvPr>
        </p:nvSpPr>
        <p:spPr>
          <a:xfrm>
            <a:off x="365125" y="1957255"/>
            <a:ext cx="4696732" cy="2656310"/>
          </a:xfrm>
        </p:spPr>
        <p:txBody>
          <a:bodyPr/>
          <a:lstStyle/>
          <a:p>
            <a:r>
              <a:rPr lang="en-US" dirty="0"/>
              <a:t>Characteristics of atoms:</a:t>
            </a:r>
          </a:p>
          <a:p>
            <a:pPr lvl="1"/>
            <a:r>
              <a:rPr lang="en-US" dirty="0"/>
              <a:t>Incredibly tiny</a:t>
            </a:r>
          </a:p>
          <a:p>
            <a:pPr lvl="1"/>
            <a:r>
              <a:rPr lang="en-US" dirty="0"/>
              <a:t>Numerous </a:t>
            </a:r>
          </a:p>
          <a:p>
            <a:pPr lvl="1"/>
            <a:r>
              <a:rPr lang="en-US" dirty="0"/>
              <a:t>Perpetually in motion</a:t>
            </a:r>
          </a:p>
          <a:p>
            <a:pPr lvl="1"/>
            <a:r>
              <a:rPr lang="en-US" dirty="0"/>
              <a:t>Ageless</a:t>
            </a:r>
          </a:p>
          <a:p>
            <a:pPr lvl="1"/>
            <a:r>
              <a:rPr lang="en-US" dirty="0"/>
              <a:t>Smallest unit of element that keeps property of element</a:t>
            </a:r>
          </a:p>
        </p:txBody>
      </p:sp>
      <p:pic>
        <p:nvPicPr>
          <p:cNvPr id="10" name="Picture 9" descr="Figure illustrating an early-20th-century model of the atom, with a central nucleus and orbiting electrons which looks like a solar system with orbiting planets."/>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4791639" y="2111565"/>
            <a:ext cx="4025193" cy="4231253"/>
          </a:xfrm>
          <a:prstGeom prst="rect">
            <a:avLst/>
          </a:prstGeom>
        </p:spPr>
      </p:pic>
    </p:spTree>
    <p:extLst>
      <p:ext uri="{BB962C8B-B14F-4D97-AF65-F5344CB8AC3E}">
        <p14:creationId xmlns:p14="http://schemas.microsoft.com/office/powerpoint/2010/main" val="149276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1026"/>
          <p:cNvSpPr>
            <a:spLocks noGrp="1" noChangeArrowheads="1"/>
          </p:cNvSpPr>
          <p:nvPr>
            <p:ph type="title"/>
          </p:nvPr>
        </p:nvSpPr>
        <p:spPr>
          <a:xfrm>
            <a:off x="0" y="614908"/>
            <a:ext cx="9144000" cy="1077218"/>
          </a:xfrm>
        </p:spPr>
        <p:txBody>
          <a:bodyPr/>
          <a:lstStyle/>
          <a:p>
            <a:r>
              <a:rPr lang="en-US" dirty="0"/>
              <a:t>Characteristics of Atoms</a:t>
            </a:r>
            <a:br>
              <a:rPr lang="en-US" dirty="0"/>
            </a:br>
            <a:r>
              <a:rPr lang="en-US" dirty="0"/>
              <a:t>CHECK YOUR NEIGHBOR</a:t>
            </a:r>
          </a:p>
        </p:txBody>
      </p:sp>
      <p:sp>
        <p:nvSpPr>
          <p:cNvPr id="782339" name="Rectangle 1027"/>
          <p:cNvSpPr>
            <a:spLocks noGrp="1" noChangeArrowheads="1"/>
          </p:cNvSpPr>
          <p:nvPr>
            <p:ph idx="1"/>
          </p:nvPr>
        </p:nvSpPr>
        <p:spPr/>
        <p:txBody>
          <a:bodyPr/>
          <a:lstStyle/>
          <a:p>
            <a:pPr marL="0" indent="0">
              <a:spcAft>
                <a:spcPts val="3400"/>
              </a:spcAft>
              <a:buNone/>
            </a:pPr>
            <a:r>
              <a:rPr lang="en-US" sz="2400" dirty="0"/>
              <a:t>Which of the following are incorrect statements about the atom?</a:t>
            </a:r>
          </a:p>
          <a:p>
            <a:pPr marL="514350" indent="-514350">
              <a:lnSpc>
                <a:spcPct val="90000"/>
              </a:lnSpc>
              <a:buFont typeface="+mj-lt"/>
              <a:buAutoNum type="alphaUcPeriod"/>
            </a:pPr>
            <a:r>
              <a:rPr lang="en-US" sz="2400" dirty="0"/>
              <a:t>Atoms are smaller than the wavelength of visible light.</a:t>
            </a:r>
          </a:p>
          <a:p>
            <a:pPr marL="514350" indent="-514350">
              <a:lnSpc>
                <a:spcPct val="90000"/>
              </a:lnSpc>
              <a:buFont typeface="+mj-lt"/>
              <a:buAutoNum type="alphaUcPeriod"/>
            </a:pPr>
            <a:r>
              <a:rPr lang="en-US" sz="2400" dirty="0"/>
              <a:t>Atoms are mostly empty space, just as the solar system is mostly empty space. </a:t>
            </a:r>
          </a:p>
          <a:p>
            <a:pPr marL="514350" indent="-514350">
              <a:lnSpc>
                <a:spcPct val="90000"/>
              </a:lnSpc>
              <a:buFont typeface="+mj-lt"/>
              <a:buAutoNum type="alphaUcPeriod"/>
            </a:pPr>
            <a:r>
              <a:rPr lang="en-US" sz="2400" dirty="0"/>
              <a:t>Atoms are perpetually moving.</a:t>
            </a:r>
          </a:p>
          <a:p>
            <a:pPr marL="514350" indent="-514350">
              <a:lnSpc>
                <a:spcPct val="90000"/>
              </a:lnSpc>
              <a:buFont typeface="+mj-lt"/>
              <a:buAutoNum type="alphaUcPeriod"/>
            </a:pPr>
            <a:r>
              <a:rPr lang="en-US" sz="2400" dirty="0"/>
              <a:t>Atoms are manufactured in plants, and in humans during pregnancy.</a:t>
            </a:r>
          </a:p>
          <a:p>
            <a:pPr marL="514350" indent="-514350">
              <a:lnSpc>
                <a:spcPct val="90000"/>
              </a:lnSpc>
              <a:buFont typeface="+mj-lt"/>
              <a:buAutoNum type="alphaUcPeriod"/>
            </a:pPr>
            <a:r>
              <a:rPr lang="en-US" sz="2400" dirty="0"/>
              <a:t>All are correct.</a:t>
            </a:r>
          </a:p>
        </p:txBody>
      </p:sp>
    </p:spTree>
    <p:extLst>
      <p:ext uri="{BB962C8B-B14F-4D97-AF65-F5344CB8AC3E}">
        <p14:creationId xmlns:p14="http://schemas.microsoft.com/office/powerpoint/2010/main" val="356480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1026"/>
          <p:cNvSpPr>
            <a:spLocks noGrp="1" noChangeArrowheads="1"/>
          </p:cNvSpPr>
          <p:nvPr>
            <p:ph type="title"/>
          </p:nvPr>
        </p:nvSpPr>
        <p:spPr>
          <a:xfrm>
            <a:off x="0" y="614908"/>
            <a:ext cx="9144000" cy="1077218"/>
          </a:xfrm>
        </p:spPr>
        <p:txBody>
          <a:bodyPr/>
          <a:lstStyle/>
          <a:p>
            <a:r>
              <a:rPr lang="en-US" dirty="0"/>
              <a:t>Characteristics of Atoms</a:t>
            </a:r>
            <a:br>
              <a:rPr lang="en-US" dirty="0"/>
            </a:br>
            <a:r>
              <a:rPr lang="en-US" dirty="0"/>
              <a:t>CHECK YOUR ANSWER</a:t>
            </a:r>
          </a:p>
        </p:txBody>
      </p:sp>
      <p:sp>
        <p:nvSpPr>
          <p:cNvPr id="782339" name="Rectangle 1027"/>
          <p:cNvSpPr>
            <a:spLocks noGrp="1" noChangeArrowheads="1"/>
          </p:cNvSpPr>
          <p:nvPr>
            <p:ph idx="1"/>
          </p:nvPr>
        </p:nvSpPr>
        <p:spPr>
          <a:xfrm>
            <a:off x="365125" y="1957254"/>
            <a:ext cx="8229600" cy="2323801"/>
          </a:xfrm>
        </p:spPr>
        <p:txBody>
          <a:bodyPr/>
          <a:lstStyle/>
          <a:p>
            <a:pPr marL="0" indent="0">
              <a:spcAft>
                <a:spcPts val="3400"/>
              </a:spcAft>
              <a:buNone/>
            </a:pPr>
            <a:r>
              <a:rPr lang="en-US" sz="2400" dirty="0"/>
              <a:t>Which of the following are incorrect statements about the atom?</a:t>
            </a:r>
          </a:p>
          <a:p>
            <a:pPr marL="514350" indent="-514350">
              <a:lnSpc>
                <a:spcPct val="90000"/>
              </a:lnSpc>
              <a:buFont typeface="+mj-lt"/>
              <a:buAutoNum type="alphaUcPeriod" startAt="4"/>
            </a:pPr>
            <a:r>
              <a:rPr lang="en-US" sz="2400" b="1" dirty="0"/>
              <a:t>Atoms are manufactured in plants, and in humans during pregnancy.</a:t>
            </a:r>
          </a:p>
        </p:txBody>
      </p:sp>
    </p:spTree>
    <p:extLst>
      <p:ext uri="{BB962C8B-B14F-4D97-AF65-F5344CB8AC3E}">
        <p14:creationId xmlns:p14="http://schemas.microsoft.com/office/powerpoint/2010/main" val="181199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lstStyle/>
          <a:p>
            <a:r>
              <a:rPr lang="en-US" dirty="0"/>
              <a:t>Atomic Imagery</a:t>
            </a:r>
          </a:p>
        </p:txBody>
      </p:sp>
      <p:sp>
        <p:nvSpPr>
          <p:cNvPr id="786435" name="Rectangle 3"/>
          <p:cNvSpPr>
            <a:spLocks noGrp="1" noChangeArrowheads="1"/>
          </p:cNvSpPr>
          <p:nvPr>
            <p:ph idx="1"/>
          </p:nvPr>
        </p:nvSpPr>
        <p:spPr>
          <a:xfrm>
            <a:off x="365125" y="1957255"/>
            <a:ext cx="7652204" cy="4388128"/>
          </a:xfrm>
        </p:spPr>
        <p:txBody>
          <a:bodyPr/>
          <a:lstStyle/>
          <a:p>
            <a:r>
              <a:rPr lang="en-US" dirty="0"/>
              <a:t>View of atoms</a:t>
            </a:r>
          </a:p>
          <a:p>
            <a:pPr lvl="1"/>
            <a:r>
              <a:rPr lang="en-US" dirty="0"/>
              <a:t>Too small to be seen with visible light</a:t>
            </a:r>
          </a:p>
          <a:p>
            <a:pPr lvl="1"/>
            <a:r>
              <a:rPr lang="en-US" dirty="0"/>
              <a:t>As chains of individual thorium atoms in a 1970 electron micrograph image</a:t>
            </a:r>
          </a:p>
          <a:p>
            <a:pPr lvl="1"/>
            <a:r>
              <a:rPr lang="en-US" dirty="0"/>
              <a:t>Revealed as ripples in rings by scanning tunneling microscope in mid-1980s</a:t>
            </a:r>
          </a:p>
          <a:p>
            <a:pPr lvl="1"/>
            <a:r>
              <a:rPr lang="en-US" dirty="0"/>
              <a:t>Classical model has a nucleus</a:t>
            </a:r>
            <a:br>
              <a:rPr lang="en-US" dirty="0"/>
            </a:br>
            <a:r>
              <a:rPr lang="en-US" dirty="0"/>
              <a:t>at the center, surrounded by </a:t>
            </a:r>
            <a:br>
              <a:rPr lang="en-US" dirty="0"/>
            </a:br>
            <a:r>
              <a:rPr lang="en-US" dirty="0"/>
              <a:t>electrons</a:t>
            </a:r>
          </a:p>
        </p:txBody>
      </p:sp>
      <p:pic>
        <p:nvPicPr>
          <p:cNvPr id="9" name="Picture 8" descr="Photograph of individual atoms represented by string of dots which form the chains of thorium ato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945" y="4844005"/>
            <a:ext cx="2684073" cy="1946001"/>
          </a:xfrm>
          <a:prstGeom prst="rect">
            <a:avLst/>
          </a:prstGeom>
        </p:spPr>
      </p:pic>
    </p:spTree>
    <p:extLst>
      <p:ext uri="{BB962C8B-B14F-4D97-AF65-F5344CB8AC3E}">
        <p14:creationId xmlns:p14="http://schemas.microsoft.com/office/powerpoint/2010/main" val="727350504"/>
      </p:ext>
    </p:extLst>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1161</TotalTime>
  <Words>1437</Words>
  <Application>Microsoft Office PowerPoint</Application>
  <PresentationFormat>On-screen Show (4:3)</PresentationFormat>
  <Paragraphs>218</Paragraphs>
  <Slides>39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39</vt:i4>
      </vt:variant>
    </vt:vector>
  </HeadingPairs>
  <TitlesOfParts>
    <vt:vector size="41" baseType="lpstr">
      <vt:lpstr>Arial</vt:lpstr>
      <vt:lpstr>HA5Lect_template</vt:lpstr>
      <vt:lpstr>Chapter 11:  The Atomic Nature Of Matter</vt:lpstr>
      <vt:lpstr>This lecture will help you understand:</vt:lpstr>
      <vt:lpstr>Atoms</vt:lpstr>
      <vt:lpstr>The Atomic Hypothesis</vt:lpstr>
      <vt:lpstr>The Atomic Hypothesis, Continued</vt:lpstr>
      <vt:lpstr>Characteristics of Atoms</vt:lpstr>
      <vt:lpstr>Characteristics of Atoms CHECK YOUR NEIGHBOR</vt:lpstr>
      <vt:lpstr>Characteristics of Atoms CHECK YOUR ANSWER</vt:lpstr>
      <vt:lpstr>Atomic Imagery</vt:lpstr>
      <vt:lpstr>Atomic Structure</vt:lpstr>
      <vt:lpstr>Electrons</vt:lpstr>
      <vt:lpstr>PowerPoint Presentation</vt:lpstr>
      <vt:lpstr>The Elements</vt:lpstr>
      <vt:lpstr>The Elements, Continued</vt:lpstr>
      <vt:lpstr>Periodic Table of the Elements</vt:lpstr>
      <vt:lpstr>PowerPoint Presentation</vt:lpstr>
      <vt:lpstr>PowerPoint Presentation</vt:lpstr>
      <vt:lpstr>Periodic Table of the Elements, Continued</vt:lpstr>
      <vt:lpstr>Relative Sizes of Atoms</vt:lpstr>
      <vt:lpstr>Relative Sizes of Atoms, Continued</vt:lpstr>
      <vt:lpstr>Ions and Isotopes</vt:lpstr>
      <vt:lpstr>Isotopes</vt:lpstr>
      <vt:lpstr>Isotopes  CHECK YOUR NEIGHBOR</vt:lpstr>
      <vt:lpstr>Isotopes  CHECK YOUR ANSWER</vt:lpstr>
      <vt:lpstr>Isotopes  CHECK YOUR NEIGHBOR, Continued</vt:lpstr>
      <vt:lpstr>Isotopes  CHECK YOUR ANSWER, Continued</vt:lpstr>
      <vt:lpstr>PowerPoint Presentation</vt:lpstr>
      <vt:lpstr>Compounds</vt:lpstr>
      <vt:lpstr>PowerPoint Presentation</vt:lpstr>
      <vt:lpstr>Mixtures</vt:lpstr>
      <vt:lpstr>Molecules</vt:lpstr>
      <vt:lpstr>PowerPoint Presentation</vt:lpstr>
      <vt:lpstr>Molecules, Continued</vt:lpstr>
      <vt:lpstr>Phases of matter</vt:lpstr>
      <vt:lpstr>Antimatter</vt:lpstr>
      <vt:lpstr>Antimatter, Continued</vt:lpstr>
      <vt:lpstr>Dark Matter</vt:lpstr>
      <vt:lpstr>Dark Matter, Continued</vt:lpstr>
      <vt:lpstr>Chapter 11 Homework</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The Atomic Nature Of Matter</dc:title>
  <dc:creator>R U</dc:creator>
  <cp:lastModifiedBy>Angela Farmer</cp:lastModifiedBy>
  <cp:revision>142</cp:revision>
  <dcterms:created xsi:type="dcterms:W3CDTF">2007-09-26T05:29:17Z</dcterms:created>
  <dcterms:modified xsi:type="dcterms:W3CDTF">2019-11-14T15:03:29Z</dcterms:modified>
</cp:coreProperties>
</file>