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5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8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2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8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8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2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9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4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75E5C-253D-4977-B949-A4AEC20E6C60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3900-681F-47F9-A3D1-79762A86A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4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Limiting Reactants and Percent Yield</a:t>
            </a:r>
            <a:endParaRPr lang="en-US" dirty="0"/>
          </a:p>
        </p:txBody>
      </p:sp>
      <p:sp>
        <p:nvSpPr>
          <p:cNvPr id="4608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3600" dirty="0" smtClean="0"/>
              <a:t>9-3</a:t>
            </a:r>
          </a:p>
        </p:txBody>
      </p:sp>
    </p:spTree>
    <p:extLst>
      <p:ext uri="{BB962C8B-B14F-4D97-AF65-F5344CB8AC3E}">
        <p14:creationId xmlns:p14="http://schemas.microsoft.com/office/powerpoint/2010/main" val="38713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6Li + N</a:t>
            </a:r>
            <a:r>
              <a:rPr lang="en-US" altLang="en-US" sz="4000" baseline="-25000" smtClean="0"/>
              <a:t>2</a:t>
            </a:r>
            <a:r>
              <a:rPr lang="en-US" altLang="en-US" sz="4000" smtClean="0"/>
              <a:t> </a:t>
            </a:r>
            <a:r>
              <a:rPr lang="en-US" altLang="en-US" sz="4000" smtClean="0">
                <a:cs typeface="Arial" charset="0"/>
              </a:rPr>
              <a:t>→ 2</a:t>
            </a:r>
            <a:r>
              <a:rPr lang="en-US" altLang="en-US" sz="4000" smtClean="0"/>
              <a:t>Li</a:t>
            </a:r>
            <a:r>
              <a:rPr lang="en-US" altLang="en-US" sz="4000" baseline="-25000" smtClean="0"/>
              <a:t>3</a:t>
            </a:r>
            <a:r>
              <a:rPr lang="en-US" altLang="en-US" sz="4000" smtClean="0"/>
              <a:t>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3- Need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8.07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Li x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N</a:t>
            </a:r>
            <a:r>
              <a:rPr lang="en-US" altLang="en-US" u="sng" baseline="-25000" dirty="0" smtClean="0"/>
              <a:t>2</a:t>
            </a:r>
            <a:r>
              <a:rPr lang="en-US" altLang="en-US" dirty="0" smtClean="0"/>
              <a:t> = 1.34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N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     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Li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2.00 </a:t>
            </a:r>
            <a:r>
              <a:rPr lang="en-US" altLang="en-US" dirty="0" err="1" smtClean="0"/>
              <a:t>mol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N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x </a:t>
            </a:r>
            <a:r>
              <a:rPr lang="en-US" altLang="en-US" u="sng" dirty="0" smtClean="0"/>
              <a:t>6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Li </a:t>
            </a:r>
            <a:r>
              <a:rPr lang="en-US" altLang="en-US" dirty="0" smtClean="0"/>
              <a:t>= 12.0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Li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    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N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Limiting reactant is Li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u="sng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3893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6Li + N</a:t>
            </a:r>
            <a:r>
              <a:rPr lang="en-US" altLang="en-US" sz="4000" baseline="-25000" smtClean="0"/>
              <a:t>2</a:t>
            </a:r>
            <a:r>
              <a:rPr lang="en-US" altLang="en-US" sz="4000" smtClean="0"/>
              <a:t> </a:t>
            </a:r>
            <a:r>
              <a:rPr lang="en-US" altLang="en-US" sz="4000" smtClean="0">
                <a:cs typeface="Arial" charset="0"/>
              </a:rPr>
              <a:t>→ 2</a:t>
            </a:r>
            <a:r>
              <a:rPr lang="en-US" altLang="en-US" sz="4000" smtClean="0"/>
              <a:t>Li</a:t>
            </a:r>
            <a:r>
              <a:rPr lang="en-US" altLang="en-US" sz="4000" baseline="-25000" smtClean="0"/>
              <a:t>3</a:t>
            </a:r>
            <a:r>
              <a:rPr lang="en-US" altLang="en-US" sz="4000" smtClean="0"/>
              <a:t>N</a:t>
            </a:r>
            <a:br>
              <a:rPr lang="en-US" altLang="en-US" sz="4000" smtClean="0"/>
            </a:br>
            <a:endParaRPr lang="en-US" alt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4- get product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8.07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Li x </a:t>
            </a:r>
            <a:r>
              <a:rPr lang="en-US" altLang="en-US" u="sng" dirty="0" smtClean="0"/>
              <a:t>2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Li</a:t>
            </a:r>
            <a:r>
              <a:rPr lang="en-US" altLang="en-US" u="sng" baseline="-25000" dirty="0" smtClean="0"/>
              <a:t>3</a:t>
            </a:r>
            <a:r>
              <a:rPr lang="en-US" altLang="en-US" u="sng" dirty="0" smtClean="0"/>
              <a:t>N</a:t>
            </a:r>
            <a:r>
              <a:rPr lang="en-US" altLang="en-US" dirty="0" smtClean="0"/>
              <a:t> = 2.69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Li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     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Li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5- moles to mass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2.69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Li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N x </a:t>
            </a:r>
            <a:r>
              <a:rPr lang="en-US" altLang="en-US" u="sng" dirty="0" smtClean="0"/>
              <a:t>34.82 g</a:t>
            </a:r>
            <a:r>
              <a:rPr lang="en-US" altLang="en-US" dirty="0" smtClean="0"/>
              <a:t> = 93.7 g Li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         1 </a:t>
            </a:r>
            <a:r>
              <a:rPr lang="en-US" altLang="en-US" dirty="0" err="1" smtClean="0"/>
              <a:t>mol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276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Percent Yield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Theoretical Yield-</a:t>
            </a:r>
            <a:r>
              <a:rPr lang="en-US" altLang="en-US" dirty="0" smtClean="0"/>
              <a:t> amount predicted to form from reaction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Maximum amount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Don’t always get because of side reactions, never have prefect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Determined by limiting reactants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Solve for on paper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651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/>
              <a:t>Actual yield-</a:t>
            </a:r>
            <a:r>
              <a:rPr lang="en-US" altLang="en-US" dirty="0" smtClean="0"/>
              <a:t> amount of product obtained in lab reaction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/>
              <a:t>Percent yield- </a:t>
            </a:r>
            <a:r>
              <a:rPr lang="en-US" altLang="en-US" dirty="0" smtClean="0"/>
              <a:t>product of the ratio or the actual yield to the theoretical yield expressed as a percent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dirty="0" smtClean="0"/>
              <a:t>Percent yield = </a:t>
            </a:r>
            <a:r>
              <a:rPr lang="en-US" altLang="en-US" sz="3200" b="1" u="sng" dirty="0" smtClean="0"/>
              <a:t>Actual yield        </a:t>
            </a:r>
            <a:r>
              <a:rPr lang="en-US" altLang="en-US" sz="3200" b="1" dirty="0" smtClean="0"/>
              <a:t>  x 100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dirty="0" smtClean="0"/>
              <a:t>			         Theoretical yield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Percent yield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</a:t>
            </a:r>
            <a:r>
              <a:rPr lang="en-US" altLang="en-US" baseline="-25000" dirty="0" smtClean="0"/>
              <a:t>2       </a:t>
            </a:r>
            <a:r>
              <a:rPr lang="en-US" altLang="en-US" dirty="0" smtClean="0"/>
              <a:t>+   CO </a:t>
            </a:r>
            <a:r>
              <a:rPr lang="en-US" altLang="en-US" dirty="0" smtClean="0">
                <a:cs typeface="Arial" charset="0"/>
              </a:rPr>
              <a:t>→ </a:t>
            </a:r>
            <a:r>
              <a:rPr lang="en-US" altLang="en-US" dirty="0" smtClean="0"/>
              <a:t>CH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OH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8600g   68500 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You get an actual yield of 3.57 x 10</a:t>
            </a:r>
            <a:r>
              <a:rPr lang="en-US" altLang="en-US" baseline="30000" dirty="0" smtClean="0"/>
              <a:t>4</a:t>
            </a:r>
            <a:r>
              <a:rPr lang="en-US" altLang="en-US" dirty="0" smtClean="0"/>
              <a:t> g of CH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OH, what is the percent yield of CH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OH?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Need to find theoretical yield of limiting reactant.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1-   2H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+ CO </a:t>
            </a:r>
            <a:r>
              <a:rPr lang="en-US" altLang="en-US" dirty="0" smtClean="0">
                <a:cs typeface="Arial" charset="0"/>
              </a:rPr>
              <a:t>→ </a:t>
            </a:r>
            <a:r>
              <a:rPr lang="en-US" altLang="en-US" dirty="0" smtClean="0"/>
              <a:t>CH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OH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124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2H</a:t>
            </a:r>
            <a:r>
              <a:rPr lang="en-US" altLang="en-US" baseline="-25000" smtClean="0"/>
              <a:t>2 </a:t>
            </a:r>
            <a:r>
              <a:rPr lang="en-US" altLang="en-US" smtClean="0"/>
              <a:t>+ CO </a:t>
            </a:r>
            <a:r>
              <a:rPr lang="en-US" altLang="en-US" smtClean="0">
                <a:cs typeface="Arial" charset="0"/>
              </a:rPr>
              <a:t>→ </a:t>
            </a:r>
            <a:r>
              <a:rPr lang="en-US" altLang="en-US" smtClean="0"/>
              <a:t>CH</a:t>
            </a:r>
            <a:r>
              <a:rPr lang="en-US" altLang="en-US" baseline="-25000" smtClean="0"/>
              <a:t>3</a:t>
            </a:r>
            <a:r>
              <a:rPr lang="en-US" altLang="en-US" smtClean="0"/>
              <a:t>OH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2- Have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8600 g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x 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dirty="0" smtClean="0"/>
              <a:t>    = 4266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                2.016 g H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68500 g CO x 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dirty="0" smtClean="0"/>
              <a:t>   = 2446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                28.01 g CO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536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2H</a:t>
            </a:r>
            <a:r>
              <a:rPr lang="en-US" altLang="en-US" baseline="-25000" smtClean="0"/>
              <a:t>2 </a:t>
            </a:r>
            <a:r>
              <a:rPr lang="en-US" altLang="en-US" smtClean="0"/>
              <a:t>+ CO </a:t>
            </a:r>
            <a:r>
              <a:rPr lang="en-US" altLang="en-US" smtClean="0">
                <a:cs typeface="Arial" charset="0"/>
              </a:rPr>
              <a:t>→ </a:t>
            </a:r>
            <a:r>
              <a:rPr lang="en-US" altLang="en-US" smtClean="0"/>
              <a:t>CH</a:t>
            </a:r>
            <a:r>
              <a:rPr lang="en-US" altLang="en-US" baseline="-25000" smtClean="0"/>
              <a:t>3</a:t>
            </a:r>
            <a:r>
              <a:rPr lang="en-US" altLang="en-US" smtClean="0"/>
              <a:t>OH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3 –Need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4266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x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CO</a:t>
            </a:r>
            <a:r>
              <a:rPr lang="en-US" altLang="en-US" dirty="0" smtClean="0"/>
              <a:t> = 2133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                      2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2446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CO x </a:t>
            </a:r>
            <a:r>
              <a:rPr lang="en-US" altLang="en-US" u="sng" dirty="0" smtClean="0"/>
              <a:t>2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H</a:t>
            </a:r>
            <a:r>
              <a:rPr lang="en-US" altLang="en-US" u="sng" baseline="-25000" dirty="0" smtClean="0"/>
              <a:t>2</a:t>
            </a:r>
            <a:r>
              <a:rPr lang="en-US" altLang="en-US" dirty="0" smtClean="0"/>
              <a:t> = 4892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				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is limiting reactant</a:t>
            </a:r>
          </a:p>
        </p:txBody>
      </p:sp>
    </p:spTree>
    <p:extLst>
      <p:ext uri="{BB962C8B-B14F-4D97-AF65-F5344CB8AC3E}">
        <p14:creationId xmlns:p14="http://schemas.microsoft.com/office/powerpoint/2010/main" val="129152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2H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+ CO </a:t>
            </a:r>
            <a:r>
              <a:rPr lang="en-US" altLang="en-US" dirty="0" smtClean="0">
                <a:cs typeface="Arial" charset="0"/>
              </a:rPr>
              <a:t>→ </a:t>
            </a:r>
            <a:r>
              <a:rPr lang="en-US" altLang="en-US" dirty="0" smtClean="0"/>
              <a:t>CH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OH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 4- moles to mass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 </a:t>
            </a:r>
            <a:r>
              <a:rPr lang="en-US" altLang="en-US" dirty="0" smtClean="0"/>
              <a:t>4266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x </a:t>
            </a:r>
            <a:r>
              <a:rPr lang="en-US" altLang="en-US" u="sng" dirty="0" smtClean="0"/>
              <a:t>1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CH</a:t>
            </a:r>
            <a:r>
              <a:rPr lang="en-US" altLang="en-US" u="sng" baseline="-25000" dirty="0" smtClean="0"/>
              <a:t>3</a:t>
            </a:r>
            <a:r>
              <a:rPr lang="en-US" altLang="en-US" u="sng" dirty="0" smtClean="0"/>
              <a:t>OH </a:t>
            </a:r>
            <a:r>
              <a:rPr lang="en-US" altLang="en-US" dirty="0" smtClean="0"/>
              <a:t>x   </a:t>
            </a:r>
            <a:r>
              <a:rPr lang="en-US" altLang="en-US" u="sng" dirty="0" smtClean="0"/>
              <a:t>32.04 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                        2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         </a:t>
            </a:r>
            <a:r>
              <a:rPr lang="en-US" altLang="en-US" dirty="0" smtClean="0"/>
              <a:t>1mol CH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OH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= 68341.3 g CH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OH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5- percent yield of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CH</a:t>
            </a:r>
            <a:r>
              <a:rPr lang="en-US" altLang="en-US" b="1" baseline="-25000" dirty="0" smtClean="0"/>
              <a:t>3</a:t>
            </a:r>
            <a:r>
              <a:rPr lang="en-US" altLang="en-US" b="1" dirty="0" smtClean="0"/>
              <a:t>OH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  <a:r>
              <a:rPr lang="en-US" altLang="en-US" u="sng" dirty="0" smtClean="0"/>
              <a:t>35700g</a:t>
            </a:r>
            <a:r>
              <a:rPr lang="en-US" altLang="en-US" dirty="0" smtClean="0"/>
              <a:t> x  100% = 52.2 %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68341g</a:t>
            </a:r>
          </a:p>
        </p:txBody>
      </p:sp>
    </p:spTree>
    <p:extLst>
      <p:ext uri="{BB962C8B-B14F-4D97-AF65-F5344CB8AC3E}">
        <p14:creationId xmlns:p14="http://schemas.microsoft.com/office/powerpoint/2010/main" val="134279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During a reaction 38.8 g of </a:t>
            </a:r>
            <a:r>
              <a:rPr lang="en-US" altLang="en-US" sz="2800" dirty="0" err="1" smtClean="0"/>
              <a:t>chorobenzene</a:t>
            </a:r>
            <a:r>
              <a:rPr lang="en-US" altLang="en-US" sz="2800" dirty="0" smtClean="0"/>
              <a:t> is formed, the theoretical yield is found to be 53.0 g.  What is the percent yield?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dirty="0" smtClean="0"/>
              <a:t>Percent yield = </a:t>
            </a:r>
            <a:r>
              <a:rPr lang="en-US" altLang="en-US" sz="3200" b="1" u="sng" dirty="0" smtClean="0"/>
              <a:t>Actual yield        </a:t>
            </a:r>
            <a:r>
              <a:rPr lang="en-US" altLang="en-US" sz="3200" b="1" dirty="0" smtClean="0"/>
              <a:t>  x 100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dirty="0" smtClean="0"/>
              <a:t>			         Theoretical yield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 (38.8 g/ 53.0 g) x 100 %= 73.2% </a:t>
            </a:r>
          </a:p>
        </p:txBody>
      </p:sp>
    </p:spTree>
    <p:extLst>
      <p:ext uri="{BB962C8B-B14F-4D97-AF65-F5344CB8AC3E}">
        <p14:creationId xmlns:p14="http://schemas.microsoft.com/office/powerpoint/2010/main" val="78560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9925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2FePO</a:t>
            </a:r>
            <a:r>
              <a:rPr lang="en-US" altLang="en-US" b="1" baseline="-25000" dirty="0" smtClean="0"/>
              <a:t>4</a:t>
            </a:r>
            <a:r>
              <a:rPr lang="en-US" altLang="en-US" b="1" dirty="0" smtClean="0"/>
              <a:t> + 3Na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SO</a:t>
            </a:r>
            <a:r>
              <a:rPr lang="en-US" altLang="en-US" b="1" baseline="-25000" dirty="0" smtClean="0"/>
              <a:t>4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latin typeface="Calibri" pitchFamily="34" charset="0"/>
              </a:rPr>
              <a:t>→</a:t>
            </a:r>
            <a:r>
              <a:rPr lang="en-US" altLang="en-US" b="1" dirty="0" smtClean="0"/>
              <a:t>Fe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(SO</a:t>
            </a:r>
            <a:r>
              <a:rPr lang="en-US" altLang="en-US" b="1" baseline="-25000" dirty="0" smtClean="0"/>
              <a:t>4</a:t>
            </a:r>
            <a:r>
              <a:rPr lang="en-US" altLang="en-US" b="1" dirty="0" smtClean="0"/>
              <a:t>)</a:t>
            </a:r>
            <a:r>
              <a:rPr lang="en-US" altLang="en-US" b="1" baseline="-25000" dirty="0" smtClean="0"/>
              <a:t>3 </a:t>
            </a:r>
            <a:r>
              <a:rPr lang="en-US" altLang="en-US" b="1" dirty="0" smtClean="0"/>
              <a:t>+ 2Na</a:t>
            </a:r>
            <a:r>
              <a:rPr lang="en-US" altLang="en-US" b="1" baseline="-25000" dirty="0" smtClean="0"/>
              <a:t>3</a:t>
            </a:r>
            <a:r>
              <a:rPr lang="en-US" altLang="en-US" b="1" dirty="0" smtClean="0"/>
              <a:t>PO</a:t>
            </a:r>
            <a:r>
              <a:rPr lang="en-US" altLang="en-US" b="1" baseline="-25000" dirty="0" smtClean="0"/>
              <a:t>4</a:t>
            </a:r>
          </a:p>
          <a:p>
            <a:pPr>
              <a:defRPr/>
            </a:pPr>
            <a:r>
              <a:rPr lang="en-US" altLang="en-US" dirty="0" smtClean="0"/>
              <a:t>Determine the theoretical yield of iron (III) sulfate if 25.0 g of iron (III) phosphate is used. (if only one amount is given, it has to be the limiting reactant)</a:t>
            </a:r>
          </a:p>
          <a:p>
            <a:pPr>
              <a:defRPr/>
            </a:pPr>
            <a:r>
              <a:rPr lang="en-US" altLang="en-US" sz="2000" dirty="0" smtClean="0"/>
              <a:t>25.0 g FePO</a:t>
            </a:r>
            <a:r>
              <a:rPr lang="en-US" altLang="en-US" sz="2000" baseline="-25000" dirty="0" smtClean="0"/>
              <a:t>4   </a:t>
            </a:r>
            <a:r>
              <a:rPr lang="en-US" altLang="en-US" sz="2000" dirty="0" smtClean="0"/>
              <a:t>x </a:t>
            </a:r>
            <a:r>
              <a:rPr lang="en-US" altLang="en-US" sz="2000" u="sng" dirty="0" smtClean="0"/>
              <a:t>1 </a:t>
            </a:r>
            <a:r>
              <a:rPr lang="en-US" altLang="en-US" sz="2000" u="sng" dirty="0" err="1" smtClean="0"/>
              <a:t>mol</a:t>
            </a:r>
            <a:r>
              <a:rPr lang="en-US" altLang="en-US" sz="2000" dirty="0" smtClean="0"/>
              <a:t> FePO</a:t>
            </a:r>
            <a:r>
              <a:rPr lang="en-US" altLang="en-US" sz="2000" baseline="-25000" dirty="0" smtClean="0"/>
              <a:t>4</a:t>
            </a:r>
            <a:r>
              <a:rPr lang="en-US" altLang="en-US" sz="2000" dirty="0" smtClean="0"/>
              <a:t> x </a:t>
            </a:r>
            <a:r>
              <a:rPr lang="en-US" altLang="en-US" sz="2000" u="sng" dirty="0" smtClean="0"/>
              <a:t>1 molFe</a:t>
            </a:r>
            <a:r>
              <a:rPr lang="en-US" altLang="en-US" sz="2000" u="sng" baseline="-25000" dirty="0" smtClean="0"/>
              <a:t>2</a:t>
            </a:r>
            <a:r>
              <a:rPr lang="en-US" altLang="en-US" sz="2000" u="sng" dirty="0" smtClean="0"/>
              <a:t>(SO</a:t>
            </a:r>
            <a:r>
              <a:rPr lang="en-US" altLang="en-US" sz="2000" u="sng" baseline="-25000" dirty="0" smtClean="0"/>
              <a:t>4</a:t>
            </a:r>
            <a:r>
              <a:rPr lang="en-US" altLang="en-US" sz="2000" u="sng" dirty="0" smtClean="0"/>
              <a:t>)</a:t>
            </a:r>
            <a:r>
              <a:rPr lang="en-US" altLang="en-US" sz="2000" u="sng" baseline="-25000" dirty="0" smtClean="0"/>
              <a:t>3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X </a:t>
            </a:r>
            <a:r>
              <a:rPr lang="en-US" altLang="en-US" sz="2000" u="sng" dirty="0" smtClean="0"/>
              <a:t>399.70gFe</a:t>
            </a:r>
            <a:r>
              <a:rPr lang="en-US" altLang="en-US" sz="2000" u="sng" baseline="-25000" dirty="0" smtClean="0"/>
              <a:t>2</a:t>
            </a:r>
            <a:r>
              <a:rPr lang="en-US" altLang="en-US" sz="2000" dirty="0" smtClean="0"/>
              <a:t>(SO</a:t>
            </a:r>
            <a:r>
              <a:rPr lang="en-US" altLang="en-US" sz="2000" baseline="-25000" dirty="0" smtClean="0"/>
              <a:t>4</a:t>
            </a:r>
            <a:r>
              <a:rPr lang="en-US" altLang="en-US" sz="2000" dirty="0" smtClean="0"/>
              <a:t>)</a:t>
            </a:r>
            <a:r>
              <a:rPr lang="en-US" altLang="en-US" sz="2000" baseline="-25000" dirty="0" smtClean="0"/>
              <a:t>3</a:t>
            </a:r>
            <a:endParaRPr lang="en-US" altLang="en-US" sz="2000" u="sng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2000" dirty="0" smtClean="0"/>
              <a:t>                         150.80g FePO</a:t>
            </a:r>
            <a:r>
              <a:rPr lang="en-US" altLang="en-US" sz="2000" baseline="-25000" dirty="0" smtClean="0"/>
              <a:t>4</a:t>
            </a:r>
            <a:r>
              <a:rPr lang="en-US" altLang="en-US" sz="2000" dirty="0" smtClean="0"/>
              <a:t>       2 molFePO</a:t>
            </a:r>
            <a:r>
              <a:rPr lang="en-US" altLang="en-US" sz="2000" baseline="-25000" dirty="0" smtClean="0"/>
              <a:t>4</a:t>
            </a:r>
            <a:r>
              <a:rPr lang="en-US" altLang="en-US" sz="2000" dirty="0" smtClean="0"/>
              <a:t>     1 molFe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(SO</a:t>
            </a:r>
            <a:r>
              <a:rPr lang="en-US" altLang="en-US" sz="2000" baseline="-25000" dirty="0" smtClean="0"/>
              <a:t>4</a:t>
            </a:r>
            <a:r>
              <a:rPr lang="en-US" altLang="en-US" sz="2000" dirty="0" smtClean="0"/>
              <a:t>)</a:t>
            </a:r>
            <a:r>
              <a:rPr lang="en-US" altLang="en-US" sz="2000" baseline="-25000" dirty="0" smtClean="0"/>
              <a:t>3</a:t>
            </a:r>
            <a:r>
              <a:rPr lang="en-US" altLang="en-US" sz="2000" dirty="0" smtClean="0"/>
              <a:t>=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dirty="0" smtClean="0"/>
              <a:t>= 33.1 g Fe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(SO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3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9334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9-3 Learning Targets</a:t>
            </a:r>
          </a:p>
        </p:txBody>
      </p:sp>
      <p:sp>
        <p:nvSpPr>
          <p:cNvPr id="47107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r>
              <a:rPr lang="en-US" sz="2800" b="1" dirty="0" smtClean="0"/>
              <a:t>Identify the limiting reactant in a chemical equation</a:t>
            </a:r>
            <a:endParaRPr lang="en-US" sz="2800" dirty="0" smtClean="0"/>
          </a:p>
          <a:p>
            <a:r>
              <a:rPr lang="en-US" sz="2800" b="1" dirty="0" smtClean="0"/>
              <a:t>Identify the excess reactant and calculate the amount remaining after the reaction is complete</a:t>
            </a:r>
            <a:endParaRPr lang="en-US" sz="2800" dirty="0" smtClean="0"/>
          </a:p>
          <a:p>
            <a:r>
              <a:rPr lang="en-US" sz="2800" b="1" dirty="0" smtClean="0"/>
              <a:t>Calculate the mass of a product when the amount of more than one reactant is given</a:t>
            </a:r>
            <a:endParaRPr lang="en-US" sz="2800" dirty="0" smtClean="0"/>
          </a:p>
          <a:p>
            <a:r>
              <a:rPr lang="en-US" sz="2800" b="1" dirty="0" smtClean="0"/>
              <a:t>Calculate the theoretical yield of a chemical reaction from data</a:t>
            </a:r>
            <a:endParaRPr lang="en-US" sz="2800" dirty="0" smtClean="0"/>
          </a:p>
          <a:p>
            <a:r>
              <a:rPr lang="en-US" sz="2800" b="1" dirty="0" smtClean="0"/>
              <a:t>Determine the percent yield for a chemical reaction</a:t>
            </a: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67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r>
              <a:rPr lang="en-US" altLang="en-US" dirty="0" smtClean="0"/>
              <a:t>If 18. 5 g of iron(III) sulfate is actually made, what is the percent yield?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dirty="0" smtClean="0"/>
              <a:t>Percent yield = </a:t>
            </a:r>
            <a:r>
              <a:rPr lang="en-US" altLang="en-US" sz="3200" b="1" u="sng" dirty="0" smtClean="0"/>
              <a:t>Actual yield        </a:t>
            </a:r>
            <a:r>
              <a:rPr lang="en-US" altLang="en-US" sz="3200" b="1" dirty="0" smtClean="0"/>
              <a:t>  x 100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dirty="0" smtClean="0"/>
              <a:t>			         Theoretical yield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3200" b="1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dirty="0" smtClean="0"/>
              <a:t>Percent yield =  </a:t>
            </a:r>
            <a:r>
              <a:rPr lang="en-US" altLang="en-US" sz="3200" u="sng" dirty="0" smtClean="0"/>
              <a:t>18.5g</a:t>
            </a:r>
            <a:r>
              <a:rPr lang="en-US" altLang="en-US" sz="3200" b="1" u="sng" dirty="0" smtClean="0"/>
              <a:t>      </a:t>
            </a:r>
            <a:r>
              <a:rPr lang="en-US" altLang="en-US" sz="3200" b="1" dirty="0" smtClean="0"/>
              <a:t>x 100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b="1" dirty="0" smtClean="0"/>
              <a:t>			        		 </a:t>
            </a:r>
            <a:r>
              <a:rPr lang="en-US" altLang="en-US" sz="3200" dirty="0" smtClean="0"/>
              <a:t>33.1g</a:t>
            </a:r>
            <a:endParaRPr lang="en-US" altLang="en-US" dirty="0" smtClean="0"/>
          </a:p>
          <a:p>
            <a:r>
              <a:rPr lang="en-US" altLang="en-US" dirty="0" smtClean="0"/>
              <a:t>= 55.9 %</a:t>
            </a:r>
          </a:p>
        </p:txBody>
      </p:sp>
    </p:spTree>
    <p:extLst>
      <p:ext uri="{BB962C8B-B14F-4D97-AF65-F5344CB8AC3E}">
        <p14:creationId xmlns:p14="http://schemas.microsoft.com/office/powerpoint/2010/main" val="25717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altLang="en-US" sz="3200" dirty="0" smtClean="0"/>
              <a:t>Percent yield in the marketplace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r>
              <a:rPr lang="en-US" altLang="en-US" dirty="0" smtClean="0"/>
              <a:t>Important in calculation or overall cost effectiveness in industrial process</a:t>
            </a:r>
          </a:p>
          <a:p>
            <a:r>
              <a:rPr lang="en-US" altLang="en-US" dirty="0" smtClean="0"/>
              <a:t>Find most cost effective method to bring price of item down and profit up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69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Limiting Reactants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Limiting reactant</a:t>
            </a:r>
            <a:r>
              <a:rPr lang="en-US" altLang="en-US" dirty="0" smtClean="0"/>
              <a:t> (reagent)- the reactant that limits how much product is formed</a:t>
            </a:r>
          </a:p>
          <a:p>
            <a:pPr eaLnBrk="1" hangingPunct="1"/>
            <a:r>
              <a:rPr lang="en-US" altLang="en-US" dirty="0" smtClean="0"/>
              <a:t>When reactant is gone reaction stops</a:t>
            </a:r>
          </a:p>
          <a:p>
            <a:pPr eaLnBrk="1" hangingPunct="1"/>
            <a:r>
              <a:rPr lang="en-US" altLang="en-US" b="1" dirty="0" smtClean="0"/>
              <a:t>CH</a:t>
            </a:r>
            <a:r>
              <a:rPr lang="en-US" altLang="en-US" b="1" baseline="-25000" dirty="0" smtClean="0"/>
              <a:t>4</a:t>
            </a:r>
            <a:r>
              <a:rPr lang="en-US" altLang="en-US" b="1" dirty="0" smtClean="0"/>
              <a:t> + 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 </a:t>
            </a:r>
            <a:r>
              <a:rPr lang="en-US" altLang="en-US" b="1" dirty="0" smtClean="0">
                <a:cs typeface="Arial" charset="0"/>
              </a:rPr>
              <a:t>→</a:t>
            </a:r>
            <a:r>
              <a:rPr lang="en-US" altLang="en-US" b="1" dirty="0" smtClean="0"/>
              <a:t> 3H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 + CO</a:t>
            </a:r>
          </a:p>
          <a:p>
            <a:pPr eaLnBrk="1" hangingPunct="1"/>
            <a:r>
              <a:rPr lang="en-US" altLang="en-US" dirty="0" smtClean="0"/>
              <a:t>249 g CH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takes 279 g of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to react</a:t>
            </a:r>
          </a:p>
          <a:p>
            <a:pPr eaLnBrk="1" hangingPunct="1"/>
            <a:r>
              <a:rPr lang="en-US" altLang="en-US" dirty="0" smtClean="0"/>
              <a:t>If you have 300g of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and 249 g of CH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, what is the limiting reactant?</a:t>
            </a:r>
          </a:p>
          <a:p>
            <a:pPr eaLnBrk="1" hangingPunct="1"/>
            <a:r>
              <a:rPr lang="en-US" altLang="en-US" dirty="0" smtClean="0"/>
              <a:t>CH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, it will run out first</a:t>
            </a:r>
          </a:p>
        </p:txBody>
      </p:sp>
    </p:spTree>
    <p:extLst>
      <p:ext uri="{BB962C8B-B14F-4D97-AF65-F5344CB8AC3E}">
        <p14:creationId xmlns:p14="http://schemas.microsoft.com/office/powerpoint/2010/main" val="117145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altLang="en-US" b="1" dirty="0" smtClean="0"/>
              <a:t>Can not have 2 reactants be limiting</a:t>
            </a:r>
          </a:p>
          <a:p>
            <a:r>
              <a:rPr lang="en-US" altLang="en-US" b="1" dirty="0" smtClean="0"/>
              <a:t>Excess reactant- </a:t>
            </a:r>
            <a:r>
              <a:rPr lang="en-US" altLang="en-US" dirty="0" smtClean="0"/>
              <a:t>the substance that is not used up completely in a reaction</a:t>
            </a:r>
          </a:p>
          <a:p>
            <a:pPr lvl="1"/>
            <a:r>
              <a:rPr lang="en-US" altLang="en-US" dirty="0" smtClean="0"/>
              <a:t>Often the least expensive reactant</a:t>
            </a:r>
          </a:p>
          <a:p>
            <a:r>
              <a:rPr lang="en-US" altLang="en-US" dirty="0" smtClean="0"/>
              <a:t>Why use excess?</a:t>
            </a:r>
          </a:p>
          <a:p>
            <a:pPr lvl="1"/>
            <a:r>
              <a:rPr lang="en-US" altLang="en-US" dirty="0" smtClean="0"/>
              <a:t>Reaction can be driven to continue until all of limiting reactant is used up</a:t>
            </a:r>
          </a:p>
          <a:p>
            <a:pPr lvl="1"/>
            <a:r>
              <a:rPr lang="en-US" altLang="en-US" dirty="0" smtClean="0"/>
              <a:t>Speed up reaction</a:t>
            </a:r>
          </a:p>
          <a:p>
            <a:pPr lvl="1"/>
            <a:r>
              <a:rPr lang="en-US" altLang="en-US" dirty="0" smtClean="0"/>
              <a:t>Increases efficiency of reaction</a:t>
            </a:r>
          </a:p>
        </p:txBody>
      </p:sp>
    </p:spTree>
    <p:extLst>
      <p:ext uri="{BB962C8B-B14F-4D97-AF65-F5344CB8AC3E}">
        <p14:creationId xmlns:p14="http://schemas.microsoft.com/office/powerpoint/2010/main" val="83753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/>
              <a:t>Stiochiometry</a:t>
            </a:r>
            <a:r>
              <a:rPr lang="en-US" altLang="en-US" dirty="0" smtClean="0"/>
              <a:t> with Limiting Reactants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1-Balance equation</a:t>
            </a:r>
          </a:p>
          <a:p>
            <a:pPr eaLnBrk="1" hangingPunct="1"/>
            <a:r>
              <a:rPr lang="en-US" altLang="en-US" dirty="0" smtClean="0"/>
              <a:t>2- Mass to moles (have)</a:t>
            </a:r>
          </a:p>
          <a:p>
            <a:pPr eaLnBrk="1" hangingPunct="1"/>
            <a:r>
              <a:rPr lang="en-US" altLang="en-US" dirty="0" smtClean="0"/>
              <a:t>3- Determine limiting reactant (need)</a:t>
            </a:r>
          </a:p>
          <a:p>
            <a:pPr eaLnBrk="1" hangingPunct="1"/>
            <a:r>
              <a:rPr lang="en-US" altLang="en-US" dirty="0" smtClean="0"/>
              <a:t>4- Limiting reactant and mole ratio to get product</a:t>
            </a:r>
          </a:p>
          <a:p>
            <a:pPr eaLnBrk="1" hangingPunct="1"/>
            <a:r>
              <a:rPr lang="en-US" altLang="en-US" dirty="0" smtClean="0"/>
              <a:t>5- Moles to mass</a:t>
            </a:r>
          </a:p>
        </p:txBody>
      </p:sp>
    </p:spTree>
    <p:extLst>
      <p:ext uri="{BB962C8B-B14F-4D97-AF65-F5344CB8AC3E}">
        <p14:creationId xmlns:p14="http://schemas.microsoft.com/office/powerpoint/2010/main" val="9637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Limiting reactant problem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N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     +    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>
                <a:cs typeface="Arial" charset="0"/>
              </a:rPr>
              <a:t>→</a:t>
            </a:r>
            <a:r>
              <a:rPr lang="en-US" altLang="en-US" b="1" dirty="0" smtClean="0"/>
              <a:t> NH</a:t>
            </a:r>
            <a:r>
              <a:rPr lang="en-US" altLang="en-US" b="1" baseline="-25000" dirty="0" smtClean="0"/>
              <a:t>3</a:t>
            </a:r>
            <a:endParaRPr lang="en-US" altLang="en-US" baseline="-25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baseline="-25000" dirty="0" smtClean="0"/>
              <a:t>      </a:t>
            </a:r>
            <a:r>
              <a:rPr lang="en-US" altLang="en-US" dirty="0" smtClean="0"/>
              <a:t>25kg     5 kg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How much ammonia is produced (grams) when the reaction is run to completion?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1- balance equation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N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+ 3H</a:t>
            </a:r>
            <a:r>
              <a:rPr lang="en-US" altLang="en-US" baseline="-25000" dirty="0" smtClean="0"/>
              <a:t>2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2NH</a:t>
            </a:r>
            <a:r>
              <a:rPr lang="en-US" altLang="en-US" baseline="-25000" dirty="0" smtClean="0"/>
              <a:t>3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186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N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+ 3H</a:t>
            </a:r>
            <a:r>
              <a:rPr lang="en-US" altLang="en-US" baseline="-25000" dirty="0" smtClean="0"/>
              <a:t>2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2NH</a:t>
            </a:r>
            <a:r>
              <a:rPr lang="en-US" altLang="en-US" baseline="-25000" dirty="0" smtClean="0"/>
              <a:t>3</a:t>
            </a:r>
            <a:br>
              <a:rPr lang="en-US" altLang="en-US" baseline="-25000" dirty="0" smtClean="0"/>
            </a:br>
            <a:endParaRPr lang="en-US" alt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b="1" dirty="0" smtClean="0"/>
              <a:t>2- mass to moles (have)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 25000g N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X 1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/ 28 g = 892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N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5000 g H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x 1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/ 2.016 g = 2480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H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 smtClean="0"/>
              <a:t>3- determine limiting reactant (need)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 892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N</a:t>
            </a:r>
            <a:r>
              <a:rPr lang="en-US" altLang="en-US" sz="2600" baseline="-25000" dirty="0" smtClean="0"/>
              <a:t>2 </a:t>
            </a:r>
            <a:r>
              <a:rPr lang="en-US" altLang="en-US" sz="2600" dirty="0" smtClean="0"/>
              <a:t>x </a:t>
            </a:r>
            <a:r>
              <a:rPr lang="en-US" altLang="en-US" sz="2600" u="sng" dirty="0" smtClean="0"/>
              <a:t>3 </a:t>
            </a:r>
            <a:r>
              <a:rPr lang="en-US" altLang="en-US" sz="2600" u="sng" dirty="0" err="1" smtClean="0"/>
              <a:t>mol</a:t>
            </a:r>
            <a:r>
              <a:rPr lang="en-US" altLang="en-US" sz="2600" u="sng" dirty="0" smtClean="0"/>
              <a:t> </a:t>
            </a:r>
            <a:r>
              <a:rPr lang="en-US" altLang="en-US" sz="2600" dirty="0" smtClean="0"/>
              <a:t>H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= 2680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H</a:t>
            </a:r>
            <a:r>
              <a:rPr lang="en-US" altLang="en-US" sz="2600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                      1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N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2480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H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x </a:t>
            </a:r>
            <a:r>
              <a:rPr lang="en-US" altLang="en-US" sz="2600" u="sng" dirty="0" smtClean="0"/>
              <a:t>1mol </a:t>
            </a:r>
            <a:r>
              <a:rPr lang="en-US" altLang="en-US" sz="2600" dirty="0" smtClean="0"/>
              <a:t>N</a:t>
            </a:r>
            <a:r>
              <a:rPr lang="en-US" altLang="en-US" sz="2600" baseline="-25000" dirty="0" smtClean="0"/>
              <a:t>2</a:t>
            </a:r>
            <a:r>
              <a:rPr lang="en-US" altLang="en-US" sz="2600" u="sng" dirty="0" smtClean="0"/>
              <a:t> </a:t>
            </a:r>
            <a:r>
              <a:rPr lang="en-US" altLang="en-US" sz="2600" dirty="0" smtClean="0"/>
              <a:t>= 827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N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                    3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H</a:t>
            </a:r>
            <a:r>
              <a:rPr lang="en-US" altLang="en-US" sz="2600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 smtClean="0"/>
              <a:t>H</a:t>
            </a:r>
            <a:r>
              <a:rPr lang="en-US" altLang="en-US" sz="2600" b="1" baseline="-25000" dirty="0" smtClean="0"/>
              <a:t>2 </a:t>
            </a:r>
            <a:r>
              <a:rPr lang="en-US" altLang="en-US" sz="2600" b="1" dirty="0" smtClean="0"/>
              <a:t>is limiting reactant because don’t have enough</a:t>
            </a:r>
            <a:endParaRPr lang="en-US" altLang="en-US" sz="2600" b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61731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N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+ 3H</a:t>
            </a:r>
            <a:r>
              <a:rPr lang="en-US" altLang="en-US" baseline="-25000" dirty="0" smtClean="0"/>
              <a:t>2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 2NH</a:t>
            </a:r>
            <a:r>
              <a:rPr lang="en-US" altLang="en-US" baseline="-25000" dirty="0" smtClean="0"/>
              <a:t>3</a:t>
            </a:r>
            <a:br>
              <a:rPr lang="en-US" altLang="en-US" baseline="-25000" dirty="0" smtClean="0"/>
            </a:br>
            <a:endParaRPr lang="en-US" alt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4- get product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2480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x </a:t>
            </a:r>
            <a:r>
              <a:rPr lang="en-US" altLang="en-US" u="sng" dirty="0" smtClean="0"/>
              <a:t>2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NH</a:t>
            </a:r>
            <a:r>
              <a:rPr lang="en-US" altLang="en-US" u="sng" baseline="-25000" dirty="0" smtClean="0"/>
              <a:t>3</a:t>
            </a:r>
            <a:r>
              <a:rPr lang="en-US" altLang="en-US" dirty="0" smtClean="0"/>
              <a:t> = 1650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NH</a:t>
            </a:r>
            <a:r>
              <a:rPr lang="en-US" altLang="en-US" baseline="-25000" dirty="0" smtClean="0"/>
              <a:t>3</a:t>
            </a: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			       3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5- moles to mass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1650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NH</a:t>
            </a:r>
            <a:r>
              <a:rPr lang="en-US" altLang="en-US" baseline="-25000" dirty="0" smtClean="0"/>
              <a:t>3 </a:t>
            </a:r>
            <a:r>
              <a:rPr lang="en-US" altLang="en-US" dirty="0" smtClean="0"/>
              <a:t>x </a:t>
            </a:r>
            <a:r>
              <a:rPr lang="en-US" altLang="en-US" u="sng" dirty="0" smtClean="0"/>
              <a:t>17.03 g</a:t>
            </a:r>
            <a:r>
              <a:rPr lang="en-US" altLang="en-US" dirty="0" smtClean="0"/>
              <a:t> = 28100 g NH</a:t>
            </a:r>
            <a:r>
              <a:rPr lang="en-US" altLang="en-US" baseline="-25000" dirty="0" smtClean="0"/>
              <a:t>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aseline="-25000" dirty="0" smtClean="0"/>
              <a:t>                                        </a:t>
            </a:r>
            <a:r>
              <a:rPr lang="en-US" altLang="en-US" dirty="0" smtClean="0"/>
              <a:t>1 </a:t>
            </a:r>
            <a:r>
              <a:rPr lang="en-US" altLang="en-US" dirty="0" err="1" smtClean="0"/>
              <a:t>mol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4548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Limiting reactant problem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/>
              <a:t>Li + N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cs typeface="Arial" charset="0"/>
              </a:rPr>
              <a:t>→ </a:t>
            </a:r>
            <a:r>
              <a:rPr lang="en-US" altLang="en-US" sz="2600" dirty="0" smtClean="0"/>
              <a:t>Li</a:t>
            </a:r>
            <a:r>
              <a:rPr lang="en-US" altLang="en-US" sz="2600" baseline="-25000" dirty="0" smtClean="0"/>
              <a:t>3</a:t>
            </a:r>
            <a:r>
              <a:rPr lang="en-US" altLang="en-US" sz="2600" dirty="0" smtClean="0"/>
              <a:t>N</a:t>
            </a:r>
          </a:p>
          <a:p>
            <a:pPr eaLnBrk="1" hangingPunct="1"/>
            <a:r>
              <a:rPr lang="en-US" altLang="en-US" sz="2600" dirty="0" smtClean="0"/>
              <a:t>You have 56.0 g lithium and 56.0 g nitrogen, how much product will form?</a:t>
            </a:r>
          </a:p>
          <a:p>
            <a:pPr eaLnBrk="1" hangingPunct="1"/>
            <a:r>
              <a:rPr lang="en-US" altLang="en-US" sz="2600" b="1" dirty="0" smtClean="0"/>
              <a:t>1- balance equation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   6Li + N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cs typeface="Arial" charset="0"/>
              </a:rPr>
              <a:t>→ 2</a:t>
            </a:r>
            <a:r>
              <a:rPr lang="en-US" altLang="en-US" sz="2600" dirty="0" smtClean="0"/>
              <a:t>Li</a:t>
            </a:r>
            <a:r>
              <a:rPr lang="en-US" altLang="en-US" sz="2600" baseline="-25000" dirty="0" smtClean="0"/>
              <a:t>3</a:t>
            </a:r>
            <a:r>
              <a:rPr lang="en-US" altLang="en-US" sz="2600" dirty="0" smtClean="0"/>
              <a:t>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 smtClean="0"/>
              <a:t>2- Have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56.0 g Li x </a:t>
            </a:r>
            <a:r>
              <a:rPr lang="en-US" altLang="en-US" sz="2600" u="sng" dirty="0" smtClean="0"/>
              <a:t>1 </a:t>
            </a:r>
            <a:r>
              <a:rPr lang="en-US" altLang="en-US" sz="2600" u="sng" dirty="0" err="1" smtClean="0"/>
              <a:t>mol</a:t>
            </a:r>
            <a:r>
              <a:rPr lang="en-US" altLang="en-US" sz="2600" dirty="0" smtClean="0"/>
              <a:t>= 8.07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Li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			6.94 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 smtClean="0"/>
              <a:t>56.0 g x </a:t>
            </a:r>
            <a:r>
              <a:rPr lang="en-US" altLang="en-US" sz="2600" u="sng" dirty="0" smtClean="0"/>
              <a:t>1 </a:t>
            </a:r>
            <a:r>
              <a:rPr lang="en-US" altLang="en-US" sz="2600" u="sng" dirty="0" err="1" smtClean="0"/>
              <a:t>mol</a:t>
            </a:r>
            <a:r>
              <a:rPr lang="en-US" altLang="en-US" sz="2600" u="sng" dirty="0" smtClean="0"/>
              <a:t> N</a:t>
            </a:r>
            <a:r>
              <a:rPr lang="en-US" altLang="en-US" sz="2600" u="sng" baseline="-25000" dirty="0" smtClean="0"/>
              <a:t>2</a:t>
            </a:r>
            <a:r>
              <a:rPr lang="en-US" altLang="en-US" sz="2600" dirty="0" smtClean="0"/>
              <a:t> = 2.00 </a:t>
            </a:r>
            <a:r>
              <a:rPr lang="en-US" altLang="en-US" sz="2600" dirty="0" err="1" smtClean="0"/>
              <a:t>mol</a:t>
            </a:r>
            <a:r>
              <a:rPr lang="en-US" altLang="en-US" sz="2600" dirty="0" smtClean="0"/>
              <a:t> N</a:t>
            </a:r>
            <a:r>
              <a:rPr lang="en-US" altLang="en-US" sz="2600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aseline="-25000" dirty="0" smtClean="0"/>
              <a:t>		      </a:t>
            </a:r>
            <a:r>
              <a:rPr lang="en-US" altLang="en-US" sz="2600" dirty="0" smtClean="0"/>
              <a:t>28 g</a:t>
            </a:r>
            <a:endParaRPr lang="en-US" altLang="en-US" sz="26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31550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823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Limiting Reactants and Percent Yield</vt:lpstr>
      <vt:lpstr>9-3 Learning Targets</vt:lpstr>
      <vt:lpstr>Limiting Reactants</vt:lpstr>
      <vt:lpstr>PowerPoint Presentation</vt:lpstr>
      <vt:lpstr>Stiochiometry with Limiting Reactants</vt:lpstr>
      <vt:lpstr>Limiting reactant problem</vt:lpstr>
      <vt:lpstr>N2 + 3H2→ 2NH3 </vt:lpstr>
      <vt:lpstr>N2 + 3H2→ 2NH3 </vt:lpstr>
      <vt:lpstr>Limiting reactant problem</vt:lpstr>
      <vt:lpstr>6Li + N2 → 2Li3N</vt:lpstr>
      <vt:lpstr>6Li + N2 → 2Li3N </vt:lpstr>
      <vt:lpstr>Percent Yield</vt:lpstr>
      <vt:lpstr>PowerPoint Presentation</vt:lpstr>
      <vt:lpstr>Percent yield example</vt:lpstr>
      <vt:lpstr>2H2 + CO → CH3OH</vt:lpstr>
      <vt:lpstr>2H2 + CO → CH3OH</vt:lpstr>
      <vt:lpstr>2H2 + CO → CH3OH</vt:lpstr>
      <vt:lpstr>During a reaction 38.8 g of chorobenzene is formed, the theoretical yield is found to be 53.0 g.  What is the percent yield?</vt:lpstr>
      <vt:lpstr>PowerPoint Presentation</vt:lpstr>
      <vt:lpstr>PowerPoint Presentation</vt:lpstr>
      <vt:lpstr>Percent yield in the marketplace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Reactants and Percent Yield</dc:title>
  <dc:creator>Test Stiudent2</dc:creator>
  <cp:lastModifiedBy>Test Stiudent2</cp:lastModifiedBy>
  <cp:revision>1</cp:revision>
  <dcterms:created xsi:type="dcterms:W3CDTF">2018-03-01T18:30:35Z</dcterms:created>
  <dcterms:modified xsi:type="dcterms:W3CDTF">2018-03-01T18:30:56Z</dcterms:modified>
</cp:coreProperties>
</file>