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85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D127-E993-4104-A7DC-B7BEAD53B310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932D-CCB6-481B-90BF-5020AC99E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94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D127-E993-4104-A7DC-B7BEAD53B310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932D-CCB6-481B-90BF-5020AC99E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087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D127-E993-4104-A7DC-B7BEAD53B310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932D-CCB6-481B-90BF-5020AC99E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80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D127-E993-4104-A7DC-B7BEAD53B310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932D-CCB6-481B-90BF-5020AC99E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14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D127-E993-4104-A7DC-B7BEAD53B310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932D-CCB6-481B-90BF-5020AC99E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22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D127-E993-4104-A7DC-B7BEAD53B310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932D-CCB6-481B-90BF-5020AC99E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2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D127-E993-4104-A7DC-B7BEAD53B310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932D-CCB6-481B-90BF-5020AC99E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6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D127-E993-4104-A7DC-B7BEAD53B310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932D-CCB6-481B-90BF-5020AC99E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95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D127-E993-4104-A7DC-B7BEAD53B310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932D-CCB6-481B-90BF-5020AC99E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35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D127-E993-4104-A7DC-B7BEAD53B310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932D-CCB6-481B-90BF-5020AC99E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16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D127-E993-4104-A7DC-B7BEAD53B310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932D-CCB6-481B-90BF-5020AC99E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50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5D127-E993-4104-A7DC-B7BEAD53B310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5932D-CCB6-481B-90BF-5020AC99E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Ideal Stoichiometic Calculations</a:t>
            </a:r>
            <a:endParaRPr lang="en-US" dirty="0"/>
          </a:p>
        </p:txBody>
      </p:sp>
      <p:sp>
        <p:nvSpPr>
          <p:cNvPr id="17411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altLang="en-US" sz="3200" dirty="0" smtClean="0"/>
              <a:t>9-2</a:t>
            </a:r>
          </a:p>
        </p:txBody>
      </p:sp>
    </p:spTree>
    <p:extLst>
      <p:ext uri="{BB962C8B-B14F-4D97-AF65-F5344CB8AC3E}">
        <p14:creationId xmlns:p14="http://schemas.microsoft.com/office/powerpoint/2010/main" val="352635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Moles </a:t>
            </a:r>
            <a:r>
              <a:rPr lang="en-US" altLang="en-US" smtClean="0">
                <a:cs typeface="Arial" charset="0"/>
              </a:rPr>
              <a:t>→</a:t>
            </a:r>
            <a:r>
              <a:rPr lang="en-US" altLang="en-US" smtClean="0"/>
              <a:t> grams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6CO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(g) + 6H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O (l) </a:t>
            </a:r>
            <a:r>
              <a:rPr lang="en-US" altLang="en-US" dirty="0" smtClean="0">
                <a:cs typeface="Arial" charset="0"/>
              </a:rPr>
              <a:t>→</a:t>
            </a:r>
            <a:r>
              <a:rPr lang="en-US" altLang="en-US" dirty="0" smtClean="0"/>
              <a:t>C</a:t>
            </a:r>
            <a:r>
              <a:rPr lang="en-US" altLang="en-US" baseline="-25000" dirty="0" smtClean="0"/>
              <a:t>6</a:t>
            </a:r>
            <a:r>
              <a:rPr lang="en-US" altLang="en-US" dirty="0" smtClean="0"/>
              <a:t>H</a:t>
            </a:r>
            <a:r>
              <a:rPr lang="en-US" altLang="en-US" baseline="-25000" dirty="0" smtClean="0"/>
              <a:t>12</a:t>
            </a:r>
            <a:r>
              <a:rPr lang="en-US" altLang="en-US" dirty="0" smtClean="0"/>
              <a:t>O</a:t>
            </a:r>
            <a:r>
              <a:rPr lang="en-US" altLang="en-US" baseline="-25000" dirty="0" smtClean="0"/>
              <a:t>6</a:t>
            </a:r>
            <a:r>
              <a:rPr lang="en-US" altLang="en-US" dirty="0" smtClean="0"/>
              <a:t> (s) + 6O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(g)</a:t>
            </a:r>
          </a:p>
          <a:p>
            <a:pPr eaLnBrk="1" hangingPunct="1"/>
            <a:r>
              <a:rPr lang="en-US" altLang="en-US" dirty="0" smtClean="0"/>
              <a:t>What mass in grams of glucose is produced when 3.00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of water reacts with carbon dioxide? </a:t>
            </a:r>
          </a:p>
          <a:p>
            <a:pPr eaLnBrk="1" hangingPunct="1"/>
            <a:r>
              <a:rPr lang="en-US" altLang="en-US" dirty="0" smtClean="0"/>
              <a:t>3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H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O x </a:t>
            </a:r>
            <a:r>
              <a:rPr lang="en-US" altLang="en-US" u="sng" dirty="0" smtClean="0"/>
              <a:t>1 </a:t>
            </a:r>
            <a:r>
              <a:rPr lang="en-US" altLang="en-US" u="sng" dirty="0" err="1" smtClean="0"/>
              <a:t>mol</a:t>
            </a:r>
            <a:r>
              <a:rPr lang="en-US" altLang="en-US" u="sng" dirty="0" smtClean="0"/>
              <a:t> C</a:t>
            </a:r>
            <a:r>
              <a:rPr lang="en-US" altLang="en-US" u="sng" baseline="-25000" dirty="0" smtClean="0"/>
              <a:t>6</a:t>
            </a:r>
            <a:r>
              <a:rPr lang="en-US" altLang="en-US" u="sng" dirty="0" smtClean="0"/>
              <a:t>H</a:t>
            </a:r>
            <a:r>
              <a:rPr lang="en-US" altLang="en-US" u="sng" baseline="-25000" dirty="0" smtClean="0"/>
              <a:t>12</a:t>
            </a:r>
            <a:r>
              <a:rPr lang="en-US" altLang="en-US" u="sng" dirty="0" smtClean="0"/>
              <a:t>O</a:t>
            </a:r>
            <a:r>
              <a:rPr lang="en-US" altLang="en-US" u="sng" baseline="-25000" dirty="0" smtClean="0"/>
              <a:t>6</a:t>
            </a:r>
            <a:r>
              <a:rPr lang="en-US" altLang="en-US" u="sng" dirty="0" smtClean="0"/>
              <a:t> </a:t>
            </a:r>
            <a:r>
              <a:rPr lang="en-US" altLang="en-US" dirty="0" smtClean="0"/>
              <a:t>x</a:t>
            </a:r>
            <a:r>
              <a:rPr lang="en-US" altLang="en-US" u="sng" dirty="0" smtClean="0"/>
              <a:t>180.18gC</a:t>
            </a:r>
            <a:r>
              <a:rPr lang="en-US" altLang="en-US" u="sng" baseline="-25000" dirty="0" smtClean="0"/>
              <a:t>6</a:t>
            </a:r>
            <a:r>
              <a:rPr lang="en-US" altLang="en-US" u="sng" dirty="0" smtClean="0"/>
              <a:t>H</a:t>
            </a:r>
            <a:r>
              <a:rPr lang="en-US" altLang="en-US" u="sng" baseline="-25000" dirty="0" smtClean="0"/>
              <a:t>12</a:t>
            </a:r>
            <a:r>
              <a:rPr lang="en-US" altLang="en-US" u="sng" dirty="0" smtClean="0"/>
              <a:t>O</a:t>
            </a:r>
            <a:r>
              <a:rPr lang="en-US" altLang="en-US" u="sng" baseline="-25000" dirty="0" smtClean="0"/>
              <a:t>6</a:t>
            </a:r>
            <a:endParaRPr lang="en-US" altLang="en-US" u="sng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                        6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 H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O        1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C</a:t>
            </a:r>
            <a:r>
              <a:rPr lang="en-US" altLang="en-US" baseline="-25000" dirty="0" smtClean="0"/>
              <a:t>6</a:t>
            </a:r>
            <a:r>
              <a:rPr lang="en-US" altLang="en-US" dirty="0" smtClean="0"/>
              <a:t>H</a:t>
            </a:r>
            <a:r>
              <a:rPr lang="en-US" altLang="en-US" baseline="-25000" dirty="0" smtClean="0"/>
              <a:t>12</a:t>
            </a:r>
            <a:r>
              <a:rPr lang="en-US" altLang="en-US" dirty="0" smtClean="0"/>
              <a:t>O</a:t>
            </a:r>
            <a:r>
              <a:rPr lang="en-US" altLang="en-US" baseline="-25000" dirty="0" smtClean="0"/>
              <a:t>6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= 90.1 g C</a:t>
            </a:r>
            <a:r>
              <a:rPr lang="en-US" altLang="en-US" baseline="-25000" dirty="0" smtClean="0"/>
              <a:t>6</a:t>
            </a:r>
            <a:r>
              <a:rPr lang="en-US" altLang="en-US" dirty="0" smtClean="0"/>
              <a:t>H</a:t>
            </a:r>
            <a:r>
              <a:rPr lang="en-US" altLang="en-US" baseline="-25000" dirty="0" smtClean="0"/>
              <a:t>12</a:t>
            </a:r>
            <a:r>
              <a:rPr lang="en-US" altLang="en-US" dirty="0" smtClean="0"/>
              <a:t>O</a:t>
            </a:r>
            <a:r>
              <a:rPr lang="en-US" altLang="en-US" baseline="-25000" dirty="0" smtClean="0"/>
              <a:t>6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6845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Grams </a:t>
            </a:r>
            <a:r>
              <a:rPr lang="en-US" altLang="en-US" smtClean="0">
                <a:cs typeface="Arial" charset="0"/>
              </a:rPr>
              <a:t>→</a:t>
            </a:r>
            <a:r>
              <a:rPr lang="en-US" altLang="en-US" smtClean="0"/>
              <a:t> Moles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b="1" dirty="0" smtClean="0"/>
              <a:t>mass of known </a:t>
            </a:r>
            <a:r>
              <a:rPr lang="en-US" altLang="en-US" b="1" dirty="0" smtClean="0"/>
              <a:t>(</a:t>
            </a:r>
            <a:r>
              <a:rPr lang="en-US" altLang="en-US" b="1" dirty="0" smtClean="0"/>
              <a:t>g) x              </a:t>
            </a:r>
            <a:r>
              <a:rPr lang="en-US" altLang="en-US" b="1" u="sng" dirty="0" smtClean="0"/>
              <a:t>       1</a:t>
            </a:r>
            <a:endParaRPr lang="en-US" altLang="en-US" dirty="0" smtClean="0"/>
          </a:p>
          <a:p>
            <a:pPr>
              <a:buFont typeface="Wingdings" pitchFamily="2" charset="2"/>
              <a:buNone/>
            </a:pPr>
            <a:r>
              <a:rPr lang="en-US" altLang="en-US" b="1" dirty="0" smtClean="0"/>
              <a:t>                                        molar mass (g/</a:t>
            </a:r>
            <a:r>
              <a:rPr lang="en-US" altLang="en-US" b="1" dirty="0" err="1" smtClean="0"/>
              <a:t>mol</a:t>
            </a:r>
            <a:r>
              <a:rPr lang="en-US" altLang="en-US" b="1" dirty="0" smtClean="0"/>
              <a:t>)  x   </a:t>
            </a:r>
            <a:r>
              <a:rPr lang="en-US" altLang="en-US" b="1" u="sng" dirty="0" err="1" smtClean="0"/>
              <a:t>mol</a:t>
            </a:r>
            <a:r>
              <a:rPr lang="en-US" altLang="en-US" b="1" u="sng" dirty="0" smtClean="0"/>
              <a:t> unknown</a:t>
            </a:r>
            <a:r>
              <a:rPr lang="en-US" altLang="en-US" b="1" dirty="0" smtClean="0"/>
              <a:t>  </a:t>
            </a:r>
          </a:p>
          <a:p>
            <a:pPr>
              <a:buFont typeface="Wingdings" pitchFamily="2" charset="2"/>
              <a:buNone/>
            </a:pPr>
            <a:r>
              <a:rPr lang="en-US" altLang="en-US" b="1" dirty="0" smtClean="0"/>
              <a:t>         </a:t>
            </a:r>
            <a:r>
              <a:rPr lang="en-US" altLang="en-US" b="1" dirty="0" err="1" smtClean="0"/>
              <a:t>mol</a:t>
            </a:r>
            <a:r>
              <a:rPr lang="en-US" altLang="en-US" b="1" dirty="0" smtClean="0"/>
              <a:t> given</a:t>
            </a:r>
          </a:p>
          <a:p>
            <a:pPr>
              <a:buNone/>
            </a:pPr>
            <a:r>
              <a:rPr lang="en-US" altLang="en-US" b="1" dirty="0" smtClean="0"/>
              <a:t>= </a:t>
            </a:r>
            <a:r>
              <a:rPr lang="en-US" altLang="en-US" b="1" dirty="0" smtClean="0"/>
              <a:t>Amount of unknown </a:t>
            </a:r>
            <a:r>
              <a:rPr lang="en-US" altLang="en-US" b="1" dirty="0" smtClean="0"/>
              <a:t>(</a:t>
            </a:r>
            <a:r>
              <a:rPr lang="en-US" altLang="en-US" b="1" dirty="0" err="1" smtClean="0"/>
              <a:t>mol</a:t>
            </a:r>
            <a:r>
              <a:rPr lang="en-US" altLang="en-US" b="1" dirty="0" smtClean="0"/>
              <a:t>)</a:t>
            </a:r>
          </a:p>
          <a:p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356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Grams </a:t>
            </a:r>
            <a:r>
              <a:rPr lang="en-US" altLang="en-US" smtClean="0">
                <a:cs typeface="Arial" charset="0"/>
              </a:rPr>
              <a:t>→</a:t>
            </a:r>
            <a:r>
              <a:rPr lang="en-US" altLang="en-US" smtClean="0"/>
              <a:t> Moles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NH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 (g) + O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(g)</a:t>
            </a:r>
            <a:r>
              <a:rPr lang="en-US" altLang="en-US" dirty="0" smtClean="0">
                <a:cs typeface="Arial" charset="0"/>
              </a:rPr>
              <a:t>→ </a:t>
            </a:r>
            <a:r>
              <a:rPr lang="en-US" altLang="en-US" dirty="0" smtClean="0"/>
              <a:t> NO (g) + H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O (g)</a:t>
            </a:r>
          </a:p>
          <a:p>
            <a:r>
              <a:rPr lang="en-US" altLang="en-US" dirty="0" smtClean="0"/>
              <a:t>The reaction is run using 824 g of NH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and excess oxygen.  How many moles of NO are formed?</a:t>
            </a:r>
          </a:p>
          <a:p>
            <a:r>
              <a:rPr lang="en-US" altLang="en-US" dirty="0" smtClean="0"/>
              <a:t>4NH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 (g) + 5O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(g)</a:t>
            </a:r>
            <a:r>
              <a:rPr lang="en-US" altLang="en-US" dirty="0" smtClean="0">
                <a:cs typeface="Arial" charset="0"/>
              </a:rPr>
              <a:t>→ </a:t>
            </a:r>
            <a:r>
              <a:rPr lang="en-US" altLang="en-US" dirty="0" smtClean="0"/>
              <a:t> 4NO (g) +6 H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O (g)</a:t>
            </a:r>
          </a:p>
          <a:p>
            <a:r>
              <a:rPr lang="en-US" altLang="en-US" dirty="0" smtClean="0"/>
              <a:t>824 g NH</a:t>
            </a:r>
            <a:r>
              <a:rPr lang="en-US" altLang="en-US" baseline="-25000" dirty="0" smtClean="0"/>
              <a:t>3 </a:t>
            </a:r>
            <a:r>
              <a:rPr lang="en-US" altLang="en-US" dirty="0" smtClean="0"/>
              <a:t>x </a:t>
            </a:r>
            <a:r>
              <a:rPr lang="en-US" altLang="en-US" u="sng" dirty="0" smtClean="0"/>
              <a:t>1 </a:t>
            </a:r>
            <a:r>
              <a:rPr lang="en-US" altLang="en-US" u="sng" dirty="0" err="1" smtClean="0"/>
              <a:t>mol</a:t>
            </a:r>
            <a:r>
              <a:rPr lang="en-US" altLang="en-US" u="sng" dirty="0" smtClean="0"/>
              <a:t> NH</a:t>
            </a:r>
            <a:r>
              <a:rPr lang="en-US" altLang="en-US" u="sng" baseline="-25000" dirty="0" smtClean="0"/>
              <a:t>3</a:t>
            </a:r>
            <a:r>
              <a:rPr lang="en-US" altLang="en-US" u="sng" dirty="0" smtClean="0"/>
              <a:t> </a:t>
            </a:r>
            <a:r>
              <a:rPr lang="en-US" altLang="en-US" dirty="0" smtClean="0"/>
              <a:t>x </a:t>
            </a:r>
            <a:r>
              <a:rPr lang="en-US" altLang="en-US" u="sng" dirty="0" smtClean="0"/>
              <a:t>1mol NO </a:t>
            </a:r>
          </a:p>
          <a:p>
            <a:pPr>
              <a:buFont typeface="Wingdings" pitchFamily="2" charset="2"/>
              <a:buNone/>
            </a:pPr>
            <a:r>
              <a:rPr lang="en-US" altLang="en-US" dirty="0" smtClean="0"/>
              <a:t>                    17.04 g NH</a:t>
            </a:r>
            <a:r>
              <a:rPr lang="en-US" altLang="en-US" baseline="-25000" dirty="0" smtClean="0"/>
              <a:t>3      </a:t>
            </a:r>
            <a:r>
              <a:rPr lang="en-US" altLang="en-US" dirty="0" smtClean="0"/>
              <a:t>1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NH</a:t>
            </a:r>
            <a:r>
              <a:rPr lang="en-US" altLang="en-US" baseline="-25000" dirty="0" smtClean="0"/>
              <a:t>3</a:t>
            </a:r>
          </a:p>
          <a:p>
            <a:r>
              <a:rPr lang="en-US" altLang="en-US" dirty="0" smtClean="0"/>
              <a:t>= 48.4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NO</a:t>
            </a:r>
          </a:p>
        </p:txBody>
      </p:sp>
    </p:spTree>
    <p:extLst>
      <p:ext uri="{BB962C8B-B14F-4D97-AF65-F5344CB8AC3E}">
        <p14:creationId xmlns:p14="http://schemas.microsoft.com/office/powerpoint/2010/main" val="368139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4NH</a:t>
            </a:r>
            <a:r>
              <a:rPr lang="en-US" altLang="en-US" sz="2800" baseline="-25000" smtClean="0"/>
              <a:t>3</a:t>
            </a:r>
            <a:r>
              <a:rPr lang="en-US" altLang="en-US" sz="2800" smtClean="0"/>
              <a:t> (g) + 5O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 (g)</a:t>
            </a:r>
            <a:r>
              <a:rPr lang="en-US" altLang="en-US" sz="2800" smtClean="0">
                <a:cs typeface="Arial" charset="0"/>
              </a:rPr>
              <a:t>→ </a:t>
            </a:r>
            <a:r>
              <a:rPr lang="en-US" altLang="en-US" sz="2800" smtClean="0"/>
              <a:t> 4NO (g) +6 H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O (g)</a:t>
            </a:r>
            <a:br>
              <a:rPr lang="en-US" altLang="en-US" sz="2800" smtClean="0"/>
            </a:br>
            <a:r>
              <a:rPr lang="en-US" altLang="en-US" sz="2800" smtClean="0"/>
              <a:t>How many moles of H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O are formed?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824 g NH</a:t>
            </a:r>
            <a:r>
              <a:rPr lang="en-US" altLang="en-US" baseline="-25000" dirty="0" smtClean="0"/>
              <a:t>3 </a:t>
            </a:r>
            <a:r>
              <a:rPr lang="en-US" altLang="en-US" dirty="0" smtClean="0"/>
              <a:t>x </a:t>
            </a:r>
            <a:r>
              <a:rPr lang="en-US" altLang="en-US" u="sng" dirty="0" smtClean="0"/>
              <a:t>1 </a:t>
            </a:r>
            <a:r>
              <a:rPr lang="en-US" altLang="en-US" u="sng" dirty="0" err="1" smtClean="0"/>
              <a:t>mol</a:t>
            </a:r>
            <a:r>
              <a:rPr lang="en-US" altLang="en-US" u="sng" dirty="0" smtClean="0"/>
              <a:t> NH</a:t>
            </a:r>
            <a:r>
              <a:rPr lang="en-US" altLang="en-US" u="sng" baseline="-25000" dirty="0" smtClean="0"/>
              <a:t>3</a:t>
            </a:r>
            <a:r>
              <a:rPr lang="en-US" altLang="en-US" u="sng" dirty="0" smtClean="0"/>
              <a:t> </a:t>
            </a:r>
            <a:r>
              <a:rPr lang="en-US" altLang="en-US" dirty="0" smtClean="0"/>
              <a:t>x  </a:t>
            </a:r>
            <a:r>
              <a:rPr lang="en-US" altLang="en-US" u="sng" dirty="0" smtClean="0"/>
              <a:t>6mol </a:t>
            </a:r>
            <a:r>
              <a:rPr lang="en-US" altLang="en-US" sz="3200" u="sng" dirty="0" smtClean="0"/>
              <a:t>H</a:t>
            </a:r>
            <a:r>
              <a:rPr lang="en-US" altLang="en-US" sz="3200" u="sng" baseline="-25000" dirty="0" smtClean="0"/>
              <a:t>2</a:t>
            </a:r>
            <a:r>
              <a:rPr lang="en-US" altLang="en-US" sz="3200" u="sng" dirty="0" smtClean="0"/>
              <a:t>O </a:t>
            </a:r>
            <a:endParaRPr lang="en-US" altLang="en-US" u="sng" dirty="0" smtClean="0"/>
          </a:p>
          <a:p>
            <a:pPr lvl="1">
              <a:buFont typeface="Wingdings" pitchFamily="2" charset="2"/>
              <a:buNone/>
            </a:pPr>
            <a:r>
              <a:rPr lang="en-US" altLang="en-US" dirty="0" smtClean="0"/>
              <a:t>                      17.04 g NH</a:t>
            </a:r>
            <a:r>
              <a:rPr lang="en-US" altLang="en-US" baseline="-25000" dirty="0" smtClean="0"/>
              <a:t>3  </a:t>
            </a:r>
            <a:r>
              <a:rPr lang="en-US" altLang="en-US" dirty="0" smtClean="0"/>
              <a:t>     4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NH</a:t>
            </a:r>
            <a:r>
              <a:rPr lang="en-US" altLang="en-US" baseline="-25000" dirty="0" smtClean="0"/>
              <a:t>3</a:t>
            </a:r>
          </a:p>
          <a:p>
            <a:r>
              <a:rPr lang="en-US" altLang="en-US" dirty="0" smtClean="0"/>
              <a:t>= 72.6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</a:t>
            </a:r>
            <a:r>
              <a:rPr lang="en-US" altLang="en-US" sz="3200" dirty="0" smtClean="0"/>
              <a:t>H</a:t>
            </a:r>
            <a:r>
              <a:rPr lang="en-US" altLang="en-US" sz="3200" baseline="-25000" dirty="0" smtClean="0"/>
              <a:t>2</a:t>
            </a:r>
            <a:r>
              <a:rPr lang="en-US" altLang="en-US" sz="3200" dirty="0" smtClean="0"/>
              <a:t>O</a:t>
            </a:r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058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Mass</a:t>
            </a:r>
            <a:r>
              <a:rPr lang="en-US" altLang="en-US" smtClean="0">
                <a:cs typeface="Arial" charset="0"/>
              </a:rPr>
              <a:t>→</a:t>
            </a:r>
            <a:r>
              <a:rPr lang="en-US" altLang="en-US" smtClean="0"/>
              <a:t> Mass (g</a:t>
            </a:r>
            <a:r>
              <a:rPr lang="en-US" altLang="en-US" smtClean="0">
                <a:cs typeface="Arial" charset="0"/>
              </a:rPr>
              <a:t>→</a:t>
            </a:r>
            <a:r>
              <a:rPr lang="en-US" altLang="en-US" smtClean="0"/>
              <a:t>g)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Mass of given (g)</a:t>
            </a:r>
            <a:r>
              <a:rPr lang="en-US" altLang="en-US" dirty="0" smtClean="0">
                <a:cs typeface="Arial" charset="0"/>
              </a:rPr>
              <a:t>→</a:t>
            </a:r>
            <a:r>
              <a:rPr lang="en-US" altLang="en-US" dirty="0" smtClean="0"/>
              <a:t> amount of given (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) </a:t>
            </a:r>
            <a:r>
              <a:rPr lang="en-US" altLang="en-US" dirty="0" smtClean="0">
                <a:cs typeface="Arial" charset="0"/>
              </a:rPr>
              <a:t>→</a:t>
            </a:r>
            <a:r>
              <a:rPr lang="en-US" altLang="en-US" dirty="0" smtClean="0"/>
              <a:t>amount of unknown (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) </a:t>
            </a:r>
            <a:r>
              <a:rPr lang="en-US" altLang="en-US" dirty="0" smtClean="0">
                <a:cs typeface="Arial" charset="0"/>
              </a:rPr>
              <a:t>→ </a:t>
            </a:r>
            <a:r>
              <a:rPr lang="en-US" altLang="en-US" dirty="0" smtClean="0"/>
              <a:t>mass of unknown (g)</a:t>
            </a:r>
          </a:p>
        </p:txBody>
      </p:sp>
    </p:spTree>
    <p:extLst>
      <p:ext uri="{BB962C8B-B14F-4D97-AF65-F5344CB8AC3E}">
        <p14:creationId xmlns:p14="http://schemas.microsoft.com/office/powerpoint/2010/main" val="213587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Mass to Mass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b="1" dirty="0" smtClean="0"/>
              <a:t>C</a:t>
            </a:r>
            <a:r>
              <a:rPr lang="en-US" altLang="en-US" b="1" baseline="-25000" dirty="0" smtClean="0"/>
              <a:t>3</a:t>
            </a:r>
            <a:r>
              <a:rPr lang="en-US" altLang="en-US" b="1" dirty="0" smtClean="0"/>
              <a:t>H</a:t>
            </a:r>
            <a:r>
              <a:rPr lang="en-US" altLang="en-US" b="1" baseline="-25000" dirty="0" smtClean="0"/>
              <a:t>8</a:t>
            </a:r>
            <a:r>
              <a:rPr lang="en-US" altLang="en-US" b="1" dirty="0" smtClean="0"/>
              <a:t> + O</a:t>
            </a:r>
            <a:r>
              <a:rPr lang="en-US" altLang="en-US" b="1" baseline="-25000" dirty="0" smtClean="0"/>
              <a:t>2</a:t>
            </a:r>
            <a:r>
              <a:rPr lang="en-US" altLang="en-US" b="1" dirty="0" smtClean="0"/>
              <a:t> </a:t>
            </a:r>
            <a:r>
              <a:rPr lang="en-US" altLang="en-US" b="1" dirty="0" smtClean="0">
                <a:cs typeface="Arial" charset="0"/>
              </a:rPr>
              <a:t>→</a:t>
            </a:r>
            <a:r>
              <a:rPr lang="en-US" altLang="en-US" b="1" dirty="0" smtClean="0"/>
              <a:t>CO</a:t>
            </a:r>
            <a:r>
              <a:rPr lang="en-US" altLang="en-US" b="1" baseline="-25000" dirty="0" smtClean="0"/>
              <a:t>2</a:t>
            </a:r>
            <a:r>
              <a:rPr lang="en-US" altLang="en-US" b="1" dirty="0" smtClean="0"/>
              <a:t> + H</a:t>
            </a:r>
            <a:r>
              <a:rPr lang="en-US" altLang="en-US" b="1" baseline="-25000" dirty="0" smtClean="0"/>
              <a:t>2</a:t>
            </a:r>
            <a:r>
              <a:rPr lang="en-US" altLang="en-US" b="1" dirty="0" smtClean="0"/>
              <a:t>O</a:t>
            </a:r>
          </a:p>
          <a:p>
            <a:pPr eaLnBrk="1" hangingPunct="1"/>
            <a:r>
              <a:rPr lang="en-US" altLang="en-US" dirty="0" smtClean="0"/>
              <a:t>How many grams of O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is needed to react exactly with 96.1 g of C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H</a:t>
            </a:r>
            <a:r>
              <a:rPr lang="en-US" altLang="en-US" baseline="-25000" dirty="0" smtClean="0"/>
              <a:t>8</a:t>
            </a:r>
            <a:r>
              <a:rPr lang="en-US" altLang="en-US" dirty="0" smtClean="0"/>
              <a:t>?</a:t>
            </a:r>
          </a:p>
          <a:p>
            <a:pPr eaLnBrk="1" hangingPunct="1"/>
            <a:r>
              <a:rPr lang="en-US" altLang="en-US" dirty="0" smtClean="0"/>
              <a:t>1 -balance equation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   C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H</a:t>
            </a:r>
            <a:r>
              <a:rPr lang="en-US" altLang="en-US" baseline="-25000" dirty="0" smtClean="0"/>
              <a:t>8</a:t>
            </a:r>
            <a:r>
              <a:rPr lang="en-US" altLang="en-US" dirty="0" smtClean="0"/>
              <a:t> + 5O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</a:t>
            </a:r>
            <a:r>
              <a:rPr lang="en-US" altLang="en-US" dirty="0" smtClean="0">
                <a:cs typeface="Arial" charset="0"/>
              </a:rPr>
              <a:t>→3</a:t>
            </a:r>
            <a:r>
              <a:rPr lang="en-US" altLang="en-US" dirty="0" smtClean="0"/>
              <a:t>CO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+ 4H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O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2- mass to moles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96.1 g C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H</a:t>
            </a:r>
            <a:r>
              <a:rPr lang="en-US" altLang="en-US" baseline="-25000" dirty="0" smtClean="0"/>
              <a:t>8</a:t>
            </a:r>
            <a:r>
              <a:rPr lang="en-US" altLang="en-US" dirty="0" smtClean="0"/>
              <a:t> x </a:t>
            </a:r>
            <a:r>
              <a:rPr lang="en-US" altLang="en-US" u="sng" dirty="0" smtClean="0"/>
              <a:t>1 </a:t>
            </a:r>
            <a:r>
              <a:rPr lang="en-US" altLang="en-US" u="sng" dirty="0" err="1" smtClean="0"/>
              <a:t>mol</a:t>
            </a:r>
            <a:r>
              <a:rPr lang="en-US" altLang="en-US" dirty="0" smtClean="0"/>
              <a:t> = 2.18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C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H</a:t>
            </a:r>
            <a:r>
              <a:rPr lang="en-US" altLang="en-US" baseline="-25000" dirty="0" smtClean="0"/>
              <a:t>8</a:t>
            </a:r>
            <a:r>
              <a:rPr lang="en-US" altLang="en-US" dirty="0" smtClean="0"/>
              <a:t>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			      44.09 g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266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H</a:t>
            </a:r>
            <a:r>
              <a:rPr lang="en-US" altLang="en-US" baseline="-25000" dirty="0" smtClean="0"/>
              <a:t>8</a:t>
            </a:r>
            <a:r>
              <a:rPr lang="en-US" altLang="en-US" dirty="0" smtClean="0"/>
              <a:t> + 5O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</a:t>
            </a:r>
            <a:r>
              <a:rPr lang="en-US" altLang="en-US" dirty="0" smtClean="0">
                <a:cs typeface="Arial" charset="0"/>
              </a:rPr>
              <a:t>→3</a:t>
            </a:r>
            <a:r>
              <a:rPr lang="en-US" altLang="en-US" dirty="0" smtClean="0"/>
              <a:t>CO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+ 4H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O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3- mole ratio 5:1</a:t>
            </a:r>
          </a:p>
          <a:p>
            <a:pPr eaLnBrk="1" hangingPunct="1"/>
            <a:r>
              <a:rPr lang="en-US" altLang="en-US" dirty="0" smtClean="0"/>
              <a:t>4- moles using mole ratio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 2.18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C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H</a:t>
            </a:r>
            <a:r>
              <a:rPr lang="en-US" altLang="en-US" baseline="-25000" dirty="0" smtClean="0"/>
              <a:t>8</a:t>
            </a:r>
            <a:r>
              <a:rPr lang="en-US" altLang="en-US" dirty="0" smtClean="0"/>
              <a:t>  x </a:t>
            </a:r>
            <a:r>
              <a:rPr lang="en-US" altLang="en-US" u="sng" dirty="0" smtClean="0"/>
              <a:t>5 </a:t>
            </a:r>
            <a:r>
              <a:rPr lang="en-US" altLang="en-US" u="sng" dirty="0" err="1" smtClean="0"/>
              <a:t>mol</a:t>
            </a:r>
            <a:r>
              <a:rPr lang="en-US" altLang="en-US" u="sng" dirty="0" smtClean="0"/>
              <a:t> O</a:t>
            </a:r>
            <a:r>
              <a:rPr lang="en-US" altLang="en-US" u="sng" baseline="-25000" dirty="0" smtClean="0"/>
              <a:t>2</a:t>
            </a:r>
            <a:r>
              <a:rPr lang="en-US" altLang="en-US" dirty="0" smtClean="0"/>
              <a:t> = 10.9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O</a:t>
            </a:r>
            <a:r>
              <a:rPr lang="en-US" altLang="en-US" baseline="-25000" dirty="0" smtClean="0"/>
              <a:t>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baseline="-25000" dirty="0" smtClean="0"/>
              <a:t>				  </a:t>
            </a:r>
            <a:r>
              <a:rPr lang="en-US" altLang="en-US" dirty="0" smtClean="0"/>
              <a:t>1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C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H</a:t>
            </a:r>
            <a:r>
              <a:rPr lang="en-US" altLang="en-US" baseline="-25000" dirty="0" smtClean="0"/>
              <a:t>8</a:t>
            </a:r>
            <a:r>
              <a:rPr lang="en-US" altLang="en-US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5- moles back to grams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 10.9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O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x </a:t>
            </a:r>
            <a:r>
              <a:rPr lang="en-US" altLang="en-US" u="sng" dirty="0" smtClean="0"/>
              <a:t>32 g</a:t>
            </a:r>
            <a:r>
              <a:rPr lang="en-US" altLang="en-US" dirty="0" smtClean="0"/>
              <a:t> = 349 g O</a:t>
            </a:r>
            <a:r>
              <a:rPr lang="en-US" altLang="en-US" baseline="-25000" dirty="0" smtClean="0"/>
              <a:t>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baseline="-25000" dirty="0" smtClean="0"/>
              <a:t>			        </a:t>
            </a:r>
            <a:r>
              <a:rPr lang="en-US" altLang="en-US" dirty="0" smtClean="0"/>
              <a:t>1mol</a:t>
            </a:r>
          </a:p>
        </p:txBody>
      </p:sp>
    </p:spTree>
    <p:extLst>
      <p:ext uri="{BB962C8B-B14F-4D97-AF65-F5344CB8AC3E}">
        <p14:creationId xmlns:p14="http://schemas.microsoft.com/office/powerpoint/2010/main" val="122890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 calculating mass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 </a:t>
            </a:r>
            <a:r>
              <a:rPr lang="en-US" altLang="en-US" dirty="0" err="1" smtClean="0"/>
              <a:t>LiOH</a:t>
            </a:r>
            <a:r>
              <a:rPr lang="en-US" altLang="en-US" dirty="0" smtClean="0"/>
              <a:t> (s) + CO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(g) </a:t>
            </a:r>
            <a:r>
              <a:rPr lang="en-US" altLang="en-US" dirty="0" smtClean="0">
                <a:cs typeface="Arial" charset="0"/>
              </a:rPr>
              <a:t>→</a:t>
            </a:r>
            <a:r>
              <a:rPr lang="en-US" altLang="en-US" dirty="0" smtClean="0"/>
              <a:t> Li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CO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 (s) + H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O (l)</a:t>
            </a:r>
          </a:p>
          <a:p>
            <a:pPr eaLnBrk="1" hangingPunct="1"/>
            <a:r>
              <a:rPr lang="en-US" altLang="en-US" dirty="0" smtClean="0"/>
              <a:t>What mass of gaseous carbon dioxide can 1.00 x 10</a:t>
            </a:r>
            <a:r>
              <a:rPr lang="en-US" altLang="en-US" baseline="30000" dirty="0" smtClean="0"/>
              <a:t>3</a:t>
            </a:r>
            <a:r>
              <a:rPr lang="en-US" altLang="en-US" dirty="0" smtClean="0"/>
              <a:t> g of lithium hydroxide absorb?</a:t>
            </a:r>
          </a:p>
          <a:p>
            <a:pPr eaLnBrk="1" hangingPunct="1"/>
            <a:r>
              <a:rPr lang="en-US" altLang="en-US" dirty="0" smtClean="0"/>
              <a:t>1- balance equation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    2LiOH (s) + CO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(g) </a:t>
            </a:r>
            <a:r>
              <a:rPr lang="en-US" altLang="en-US" dirty="0" smtClean="0">
                <a:cs typeface="Arial" charset="0"/>
              </a:rPr>
              <a:t>→</a:t>
            </a:r>
            <a:r>
              <a:rPr lang="en-US" altLang="en-US" dirty="0" smtClean="0"/>
              <a:t> Li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CO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 (s) + H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O (l)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2- mass to moles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 1.0 x10</a:t>
            </a:r>
            <a:r>
              <a:rPr lang="en-US" altLang="en-US" baseline="30000" dirty="0" smtClean="0"/>
              <a:t>3</a:t>
            </a:r>
            <a:r>
              <a:rPr lang="en-US" altLang="en-US" dirty="0" smtClean="0"/>
              <a:t> g </a:t>
            </a:r>
            <a:r>
              <a:rPr lang="en-US" altLang="en-US" dirty="0" err="1" smtClean="0"/>
              <a:t>LiOH</a:t>
            </a:r>
            <a:r>
              <a:rPr lang="en-US" altLang="en-US" dirty="0" smtClean="0"/>
              <a:t> x </a:t>
            </a:r>
            <a:r>
              <a:rPr lang="en-US" altLang="en-US" u="sng" dirty="0" smtClean="0"/>
              <a:t>1 </a:t>
            </a:r>
            <a:r>
              <a:rPr lang="en-US" altLang="en-US" u="sng" dirty="0" err="1" smtClean="0"/>
              <a:t>mol</a:t>
            </a:r>
            <a:r>
              <a:rPr lang="en-US" altLang="en-US" u="sng" dirty="0" smtClean="0"/>
              <a:t> </a:t>
            </a:r>
            <a:r>
              <a:rPr lang="en-US" altLang="en-US" u="sng" dirty="0" err="1" smtClean="0"/>
              <a:t>LiOH</a:t>
            </a:r>
            <a:r>
              <a:rPr lang="en-US" altLang="en-US" dirty="0" smtClean="0"/>
              <a:t> = 41.8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LiOH</a:t>
            </a:r>
            <a:endParaRPr lang="en-US" alt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				  23.95 g </a:t>
            </a:r>
            <a:r>
              <a:rPr lang="en-US" altLang="en-US" dirty="0" err="1" smtClean="0"/>
              <a:t>LiOH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534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 2LiOH (s) + CO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(g) </a:t>
            </a:r>
            <a:r>
              <a:rPr lang="en-US" altLang="en-US" dirty="0" smtClean="0">
                <a:cs typeface="Arial" charset="0"/>
              </a:rPr>
              <a:t>→</a:t>
            </a:r>
            <a:r>
              <a:rPr lang="en-US" altLang="en-US" dirty="0" smtClean="0"/>
              <a:t> Li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CO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 (s) + H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O (l)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3- moles using mole ratio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41.8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LiOH</a:t>
            </a:r>
            <a:r>
              <a:rPr lang="en-US" altLang="en-US" dirty="0" smtClean="0"/>
              <a:t> x </a:t>
            </a:r>
            <a:r>
              <a:rPr lang="en-US" altLang="en-US" u="sng" dirty="0" smtClean="0"/>
              <a:t>1 </a:t>
            </a:r>
            <a:r>
              <a:rPr lang="en-US" altLang="en-US" u="sng" dirty="0" err="1" smtClean="0"/>
              <a:t>mol</a:t>
            </a:r>
            <a:r>
              <a:rPr lang="en-US" altLang="en-US" u="sng" dirty="0" smtClean="0"/>
              <a:t> CO</a:t>
            </a:r>
            <a:r>
              <a:rPr lang="en-US" altLang="en-US" u="sng" baseline="-25000" dirty="0" smtClean="0"/>
              <a:t>2</a:t>
            </a:r>
            <a:r>
              <a:rPr lang="en-US" altLang="en-US" dirty="0" smtClean="0"/>
              <a:t> = 20.9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CO</a:t>
            </a:r>
            <a:r>
              <a:rPr lang="en-US" altLang="en-US" baseline="-25000" dirty="0" smtClean="0"/>
              <a:t>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baseline="-25000" dirty="0" smtClean="0"/>
              <a:t>                                         </a:t>
            </a:r>
            <a:r>
              <a:rPr lang="en-US" altLang="en-US" dirty="0" smtClean="0"/>
              <a:t>2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LiOH</a:t>
            </a:r>
            <a:endParaRPr lang="en-US" alt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4- moles to grams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 20.9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x </a:t>
            </a:r>
            <a:r>
              <a:rPr lang="en-US" altLang="en-US" u="sng" dirty="0" smtClean="0"/>
              <a:t>44.01 g CO</a:t>
            </a:r>
            <a:r>
              <a:rPr lang="en-US" altLang="en-US" u="sng" baseline="-25000" dirty="0" smtClean="0"/>
              <a:t>2</a:t>
            </a:r>
            <a:r>
              <a:rPr lang="en-US" altLang="en-US" dirty="0" smtClean="0"/>
              <a:t> = 920.0 g CO</a:t>
            </a:r>
            <a:r>
              <a:rPr lang="en-US" altLang="en-US" baseline="-25000" dirty="0" smtClean="0"/>
              <a:t>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baseline="-25000" dirty="0" smtClean="0"/>
              <a:t>                             </a:t>
            </a:r>
            <a:r>
              <a:rPr lang="en-US" altLang="en-US" dirty="0" smtClean="0"/>
              <a:t>1 </a:t>
            </a:r>
            <a:r>
              <a:rPr lang="en-US" altLang="en-US" dirty="0" err="1" smtClean="0"/>
              <a:t>mol</a:t>
            </a:r>
            <a:r>
              <a:rPr lang="en-US" altLang="en-US" baseline="-25000" dirty="0" smtClean="0"/>
              <a:t> </a:t>
            </a:r>
            <a:r>
              <a:rPr lang="en-US" altLang="en-US" dirty="0" smtClean="0"/>
              <a:t>CO</a:t>
            </a:r>
            <a:r>
              <a:rPr lang="en-US" altLang="en-US" baseline="-25000" dirty="0" smtClean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1198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73725"/>
          </a:xfrm>
        </p:spPr>
        <p:txBody>
          <a:bodyPr/>
          <a:lstStyle/>
          <a:p>
            <a:r>
              <a:rPr lang="en-US" dirty="0" smtClean="0"/>
              <a:t>#1How  many grams of HNO</a:t>
            </a:r>
            <a:r>
              <a:rPr lang="en-US" baseline="-25000" dirty="0" smtClean="0"/>
              <a:t>3</a:t>
            </a:r>
            <a:r>
              <a:rPr lang="en-US" dirty="0" smtClean="0"/>
              <a:t> are produced for every 1.0 </a:t>
            </a:r>
            <a:r>
              <a:rPr lang="en-US" dirty="0" err="1" smtClean="0"/>
              <a:t>mol</a:t>
            </a:r>
            <a:r>
              <a:rPr lang="en-US" dirty="0" smtClean="0"/>
              <a:t> of NO</a:t>
            </a:r>
            <a:r>
              <a:rPr lang="en-US" baseline="-25000" dirty="0" smtClean="0"/>
              <a:t>2</a:t>
            </a:r>
            <a:r>
              <a:rPr lang="en-US" dirty="0" smtClean="0"/>
              <a:t> that reacts?</a:t>
            </a:r>
          </a:p>
          <a:p>
            <a:r>
              <a:rPr lang="en-US" dirty="0" smtClean="0"/>
              <a:t>               3 NO</a:t>
            </a:r>
            <a:r>
              <a:rPr lang="en-US" baseline="-25000" dirty="0" smtClean="0"/>
              <a:t>2</a:t>
            </a:r>
            <a:r>
              <a:rPr lang="en-US" dirty="0" smtClean="0"/>
              <a:t>+ H</a:t>
            </a:r>
            <a:r>
              <a:rPr lang="en-US" baseline="-25000" dirty="0" smtClean="0"/>
              <a:t>2</a:t>
            </a:r>
            <a:r>
              <a:rPr lang="en-US" dirty="0" smtClean="0"/>
              <a:t>O→ 2HNO</a:t>
            </a:r>
            <a:r>
              <a:rPr lang="en-US" baseline="-25000" dirty="0" smtClean="0"/>
              <a:t>3 </a:t>
            </a:r>
            <a:r>
              <a:rPr lang="en-US" dirty="0" smtClean="0"/>
              <a:t>+ NO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042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9-2 Learning Targets</a:t>
            </a:r>
          </a:p>
        </p:txBody>
      </p:sp>
      <p:sp>
        <p:nvSpPr>
          <p:cNvPr id="1843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Solve stoichiometric problems, (mole to mole, mole to mass, mass to mole, mass to mass) for reactions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592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9925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#2 Use </a:t>
            </a:r>
            <a:r>
              <a:rPr lang="en-US" sz="2400" dirty="0"/>
              <a:t>the following equation:</a:t>
            </a:r>
          </a:p>
          <a:p>
            <a:pPr>
              <a:defRPr/>
            </a:pPr>
            <a:r>
              <a:rPr lang="en-US" sz="2400" dirty="0"/>
              <a:t>C</a:t>
            </a:r>
            <a:r>
              <a:rPr lang="en-US" sz="2400" baseline="-25000" dirty="0"/>
              <a:t>4</a:t>
            </a:r>
            <a:r>
              <a:rPr lang="en-US" sz="2400" dirty="0"/>
              <a:t>H</a:t>
            </a:r>
            <a:r>
              <a:rPr lang="en-US" sz="2400" baseline="-25000" dirty="0"/>
              <a:t>8</a:t>
            </a:r>
            <a:r>
              <a:rPr lang="en-US" sz="2400" dirty="0"/>
              <a:t>O</a:t>
            </a:r>
            <a:r>
              <a:rPr lang="en-US" sz="2400" baseline="-25000" dirty="0"/>
              <a:t>2</a:t>
            </a:r>
            <a:r>
              <a:rPr lang="en-US" sz="2400" dirty="0"/>
              <a:t> + H</a:t>
            </a:r>
            <a:r>
              <a:rPr lang="en-US" sz="2400" baseline="-25000" dirty="0"/>
              <a:t>2</a:t>
            </a:r>
            <a:r>
              <a:rPr lang="en-US" sz="2400" dirty="0"/>
              <a:t> → 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6</a:t>
            </a:r>
            <a:r>
              <a:rPr lang="en-US" sz="2400" dirty="0" smtClean="0"/>
              <a:t>O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How many moles of ethyl alcohol are produced by the reaction of 1.5 </a:t>
            </a:r>
            <a:r>
              <a:rPr lang="en-US" sz="2400" dirty="0" err="1"/>
              <a:t>mol</a:t>
            </a:r>
            <a:r>
              <a:rPr lang="en-US" sz="2400" dirty="0"/>
              <a:t> ethyl acetate?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/>
              <a:t> 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/>
              <a:t> </a:t>
            </a:r>
            <a:endParaRPr lang="en-US" sz="2400" dirty="0" smtClean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How many grams of ethyl alcohol are produced by the reaction of 1.5 </a:t>
            </a:r>
            <a:r>
              <a:rPr lang="en-US" sz="2400" dirty="0" err="1"/>
              <a:t>mol</a:t>
            </a:r>
            <a:r>
              <a:rPr lang="en-US" sz="2400" dirty="0"/>
              <a:t> ethyl acetate with H</a:t>
            </a:r>
            <a:r>
              <a:rPr lang="en-US" sz="2400" baseline="-25000" dirty="0"/>
              <a:t>2</a:t>
            </a:r>
            <a:r>
              <a:rPr lang="en-US" sz="2400" dirty="0"/>
              <a:t>?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67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3306762"/>
          </a:xfrm>
        </p:spPr>
        <p:txBody>
          <a:bodyPr/>
          <a:lstStyle/>
          <a:p>
            <a:r>
              <a:rPr lang="en-US" dirty="0" smtClean="0"/>
              <a:t> 3) </a:t>
            </a:r>
            <a:r>
              <a:rPr lang="en-US" sz="2800" dirty="0" smtClean="0"/>
              <a:t>How many grams of hydrogen are necessary to react completely with 50.0 g of nitrogen in the reaction below?</a:t>
            </a:r>
            <a:br>
              <a:rPr lang="en-US" sz="2800" dirty="0" smtClean="0"/>
            </a:br>
            <a:r>
              <a:rPr lang="en-US" sz="2800" dirty="0" smtClean="0"/>
              <a:t>N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+ 3H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→2NH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7452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2925762"/>
          </a:xfrm>
        </p:spPr>
        <p:txBody>
          <a:bodyPr/>
          <a:lstStyle/>
          <a:p>
            <a:r>
              <a:rPr lang="en-US" sz="2800" dirty="0" smtClean="0"/>
              <a:t>4) How many grams of silver chloride are produced from 5.0 g of silver nitrate reacting with an excess of barium chloride?</a:t>
            </a:r>
            <a:br>
              <a:rPr lang="en-US" sz="2800" dirty="0" smtClean="0"/>
            </a:br>
            <a:r>
              <a:rPr lang="en-US" sz="2800" dirty="0" smtClean="0"/>
              <a:t>2AgNO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+ BaCl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 →2AgCl + Ba(NO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)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6743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2468562"/>
          </a:xfrm>
        </p:spPr>
        <p:txBody>
          <a:bodyPr/>
          <a:lstStyle/>
          <a:p>
            <a:r>
              <a:rPr lang="en-US" sz="2800" dirty="0" smtClean="0"/>
              <a:t>5) </a:t>
            </a:r>
            <a:r>
              <a:rPr lang="en-US" sz="2800" dirty="0" err="1" smtClean="0"/>
              <a:t>LiOH</a:t>
            </a:r>
            <a:r>
              <a:rPr lang="en-US" sz="2800" dirty="0" smtClean="0"/>
              <a:t> + </a:t>
            </a:r>
            <a:r>
              <a:rPr lang="en-US" sz="2800" dirty="0" err="1" smtClean="0"/>
              <a:t>HBr</a:t>
            </a:r>
            <a:r>
              <a:rPr lang="en-US" sz="2800" dirty="0" smtClean="0"/>
              <a:t>→ </a:t>
            </a:r>
            <a:r>
              <a:rPr lang="en-US" sz="2800" dirty="0" err="1" smtClean="0"/>
              <a:t>LiBr</a:t>
            </a:r>
            <a:r>
              <a:rPr lang="en-US" sz="2800" dirty="0" smtClean="0"/>
              <a:t> +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br>
              <a:rPr lang="en-US" sz="2800" dirty="0" smtClean="0"/>
            </a:br>
            <a:r>
              <a:rPr lang="en-US" sz="2800" dirty="0" smtClean="0"/>
              <a:t> </a:t>
            </a:r>
            <a:br>
              <a:rPr lang="en-US" sz="2800" dirty="0" smtClean="0"/>
            </a:br>
            <a:r>
              <a:rPr lang="en-US" sz="2800" dirty="0" smtClean="0"/>
              <a:t>If you start with 10.0 g of lithium hydroxide, how many grams of lithium bromide will be produced?</a:t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306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2544762"/>
          </a:xfrm>
        </p:spPr>
        <p:txBody>
          <a:bodyPr/>
          <a:lstStyle/>
          <a:p>
            <a:r>
              <a:rPr lang="en-US" sz="2800" dirty="0" smtClean="0"/>
              <a:t>6) C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4 </a:t>
            </a:r>
            <a:r>
              <a:rPr lang="en-US" sz="2800" dirty="0" smtClean="0"/>
              <a:t>+  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→CO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br>
              <a:rPr lang="en-US" sz="2800" dirty="0" smtClean="0"/>
            </a:br>
            <a:r>
              <a:rPr lang="en-US" sz="2800" dirty="0" smtClean="0"/>
              <a:t>If you start with 45 g of ethylene (C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), how many grams of carbon dioxide will be produced?</a:t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0871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3078162"/>
          </a:xfrm>
        </p:spPr>
        <p:txBody>
          <a:bodyPr/>
          <a:lstStyle/>
          <a:p>
            <a:r>
              <a:rPr lang="en-US" sz="2800" dirty="0" smtClean="0"/>
              <a:t>7) Mg + </a:t>
            </a:r>
            <a:r>
              <a:rPr lang="en-US" sz="2800" dirty="0" err="1" smtClean="0"/>
              <a:t>NaF</a:t>
            </a:r>
            <a:r>
              <a:rPr lang="en-US" sz="2800" dirty="0" smtClean="0"/>
              <a:t>→ MgF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Na</a:t>
            </a:r>
            <a:br>
              <a:rPr lang="en-US" sz="2800" dirty="0" smtClean="0"/>
            </a:br>
            <a:r>
              <a:rPr lang="en-US" sz="2800" dirty="0" smtClean="0"/>
              <a:t>If you start with 5.5 g of sodium fluoride, how many grams of magnesium fluoride will be produced?</a:t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5324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2697162"/>
          </a:xfrm>
        </p:spPr>
        <p:txBody>
          <a:bodyPr/>
          <a:lstStyle/>
          <a:p>
            <a:r>
              <a:rPr lang="en-US" sz="2800" dirty="0" smtClean="0"/>
              <a:t>8) </a:t>
            </a:r>
            <a:r>
              <a:rPr lang="en-US" sz="2800" dirty="0" err="1" smtClean="0"/>
              <a:t>HCl</a:t>
            </a:r>
            <a:r>
              <a:rPr lang="en-US" sz="2800" dirty="0" smtClean="0"/>
              <a:t> + Na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SO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→ </a:t>
            </a:r>
            <a:r>
              <a:rPr lang="en-US" sz="2800" dirty="0" err="1" smtClean="0"/>
              <a:t>NaCl</a:t>
            </a:r>
            <a:r>
              <a:rPr lang="en-US" sz="2800" dirty="0" smtClean="0"/>
              <a:t> +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SO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If you start with 20.0 g of hydrochloric acid, how many grams of sulfuric acid will be produced?</a:t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5286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782762"/>
          </a:xfrm>
        </p:spPr>
        <p:txBody>
          <a:bodyPr/>
          <a:lstStyle/>
          <a:p>
            <a:r>
              <a:rPr lang="en-US" sz="2800" dirty="0" smtClean="0"/>
              <a:t>9)  FeS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 +     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  →    Fe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 +     SO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Given 75.0 g of iron (IV) sulfide, how may grams of sulfur dioxide are produced?</a:t>
            </a:r>
            <a:br>
              <a:rPr lang="en-US" sz="2800" dirty="0" smtClean="0"/>
            </a:br>
            <a:r>
              <a:rPr lang="en-US" sz="2800" dirty="0" smtClean="0"/>
              <a:t> 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33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543800" cy="2514600"/>
          </a:xfrm>
        </p:spPr>
        <p:txBody>
          <a:bodyPr/>
          <a:lstStyle/>
          <a:p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10) </a:t>
            </a:r>
            <a:r>
              <a:rPr lang="en-US" sz="2400" dirty="0" smtClean="0"/>
              <a:t>MnO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+    </a:t>
            </a:r>
            <a:r>
              <a:rPr lang="en-US" sz="2400" dirty="0" err="1" smtClean="0"/>
              <a:t>HCl</a:t>
            </a:r>
            <a:r>
              <a:rPr lang="en-US" sz="2400" dirty="0" smtClean="0"/>
              <a:t>  →    Cl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+    MnCl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+  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br>
              <a:rPr lang="en-US" sz="2400" dirty="0" smtClean="0"/>
            </a:br>
            <a:r>
              <a:rPr lang="en-US" sz="2400" dirty="0" smtClean="0"/>
              <a:t>Given 145.7 g of manganese (IV) oxide, how many grams of water are produced with this reaction?</a:t>
            </a:r>
            <a:br>
              <a:rPr lang="en-US" sz="2400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 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701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Ideal stoichiometry</a:t>
            </a:r>
          </a:p>
        </p:txBody>
      </p:sp>
      <p:sp>
        <p:nvSpPr>
          <p:cNvPr id="19459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9325"/>
          </a:xfrm>
        </p:spPr>
        <p:txBody>
          <a:bodyPr>
            <a:normAutofit lnSpcReduction="10000"/>
          </a:bodyPr>
          <a:lstStyle/>
          <a:p>
            <a:r>
              <a:rPr lang="en-US" altLang="en-US" b="1" smtClean="0"/>
              <a:t>Ideal stoichiometry- </a:t>
            </a:r>
            <a:r>
              <a:rPr lang="en-US" altLang="en-US" smtClean="0"/>
              <a:t>calculations do not take into account factors that can affect amount of reactants needed and product actually produced, deal with amounts under ideal conditions</a:t>
            </a:r>
          </a:p>
          <a:p>
            <a:pPr lvl="1"/>
            <a:r>
              <a:rPr lang="en-US" altLang="en-US" smtClean="0"/>
              <a:t>All reactants are converted into products during reaction</a:t>
            </a:r>
          </a:p>
          <a:p>
            <a:pPr lvl="1"/>
            <a:r>
              <a:rPr lang="en-US" altLang="en-US" b="1" smtClean="0"/>
              <a:t>Real stoichiometry- </a:t>
            </a:r>
            <a:r>
              <a:rPr lang="en-US" altLang="en-US" smtClean="0"/>
              <a:t>calculations that account for actual lab conditions or industrial conditions, real world</a:t>
            </a:r>
          </a:p>
          <a:p>
            <a:pPr lvl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3860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>
            <a:normAutofit fontScale="90000"/>
          </a:bodyPr>
          <a:lstStyle/>
          <a:p>
            <a:r>
              <a:rPr lang="en-US" smtClean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92725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Determine the number of moles in each of the following quantities:</a:t>
            </a:r>
          </a:p>
          <a:p>
            <a:r>
              <a:rPr lang="en-US" dirty="0" smtClean="0"/>
              <a:t>30. g of </a:t>
            </a:r>
            <a:r>
              <a:rPr lang="en-US" dirty="0" err="1" smtClean="0"/>
              <a:t>NaCl</a:t>
            </a:r>
            <a:r>
              <a:rPr lang="en-US" dirty="0" smtClean="0"/>
              <a:t> </a:t>
            </a:r>
            <a:r>
              <a:rPr lang="en-US" u="sng" dirty="0" smtClean="0"/>
              <a:t>1 </a:t>
            </a:r>
            <a:r>
              <a:rPr lang="en-US" u="sng" dirty="0" err="1" smtClean="0"/>
              <a:t>mol</a:t>
            </a:r>
            <a:r>
              <a:rPr lang="en-US" dirty="0" smtClean="0"/>
              <a:t>     = 0.51 </a:t>
            </a:r>
            <a:r>
              <a:rPr lang="en-US" dirty="0" err="1" smtClean="0"/>
              <a:t>mol</a:t>
            </a:r>
            <a:r>
              <a:rPr lang="en-US" dirty="0" smtClean="0"/>
              <a:t> </a:t>
            </a:r>
            <a:r>
              <a:rPr lang="en-US" dirty="0" err="1" smtClean="0"/>
              <a:t>NaCl</a:t>
            </a:r>
            <a:endParaRPr lang="en-US" dirty="0" smtClean="0"/>
          </a:p>
          <a:p>
            <a:r>
              <a:rPr lang="en-US" dirty="0" smtClean="0"/>
              <a:t>                      58.49 g</a:t>
            </a:r>
          </a:p>
          <a:p>
            <a:r>
              <a:rPr lang="en-US" dirty="0" smtClean="0"/>
              <a:t>75 g of </a:t>
            </a:r>
            <a:r>
              <a:rPr lang="en-US" dirty="0" err="1" smtClean="0"/>
              <a:t>KCl</a:t>
            </a:r>
            <a:r>
              <a:rPr lang="en-US" dirty="0" smtClean="0"/>
              <a:t>   </a:t>
            </a:r>
            <a:r>
              <a:rPr lang="en-US" u="sng" dirty="0" smtClean="0"/>
              <a:t>1 </a:t>
            </a:r>
            <a:r>
              <a:rPr lang="en-US" u="sng" dirty="0" err="1" smtClean="0"/>
              <a:t>mol</a:t>
            </a:r>
            <a:r>
              <a:rPr lang="en-US" u="sng" dirty="0" smtClean="0"/>
              <a:t>    </a:t>
            </a:r>
            <a:r>
              <a:rPr lang="en-US" dirty="0" smtClean="0"/>
              <a:t>= 1.0 </a:t>
            </a:r>
            <a:r>
              <a:rPr lang="en-US" dirty="0" err="1" smtClean="0"/>
              <a:t>mol</a:t>
            </a:r>
            <a:r>
              <a:rPr lang="en-US" dirty="0" smtClean="0"/>
              <a:t> </a:t>
            </a:r>
            <a:r>
              <a:rPr lang="en-US" dirty="0" err="1" smtClean="0"/>
              <a:t>KCl</a:t>
            </a:r>
            <a:endParaRPr lang="en-US" dirty="0" smtClean="0"/>
          </a:p>
          <a:p>
            <a:pPr lvl="1"/>
            <a:r>
              <a:rPr lang="en-US" dirty="0" smtClean="0"/>
              <a:t>                     74.55 g</a:t>
            </a:r>
          </a:p>
          <a:p>
            <a:r>
              <a:rPr lang="en-US" sz="2400" dirty="0" smtClean="0"/>
              <a:t>Determine the mass of the following quantities:</a:t>
            </a:r>
          </a:p>
          <a:p>
            <a:r>
              <a:rPr lang="en-US" dirty="0" smtClean="0"/>
              <a:t>3.00 </a:t>
            </a:r>
            <a:r>
              <a:rPr lang="en-US" dirty="0" err="1" smtClean="0"/>
              <a:t>mol</a:t>
            </a:r>
            <a:r>
              <a:rPr lang="en-US" dirty="0" smtClean="0"/>
              <a:t> of </a:t>
            </a:r>
            <a:r>
              <a:rPr lang="en-US" dirty="0" err="1" smtClean="0"/>
              <a:t>LiOH</a:t>
            </a:r>
            <a:r>
              <a:rPr lang="en-US" dirty="0" smtClean="0"/>
              <a:t>  </a:t>
            </a:r>
            <a:r>
              <a:rPr lang="en-US" u="sng" dirty="0" smtClean="0"/>
              <a:t>23.94 g  </a:t>
            </a:r>
            <a:r>
              <a:rPr lang="en-US" dirty="0" smtClean="0"/>
              <a:t>= 71.7 g </a:t>
            </a:r>
            <a:r>
              <a:rPr lang="en-US" dirty="0" err="1" smtClean="0"/>
              <a:t>LiOH</a:t>
            </a:r>
            <a:endParaRPr lang="en-US" dirty="0" smtClean="0"/>
          </a:p>
          <a:p>
            <a:pPr lvl="1"/>
            <a:r>
              <a:rPr lang="en-US" dirty="0" smtClean="0"/>
              <a:t>                             1 </a:t>
            </a:r>
            <a:r>
              <a:rPr lang="en-US" dirty="0" err="1" smtClean="0"/>
              <a:t>mol</a:t>
            </a:r>
            <a:endParaRPr lang="en-US" dirty="0" smtClean="0"/>
          </a:p>
          <a:p>
            <a:r>
              <a:rPr lang="en-US" dirty="0" smtClean="0"/>
              <a:t>1.70 </a:t>
            </a:r>
            <a:r>
              <a:rPr lang="en-US" dirty="0" err="1" smtClean="0"/>
              <a:t>mol</a:t>
            </a:r>
            <a:r>
              <a:rPr lang="en-US" dirty="0" smtClean="0"/>
              <a:t> MgBr</a:t>
            </a:r>
            <a:r>
              <a:rPr lang="en-US" baseline="-25000" dirty="0" smtClean="0"/>
              <a:t>2 </a:t>
            </a:r>
            <a:r>
              <a:rPr lang="en-US" dirty="0" smtClean="0"/>
              <a:t> </a:t>
            </a:r>
            <a:r>
              <a:rPr lang="en-US" u="sng" dirty="0" smtClean="0"/>
              <a:t>184.1 g  </a:t>
            </a:r>
            <a:r>
              <a:rPr lang="en-US" dirty="0" smtClean="0"/>
              <a:t>= 313 g MgBr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                             1 </a:t>
            </a:r>
            <a:r>
              <a:rPr lang="en-US" dirty="0" err="1" smtClean="0"/>
              <a:t>mol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623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Steps to solving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83125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1- start with balanced equation </a:t>
            </a:r>
          </a:p>
          <a:p>
            <a:r>
              <a:rPr lang="en-US" altLang="en-US" dirty="0" smtClean="0"/>
              <a:t>2- determine units you are given and what you are asked to find</a:t>
            </a:r>
          </a:p>
          <a:p>
            <a:r>
              <a:rPr lang="en-US" altLang="en-US" dirty="0" smtClean="0"/>
              <a:t>3- label each step with correct units</a:t>
            </a:r>
          </a:p>
          <a:p>
            <a:pPr lvl="1"/>
            <a:r>
              <a:rPr lang="en-US" altLang="en-US" dirty="0" smtClean="0"/>
              <a:t>Units from the numerator of the first step become the units in the denominator of the next step and so forth</a:t>
            </a:r>
          </a:p>
          <a:p>
            <a:r>
              <a:rPr lang="en-US" altLang="en-US" dirty="0" smtClean="0"/>
              <a:t>4-stop when you have an answer with the units you are searching for</a:t>
            </a:r>
          </a:p>
          <a:p>
            <a:pPr lvl="1"/>
            <a:r>
              <a:rPr lang="en-US" altLang="en-US" dirty="0" smtClean="0"/>
              <a:t>There are 4 types of problems use same method for all!!!!</a:t>
            </a:r>
          </a:p>
        </p:txBody>
      </p:sp>
    </p:spTree>
    <p:extLst>
      <p:ext uri="{BB962C8B-B14F-4D97-AF65-F5344CB8AC3E}">
        <p14:creationId xmlns:p14="http://schemas.microsoft.com/office/powerpoint/2010/main" val="146901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Mol </a:t>
            </a:r>
            <a:r>
              <a:rPr lang="en-US" altLang="en-US" smtClean="0">
                <a:cs typeface="Arial" charset="0"/>
              </a:rPr>
              <a:t>→</a:t>
            </a:r>
            <a:r>
              <a:rPr lang="en-US" altLang="en-US" smtClean="0"/>
              <a:t>mol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 dirty="0" smtClean="0"/>
              <a:t>Amount of given (</a:t>
            </a:r>
            <a:r>
              <a:rPr lang="en-US" altLang="en-US" b="1" dirty="0" err="1" smtClean="0"/>
              <a:t>mol</a:t>
            </a:r>
            <a:r>
              <a:rPr lang="en-US" altLang="en-US" b="1" dirty="0" smtClean="0"/>
              <a:t>) x </a:t>
            </a:r>
            <a:r>
              <a:rPr lang="en-US" altLang="en-US" b="1" u="sng" dirty="0" err="1" smtClean="0"/>
              <a:t>mol</a:t>
            </a:r>
            <a:r>
              <a:rPr lang="en-US" altLang="en-US" b="1" u="sng" dirty="0" smtClean="0"/>
              <a:t> unknown</a:t>
            </a:r>
            <a:r>
              <a:rPr lang="en-US" altLang="en-US" b="1" dirty="0" smtClean="0"/>
              <a:t>  =</a:t>
            </a:r>
          </a:p>
          <a:p>
            <a:pPr>
              <a:buFont typeface="Wingdings" pitchFamily="2" charset="2"/>
              <a:buNone/>
            </a:pPr>
            <a:r>
              <a:rPr lang="en-US" altLang="en-US" b="1" dirty="0" smtClean="0"/>
              <a:t>                                       </a:t>
            </a:r>
            <a:r>
              <a:rPr lang="en-US" altLang="en-US" b="1" dirty="0" err="1" smtClean="0"/>
              <a:t>mol</a:t>
            </a:r>
            <a:r>
              <a:rPr lang="en-US" altLang="en-US" b="1" dirty="0" smtClean="0"/>
              <a:t> given</a:t>
            </a:r>
          </a:p>
          <a:p>
            <a:pPr>
              <a:buFont typeface="Wingdings" pitchFamily="2" charset="2"/>
              <a:buNone/>
            </a:pPr>
            <a:r>
              <a:rPr lang="en-US" altLang="en-US" b="1" dirty="0" smtClean="0"/>
              <a:t>amount of unknown  (</a:t>
            </a:r>
            <a:r>
              <a:rPr lang="en-US" altLang="en-US" b="1" dirty="0" err="1" smtClean="0"/>
              <a:t>mol</a:t>
            </a:r>
            <a:r>
              <a:rPr lang="en-US" altLang="en-US" b="1" dirty="0" smtClean="0"/>
              <a:t>)</a:t>
            </a:r>
          </a:p>
          <a:p>
            <a:pPr>
              <a:buFont typeface="Wingdings" pitchFamily="2" charset="2"/>
              <a:buNone/>
            </a:pPr>
            <a:endParaRPr lang="en-US" altLang="en-US" u="sng" dirty="0" smtClean="0"/>
          </a:p>
          <a:p>
            <a:r>
              <a:rPr lang="en-US" altLang="en-US" dirty="0" smtClean="0"/>
              <a:t>Use mole ratios</a:t>
            </a:r>
          </a:p>
          <a:p>
            <a:r>
              <a:rPr lang="en-US" altLang="en-US" dirty="0" smtClean="0"/>
              <a:t>Must have balanced equation</a:t>
            </a:r>
          </a:p>
        </p:txBody>
      </p:sp>
    </p:spTree>
    <p:extLst>
      <p:ext uri="{BB962C8B-B14F-4D97-AF65-F5344CB8AC3E}">
        <p14:creationId xmlns:p14="http://schemas.microsoft.com/office/powerpoint/2010/main" val="125335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CO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(g) + </a:t>
            </a:r>
            <a:r>
              <a:rPr lang="en-US" altLang="en-US" dirty="0" err="1" smtClean="0"/>
              <a:t>LiOH</a:t>
            </a:r>
            <a:r>
              <a:rPr lang="en-US" altLang="en-US" dirty="0" smtClean="0"/>
              <a:t> (s)</a:t>
            </a:r>
            <a:r>
              <a:rPr lang="en-US" altLang="en-US" dirty="0" smtClean="0">
                <a:cs typeface="Arial" charset="0"/>
              </a:rPr>
              <a:t>→</a:t>
            </a:r>
            <a:r>
              <a:rPr lang="en-US" altLang="en-US" dirty="0" smtClean="0"/>
              <a:t> Li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CO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(s) + H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O(l)</a:t>
            </a:r>
          </a:p>
          <a:p>
            <a:r>
              <a:rPr lang="en-US" altLang="en-US" dirty="0" smtClean="0"/>
              <a:t>CO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(g) + 2LiOH (s)</a:t>
            </a:r>
            <a:r>
              <a:rPr lang="en-US" altLang="en-US" dirty="0" smtClean="0">
                <a:cs typeface="Arial" charset="0"/>
              </a:rPr>
              <a:t>→</a:t>
            </a:r>
            <a:r>
              <a:rPr lang="en-US" altLang="en-US" dirty="0" smtClean="0"/>
              <a:t> Li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CO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(s) + H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O(l)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How many moles of lithium hydroxide are required to react with 20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of carbon dioxide?</a:t>
            </a:r>
          </a:p>
          <a:p>
            <a:r>
              <a:rPr lang="en-US" altLang="en-US" dirty="0" smtClean="0"/>
              <a:t>20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CO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x </a:t>
            </a:r>
            <a:r>
              <a:rPr lang="en-US" altLang="en-US" u="sng" dirty="0" smtClean="0"/>
              <a:t>2 </a:t>
            </a:r>
            <a:r>
              <a:rPr lang="en-US" altLang="en-US" u="sng" dirty="0" err="1" smtClean="0"/>
              <a:t>mol</a:t>
            </a:r>
            <a:r>
              <a:rPr lang="en-US" altLang="en-US" u="sng" dirty="0" smtClean="0"/>
              <a:t>  </a:t>
            </a:r>
            <a:r>
              <a:rPr lang="en-US" altLang="en-US" u="sng" dirty="0" err="1" smtClean="0"/>
              <a:t>LiOH</a:t>
            </a:r>
            <a:r>
              <a:rPr lang="en-US" altLang="en-US" u="sng" dirty="0" smtClean="0"/>
              <a:t>       </a:t>
            </a:r>
            <a:r>
              <a:rPr lang="en-US" altLang="en-US" dirty="0" smtClean="0"/>
              <a:t>= 40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LiOH</a:t>
            </a:r>
            <a:r>
              <a:rPr lang="en-US" altLang="en-US" dirty="0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en-US" altLang="en-US" dirty="0" smtClean="0"/>
              <a:t>			       1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CO</a:t>
            </a:r>
            <a:r>
              <a:rPr lang="en-US" altLang="en-US" baseline="-25000" dirty="0" smtClean="0"/>
              <a:t>2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9475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H</a:t>
            </a:r>
            <a:r>
              <a:rPr lang="en-US" altLang="en-US" b="1" baseline="-25000" dirty="0" smtClean="0"/>
              <a:t>2</a:t>
            </a:r>
            <a:r>
              <a:rPr lang="en-US" altLang="en-US" b="1" dirty="0" smtClean="0"/>
              <a:t>O </a:t>
            </a:r>
            <a:r>
              <a:rPr lang="en-US" altLang="en-US" b="1" dirty="0" smtClean="0">
                <a:cs typeface="Arial" charset="0"/>
              </a:rPr>
              <a:t>→</a:t>
            </a:r>
            <a:r>
              <a:rPr lang="en-US" altLang="en-US" b="1" dirty="0" smtClean="0"/>
              <a:t>H</a:t>
            </a:r>
            <a:r>
              <a:rPr lang="en-US" altLang="en-US" b="1" baseline="-25000" dirty="0" smtClean="0"/>
              <a:t>2</a:t>
            </a:r>
            <a:r>
              <a:rPr lang="en-US" altLang="en-US" b="1" dirty="0" smtClean="0"/>
              <a:t> + O</a:t>
            </a:r>
            <a:r>
              <a:rPr lang="en-US" altLang="en-US" b="1" baseline="-25000" dirty="0" smtClean="0"/>
              <a:t>2</a:t>
            </a:r>
          </a:p>
          <a:p>
            <a:pPr eaLnBrk="1" hangingPunct="1"/>
            <a:r>
              <a:rPr lang="en-US" altLang="en-US" b="1" dirty="0" smtClean="0"/>
              <a:t>2H</a:t>
            </a:r>
            <a:r>
              <a:rPr lang="en-US" altLang="en-US" b="1" baseline="-25000" dirty="0" smtClean="0"/>
              <a:t>2</a:t>
            </a:r>
            <a:r>
              <a:rPr lang="en-US" altLang="en-US" b="1" dirty="0" smtClean="0"/>
              <a:t>O </a:t>
            </a:r>
            <a:r>
              <a:rPr lang="en-US" altLang="en-US" b="1" dirty="0" smtClean="0">
                <a:cs typeface="Arial" charset="0"/>
              </a:rPr>
              <a:t>→</a:t>
            </a:r>
            <a:r>
              <a:rPr lang="en-US" altLang="en-US" b="1" dirty="0" smtClean="0"/>
              <a:t>2H</a:t>
            </a:r>
            <a:r>
              <a:rPr lang="en-US" altLang="en-US" b="1" baseline="-25000" dirty="0" smtClean="0"/>
              <a:t>2</a:t>
            </a:r>
            <a:r>
              <a:rPr lang="en-US" altLang="en-US" b="1" dirty="0" smtClean="0"/>
              <a:t> + O</a:t>
            </a:r>
            <a:r>
              <a:rPr lang="en-US" altLang="en-US" b="1" baseline="-25000" dirty="0" smtClean="0"/>
              <a:t>2</a:t>
            </a:r>
          </a:p>
          <a:p>
            <a:pPr eaLnBrk="1" hangingPunct="1"/>
            <a:endParaRPr lang="en-US" altLang="en-US" b="1" baseline="-25000" dirty="0" smtClean="0"/>
          </a:p>
          <a:p>
            <a:pPr eaLnBrk="1" hangingPunct="1"/>
            <a:r>
              <a:rPr lang="en-US" altLang="en-US" dirty="0" smtClean="0"/>
              <a:t> How many moles of O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forms if 5.8 moles of H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O decomposes?</a:t>
            </a:r>
          </a:p>
          <a:p>
            <a:pPr eaLnBrk="1" hangingPunct="1"/>
            <a:r>
              <a:rPr lang="en-US" altLang="en-US" dirty="0" smtClean="0"/>
              <a:t>5.8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H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O x  </a:t>
            </a:r>
            <a:r>
              <a:rPr lang="en-US" altLang="en-US" u="sng" dirty="0" smtClean="0"/>
              <a:t>1 </a:t>
            </a:r>
            <a:r>
              <a:rPr lang="en-US" altLang="en-US" u="sng" dirty="0" err="1" smtClean="0"/>
              <a:t>mol</a:t>
            </a:r>
            <a:r>
              <a:rPr lang="en-US" altLang="en-US" u="sng" dirty="0" smtClean="0"/>
              <a:t>  O</a:t>
            </a:r>
            <a:r>
              <a:rPr lang="en-US" altLang="en-US" u="sng" baseline="-25000" dirty="0" smtClean="0"/>
              <a:t>2</a:t>
            </a:r>
            <a:r>
              <a:rPr lang="en-US" altLang="en-US" baseline="-25000" dirty="0" smtClean="0"/>
              <a:t> </a:t>
            </a:r>
            <a:r>
              <a:rPr lang="en-US" altLang="en-US" dirty="0" smtClean="0"/>
              <a:t>=2.9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O</a:t>
            </a:r>
            <a:r>
              <a:rPr lang="en-US" altLang="en-US" baseline="-25000" dirty="0" smtClean="0"/>
              <a:t>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baseline="-25000" dirty="0" smtClean="0"/>
              <a:t>                                        </a:t>
            </a:r>
            <a:r>
              <a:rPr lang="en-US" altLang="en-US" dirty="0" smtClean="0"/>
              <a:t>2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H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O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365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Moles </a:t>
            </a:r>
            <a:r>
              <a:rPr lang="en-US" altLang="en-US" smtClean="0">
                <a:cs typeface="Arial" charset="0"/>
              </a:rPr>
              <a:t>→</a:t>
            </a:r>
            <a:r>
              <a:rPr lang="en-US" altLang="en-US" smtClean="0"/>
              <a:t> grams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 dirty="0" smtClean="0"/>
              <a:t>Amount of given (</a:t>
            </a:r>
            <a:r>
              <a:rPr lang="en-US" altLang="en-US" b="1" dirty="0" err="1" smtClean="0"/>
              <a:t>mol</a:t>
            </a:r>
            <a:r>
              <a:rPr lang="en-US" altLang="en-US" b="1" dirty="0" smtClean="0"/>
              <a:t>) x </a:t>
            </a:r>
            <a:r>
              <a:rPr lang="en-US" altLang="en-US" b="1" u="sng" dirty="0" err="1" smtClean="0"/>
              <a:t>mol</a:t>
            </a:r>
            <a:r>
              <a:rPr lang="en-US" altLang="en-US" b="1" u="sng" dirty="0" smtClean="0"/>
              <a:t> unknown</a:t>
            </a:r>
            <a:r>
              <a:rPr lang="en-US" altLang="en-US" b="1" dirty="0" smtClean="0"/>
              <a:t>  x</a:t>
            </a:r>
          </a:p>
          <a:p>
            <a:pPr>
              <a:buFont typeface="Wingdings" pitchFamily="2" charset="2"/>
              <a:buNone/>
            </a:pPr>
            <a:r>
              <a:rPr lang="en-US" altLang="en-US" b="1" dirty="0" smtClean="0"/>
              <a:t>                                       </a:t>
            </a:r>
            <a:r>
              <a:rPr lang="en-US" altLang="en-US" b="1" dirty="0" err="1" smtClean="0"/>
              <a:t>mol</a:t>
            </a:r>
            <a:r>
              <a:rPr lang="en-US" altLang="en-US" b="1" dirty="0" smtClean="0"/>
              <a:t> given</a:t>
            </a:r>
          </a:p>
          <a:p>
            <a:pPr>
              <a:buFont typeface="Wingdings" pitchFamily="2" charset="2"/>
              <a:buNone/>
            </a:pPr>
            <a:r>
              <a:rPr lang="en-US" altLang="en-US" b="1" dirty="0" smtClean="0"/>
              <a:t>molar mass (g/</a:t>
            </a:r>
            <a:r>
              <a:rPr lang="en-US" altLang="en-US" b="1" dirty="0" err="1" smtClean="0"/>
              <a:t>mol</a:t>
            </a:r>
            <a:r>
              <a:rPr lang="en-US" altLang="en-US" b="1" dirty="0" smtClean="0"/>
              <a:t>) = mass of unknown  (g)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82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998</Words>
  <Application>Microsoft Office PowerPoint</Application>
  <PresentationFormat>On-screen Show (4:3)</PresentationFormat>
  <Paragraphs>122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Ideal Stoichiometic Calculations</vt:lpstr>
      <vt:lpstr>9-2 Learning Targets</vt:lpstr>
      <vt:lpstr>Ideal stoichiometry</vt:lpstr>
      <vt:lpstr>Review</vt:lpstr>
      <vt:lpstr>Steps to solving problems</vt:lpstr>
      <vt:lpstr>Mol →mol</vt:lpstr>
      <vt:lpstr>PowerPoint Presentation</vt:lpstr>
      <vt:lpstr>PowerPoint Presentation</vt:lpstr>
      <vt:lpstr>Moles → grams</vt:lpstr>
      <vt:lpstr>Moles → grams</vt:lpstr>
      <vt:lpstr>Grams → Moles</vt:lpstr>
      <vt:lpstr>Grams → Moles</vt:lpstr>
      <vt:lpstr>4NH3 (g) + 5O2 (g)→  4NO (g) +6 H2O (g) How many moles of H2O are formed?</vt:lpstr>
      <vt:lpstr>Mass→ Mass (g→g)</vt:lpstr>
      <vt:lpstr>Mass to Mass</vt:lpstr>
      <vt:lpstr>C3H8 + 5O2 →3CO2 + 4H2O</vt:lpstr>
      <vt:lpstr>Example calculating mass</vt:lpstr>
      <vt:lpstr> 2LiOH (s) + CO2 (g) → Li2CO3 (s) + H2O (l)</vt:lpstr>
      <vt:lpstr>PowerPoint Presentation</vt:lpstr>
      <vt:lpstr>PowerPoint Presentation</vt:lpstr>
      <vt:lpstr> 3) How many grams of hydrogen are necessary to react completely with 50.0 g of nitrogen in the reaction below? N2 + 3H2 →2NH3 </vt:lpstr>
      <vt:lpstr>4) How many grams of silver chloride are produced from 5.0 g of silver nitrate reacting with an excess of barium chloride? 2AgNO3 + BaCl2  →2AgCl + Ba(NO3)2 </vt:lpstr>
      <vt:lpstr>5) LiOH + HBr→ LiBr + H2O   If you start with 10.0 g of lithium hydroxide, how many grams of lithium bromide will be produced? </vt:lpstr>
      <vt:lpstr>6) C2H4 +  O2 →CO2 + H2O If you start with 45 g of ethylene (C2H4), how many grams of carbon dioxide will be produced? </vt:lpstr>
      <vt:lpstr>7) Mg + NaF→ MgF2 + Na If you start with 5.5 g of sodium fluoride, how many grams of magnesium fluoride will be produced? </vt:lpstr>
      <vt:lpstr>8) HCl + Na2SO4→ NaCl + H2SO4 If you start with 20.0 g of hydrochloric acid, how many grams of sulfuric acid will be produced? </vt:lpstr>
      <vt:lpstr>9)  FeS2  +     O2   →    Fe2O3  +     SO2 Given 75.0 g of iron (IV) sulfide, how may grams of sulfur dioxide are produced?  </vt:lpstr>
      <vt:lpstr>        10) MnO2 +    HCl  →    Cl2  +    MnCl2 +   H2O Given 145.7 g of manganese (IV) oxide, how many grams of water are produced with this reaction?    </vt:lpstr>
    </vt:vector>
  </TitlesOfParts>
  <Company>NCS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Ideal Stoichiometic Calculations</dc:title>
  <dc:creator>Test Stiudent2</dc:creator>
  <cp:lastModifiedBy>Test Stiudent2</cp:lastModifiedBy>
  <cp:revision>2</cp:revision>
  <dcterms:created xsi:type="dcterms:W3CDTF">2018-03-01T18:28:55Z</dcterms:created>
  <dcterms:modified xsi:type="dcterms:W3CDTF">2018-03-09T13:21:59Z</dcterms:modified>
</cp:coreProperties>
</file>