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70" r:id="rId10"/>
    <p:sldId id="271" r:id="rId11"/>
    <p:sldId id="272" r:id="rId12"/>
    <p:sldId id="273" r:id="rId13"/>
    <p:sldId id="274" r:id="rId14"/>
    <p:sldId id="275" r:id="rId15"/>
    <p:sldId id="280" r:id="rId16"/>
    <p:sldId id="281" r:id="rId17"/>
    <p:sldId id="282" r:id="rId18"/>
    <p:sldId id="27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6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0088-284C-4EA5-8790-080FBADF04D2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88F76-9C3A-4DCE-87B2-2C3CC6B6F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53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0088-284C-4EA5-8790-080FBADF04D2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88F76-9C3A-4DCE-87B2-2C3CC6B6F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164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0088-284C-4EA5-8790-080FBADF04D2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88F76-9C3A-4DCE-87B2-2C3CC6B6F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392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0088-284C-4EA5-8790-080FBADF04D2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88F76-9C3A-4DCE-87B2-2C3CC6B6F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97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0088-284C-4EA5-8790-080FBADF04D2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88F76-9C3A-4DCE-87B2-2C3CC6B6F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07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0088-284C-4EA5-8790-080FBADF04D2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88F76-9C3A-4DCE-87B2-2C3CC6B6F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841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0088-284C-4EA5-8790-080FBADF04D2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88F76-9C3A-4DCE-87B2-2C3CC6B6F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793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0088-284C-4EA5-8790-080FBADF04D2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88F76-9C3A-4DCE-87B2-2C3CC6B6F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183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0088-284C-4EA5-8790-080FBADF04D2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88F76-9C3A-4DCE-87B2-2C3CC6B6F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459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0088-284C-4EA5-8790-080FBADF04D2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88F76-9C3A-4DCE-87B2-2C3CC6B6F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600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0088-284C-4EA5-8790-080FBADF04D2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88F76-9C3A-4DCE-87B2-2C3CC6B6F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256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E0088-284C-4EA5-8790-080FBADF04D2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88F76-9C3A-4DCE-87B2-2C3CC6B6F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267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Using Chemical Formulas</a:t>
            </a:r>
          </a:p>
        </p:txBody>
      </p:sp>
      <p:sp>
        <p:nvSpPr>
          <p:cNvPr id="60419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/>
            <a:r>
              <a:rPr lang="en-US" sz="4000" dirty="0" smtClean="0"/>
              <a:t>7-3</a:t>
            </a:r>
          </a:p>
        </p:txBody>
      </p:sp>
    </p:spTree>
    <p:extLst>
      <p:ext uri="{BB962C8B-B14F-4D97-AF65-F5344CB8AC3E}">
        <p14:creationId xmlns:p14="http://schemas.microsoft.com/office/powerpoint/2010/main" val="382879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mtClean="0"/>
              <a:t>Find the percent composition of Cu</a:t>
            </a:r>
            <a:r>
              <a:rPr lang="en-US" altLang="en-US" baseline="-25000" smtClean="0"/>
              <a:t>2</a:t>
            </a:r>
            <a:r>
              <a:rPr lang="en-US" altLang="en-US" smtClean="0"/>
              <a:t>S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92525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dirty="0" smtClean="0"/>
              <a:t>2 </a:t>
            </a:r>
            <a:r>
              <a:rPr lang="en-US" altLang="en-US" dirty="0" err="1" smtClean="0"/>
              <a:t>mol</a:t>
            </a:r>
            <a:r>
              <a:rPr lang="en-US" altLang="en-US" dirty="0" smtClean="0"/>
              <a:t> Cu x 63.55g Cu/</a:t>
            </a:r>
            <a:r>
              <a:rPr lang="en-US" altLang="en-US" dirty="0" err="1" smtClean="0"/>
              <a:t>mol</a:t>
            </a:r>
            <a:r>
              <a:rPr lang="en-US" altLang="en-US" dirty="0" smtClean="0"/>
              <a:t>= 127.10 g Cu</a:t>
            </a:r>
          </a:p>
          <a:p>
            <a:pPr eaLnBrk="1" hangingPunct="1"/>
            <a:r>
              <a:rPr lang="en-US" altLang="en-US" dirty="0" smtClean="0"/>
              <a:t>1 </a:t>
            </a:r>
            <a:r>
              <a:rPr lang="en-US" altLang="en-US" dirty="0" err="1" smtClean="0"/>
              <a:t>mol</a:t>
            </a:r>
            <a:r>
              <a:rPr lang="en-US" altLang="en-US" dirty="0" smtClean="0"/>
              <a:t> S x 32.07 g S/ </a:t>
            </a:r>
            <a:r>
              <a:rPr lang="en-US" altLang="en-US" dirty="0" err="1" smtClean="0"/>
              <a:t>mol</a:t>
            </a:r>
            <a:r>
              <a:rPr lang="en-US" altLang="en-US" dirty="0" smtClean="0"/>
              <a:t> = 32.07 g S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Molar mass of Cu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S = 159.17 g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sz="2400" dirty="0" smtClean="0"/>
              <a:t>127.10 g Cu/159.17 g Cu</a:t>
            </a:r>
            <a:r>
              <a:rPr lang="en-US" altLang="en-US" sz="2400" baseline="-25000" dirty="0" smtClean="0"/>
              <a:t>2</a:t>
            </a:r>
            <a:r>
              <a:rPr lang="en-US" altLang="en-US" sz="2400" dirty="0" smtClean="0"/>
              <a:t>S x 100% = 79.85 % Cu</a:t>
            </a:r>
          </a:p>
          <a:p>
            <a:pPr eaLnBrk="1" hangingPunct="1"/>
            <a:endParaRPr lang="en-US" altLang="en-US" sz="2400" dirty="0" smtClean="0"/>
          </a:p>
          <a:p>
            <a:pPr eaLnBrk="1" hangingPunct="1"/>
            <a:r>
              <a:rPr lang="en-US" altLang="en-US" sz="2400" dirty="0" smtClean="0"/>
              <a:t> 32.07 g S/ 159.17 g Cu</a:t>
            </a:r>
            <a:r>
              <a:rPr lang="en-US" altLang="en-US" sz="2400" baseline="-25000" dirty="0" smtClean="0"/>
              <a:t>2</a:t>
            </a:r>
            <a:r>
              <a:rPr lang="en-US" altLang="en-US" sz="2400" dirty="0" smtClean="0"/>
              <a:t>S x 100 % = 20.15 % S</a:t>
            </a:r>
          </a:p>
        </p:txBody>
      </p:sp>
    </p:spTree>
    <p:extLst>
      <p:ext uri="{BB962C8B-B14F-4D97-AF65-F5344CB8AC3E}">
        <p14:creationId xmlns:p14="http://schemas.microsoft.com/office/powerpoint/2010/main" val="237146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Hydrates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Crystalline compounds in which water molecules are bound in the crystal structure</a:t>
            </a:r>
          </a:p>
          <a:p>
            <a:pPr eaLnBrk="1" hangingPunct="1"/>
            <a:r>
              <a:rPr lang="en-US" dirty="0" smtClean="0"/>
              <a:t>Copper (II) sulfate </a:t>
            </a:r>
            <a:r>
              <a:rPr lang="en-US" dirty="0" err="1" smtClean="0"/>
              <a:t>pentahydrate</a:t>
            </a:r>
            <a:endParaRPr lang="en-US" dirty="0" smtClean="0"/>
          </a:p>
          <a:p>
            <a:pPr eaLnBrk="1" hangingPunct="1"/>
            <a:r>
              <a:rPr lang="en-US" dirty="0" smtClean="0"/>
              <a:t>CuSO</a:t>
            </a:r>
            <a:r>
              <a:rPr lang="en-US" baseline="-25000" dirty="0" smtClean="0"/>
              <a:t>4</a:t>
            </a:r>
            <a:r>
              <a:rPr lang="en-US" dirty="0" smtClean="0"/>
              <a:t> </a:t>
            </a:r>
            <a:r>
              <a:rPr lang="en-US" dirty="0" smtClean="0">
                <a:cs typeface="Arial" charset="0"/>
              </a:rPr>
              <a:t>▪</a:t>
            </a:r>
            <a:r>
              <a:rPr lang="en-US" dirty="0" smtClean="0"/>
              <a:t>5H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</a:p>
          <a:p>
            <a:pPr eaLnBrk="1" hangingPunct="1"/>
            <a:r>
              <a:rPr lang="en-US" dirty="0" smtClean="0"/>
              <a:t>Raised dot means water is loosely attached </a:t>
            </a:r>
          </a:p>
          <a:p>
            <a:pPr eaLnBrk="1" hangingPunct="1"/>
            <a:r>
              <a:rPr lang="en-US" dirty="0" smtClean="0"/>
              <a:t>It does NOT mean multiply when determining formula weight</a:t>
            </a:r>
          </a:p>
        </p:txBody>
      </p:sp>
    </p:spTree>
    <p:extLst>
      <p:ext uri="{BB962C8B-B14F-4D97-AF65-F5344CB8AC3E}">
        <p14:creationId xmlns:p14="http://schemas.microsoft.com/office/powerpoint/2010/main" val="649783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Naming Hydrates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 smtClean="0"/>
              <a:t>Na</a:t>
            </a:r>
            <a:r>
              <a:rPr lang="en-US" altLang="en-US" b="1" baseline="-25000" dirty="0" smtClean="0"/>
              <a:t>2</a:t>
            </a:r>
            <a:r>
              <a:rPr lang="en-US" altLang="en-US" b="1" dirty="0" smtClean="0"/>
              <a:t>CO</a:t>
            </a:r>
            <a:r>
              <a:rPr lang="en-US" altLang="en-US" b="1" baseline="-25000" dirty="0" smtClean="0"/>
              <a:t>3 </a:t>
            </a:r>
            <a:r>
              <a:rPr lang="en-US" altLang="en-US" b="1" dirty="0" smtClean="0"/>
              <a:t>· 10 H</a:t>
            </a:r>
            <a:r>
              <a:rPr lang="en-US" altLang="en-US" b="1" baseline="-25000" dirty="0" smtClean="0"/>
              <a:t>2</a:t>
            </a:r>
            <a:r>
              <a:rPr lang="en-US" altLang="en-US" b="1" dirty="0" smtClean="0"/>
              <a:t>O</a:t>
            </a:r>
          </a:p>
          <a:p>
            <a:r>
              <a:rPr lang="en-US" altLang="en-US" dirty="0" smtClean="0"/>
              <a:t>Sodium carbonate </a:t>
            </a:r>
            <a:r>
              <a:rPr lang="en-US" altLang="en-US" dirty="0" err="1" smtClean="0"/>
              <a:t>decahydrate</a:t>
            </a:r>
            <a:endParaRPr lang="en-US" altLang="en-US" dirty="0" smtClean="0"/>
          </a:p>
          <a:p>
            <a:r>
              <a:rPr lang="en-US" altLang="en-US" dirty="0" smtClean="0"/>
              <a:t>Prefix used to tell how many water molecules attached</a:t>
            </a:r>
          </a:p>
          <a:p>
            <a:r>
              <a:rPr lang="en-US" altLang="en-US" dirty="0" smtClean="0"/>
              <a:t>Same prefixes as covalent compounds </a:t>
            </a:r>
          </a:p>
        </p:txBody>
      </p:sp>
    </p:spTree>
    <p:extLst>
      <p:ext uri="{BB962C8B-B14F-4D97-AF65-F5344CB8AC3E}">
        <p14:creationId xmlns:p14="http://schemas.microsoft.com/office/powerpoint/2010/main" val="829149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dirty="0" smtClean="0"/>
          </a:p>
        </p:txBody>
      </p:sp>
      <p:sp>
        <p:nvSpPr>
          <p:cNvPr id="778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mtClean="0"/>
          </a:p>
        </p:txBody>
      </p:sp>
      <p:pic>
        <p:nvPicPr>
          <p:cNvPr id="77828" name="Picture 2" descr="http://image.slidesharecdn.com/ch11notescomplete-110505142008-phpapp02/95/ch-11-notes-complete-48-728.jpg?cb=130460532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4300"/>
            <a:ext cx="8610600" cy="645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1285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Uses of hydrates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Use anhydrous forms of hydrates (no water attached yet)</a:t>
            </a:r>
          </a:p>
          <a:p>
            <a:r>
              <a:rPr lang="en-US" altLang="en-US" dirty="0" smtClean="0"/>
              <a:t>Used as desiccants- absorb moisture</a:t>
            </a:r>
          </a:p>
          <a:p>
            <a:pPr lvl="1"/>
            <a:r>
              <a:rPr lang="en-US" altLang="en-US" dirty="0" smtClean="0"/>
              <a:t>In packing of electronics</a:t>
            </a:r>
          </a:p>
          <a:p>
            <a:pPr lvl="1"/>
            <a:r>
              <a:rPr lang="en-US" altLang="en-US" dirty="0" smtClean="0"/>
              <a:t>Keep chemicals dry (in desiccator)</a:t>
            </a:r>
          </a:p>
          <a:p>
            <a:pPr lvl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810159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Determining Formula of a Hydrate</a:t>
            </a:r>
          </a:p>
        </p:txBody>
      </p:sp>
      <p:sp>
        <p:nvSpPr>
          <p:cNvPr id="788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1-find mass of water= difference between hydrate and anhydrate</a:t>
            </a:r>
          </a:p>
          <a:p>
            <a:r>
              <a:rPr lang="en-US" altLang="en-US" smtClean="0"/>
              <a:t>2-convert mass of anhydrate to moles</a:t>
            </a:r>
          </a:p>
          <a:p>
            <a:r>
              <a:rPr lang="en-US" altLang="en-US" smtClean="0"/>
              <a:t>3-covnert mass of water to moles</a:t>
            </a:r>
          </a:p>
          <a:p>
            <a:r>
              <a:rPr lang="en-US" altLang="en-US" smtClean="0"/>
              <a:t>4-Find the water to anhydrate mole ratio</a:t>
            </a:r>
          </a:p>
          <a:p>
            <a:r>
              <a:rPr lang="en-US" altLang="en-US" smtClean="0"/>
              <a:t>5- ratio is number of water attached to anhydrate</a:t>
            </a:r>
          </a:p>
        </p:txBody>
      </p:sp>
    </p:spTree>
    <p:extLst>
      <p:ext uri="{BB962C8B-B14F-4D97-AF65-F5344CB8AC3E}">
        <p14:creationId xmlns:p14="http://schemas.microsoft.com/office/powerpoint/2010/main" val="3865839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7924800" cy="1905000"/>
          </a:xfrm>
        </p:spPr>
        <p:txBody>
          <a:bodyPr/>
          <a:lstStyle/>
          <a:p>
            <a:r>
              <a:rPr lang="en-US" sz="2400" smtClean="0"/>
              <a:t>A Calcium chloride hydrate has a mass of 4.72g.  After heating for several minutes the mass of the anhydrate is found to be 3.56g.  Determine the formula of the hydrate.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-record mass of hydrate</a:t>
            </a:r>
          </a:p>
          <a:p>
            <a:pPr lvl="1"/>
            <a:r>
              <a:rPr lang="en-US" altLang="en-US" dirty="0" smtClean="0"/>
              <a:t>4.72 g CaCl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 ·xH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O</a:t>
            </a:r>
          </a:p>
          <a:p>
            <a:r>
              <a:rPr lang="en-US" altLang="en-US" dirty="0" smtClean="0"/>
              <a:t>Record mass of anhydrate</a:t>
            </a:r>
          </a:p>
          <a:p>
            <a:pPr lvl="1"/>
            <a:r>
              <a:rPr lang="en-US" altLang="en-US" dirty="0" smtClean="0"/>
              <a:t>3.56 g CaCl</a:t>
            </a:r>
            <a:r>
              <a:rPr lang="en-US" altLang="en-US" baseline="-25000" dirty="0" smtClean="0"/>
              <a:t>2</a:t>
            </a:r>
            <a:endParaRPr lang="en-US" altLang="en-US" dirty="0" smtClean="0"/>
          </a:p>
          <a:p>
            <a:r>
              <a:rPr lang="en-US" altLang="en-US" dirty="0" smtClean="0"/>
              <a:t>1-find </a:t>
            </a:r>
            <a:r>
              <a:rPr lang="en-US" altLang="en-US" dirty="0" smtClean="0"/>
              <a:t>mass of water = difference between hydrate and anhydrate</a:t>
            </a:r>
          </a:p>
          <a:p>
            <a:pPr lvl="1"/>
            <a:r>
              <a:rPr lang="en-US" altLang="en-US" dirty="0" smtClean="0"/>
              <a:t>4.72 g- 3.56g = 1.16 g H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O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29417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9788" y="2286000"/>
            <a:ext cx="7693025" cy="3724275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2-convert </a:t>
            </a:r>
            <a:r>
              <a:rPr lang="en-US" altLang="en-US" dirty="0" smtClean="0"/>
              <a:t>mass of anhydrate to moles</a:t>
            </a:r>
          </a:p>
          <a:p>
            <a:pPr marL="342900" lvl="1" indent="-342900">
              <a:buFont typeface="Wingdings" pitchFamily="2" charset="2"/>
              <a:buChar char="l"/>
              <a:defRPr/>
            </a:pPr>
            <a:r>
              <a:rPr lang="en-US" altLang="en-US" dirty="0" smtClean="0"/>
              <a:t>3.56 g CaCl</a:t>
            </a:r>
            <a:r>
              <a:rPr lang="en-US" altLang="en-US" baseline="-25000" dirty="0" smtClean="0"/>
              <a:t>2</a:t>
            </a:r>
            <a:r>
              <a:rPr lang="en-US" altLang="en-US" dirty="0"/>
              <a:t> </a:t>
            </a:r>
            <a:r>
              <a:rPr lang="en-US" altLang="en-US" u="sng" dirty="0" smtClean="0"/>
              <a:t>1molCaCl</a:t>
            </a:r>
            <a:r>
              <a:rPr lang="en-US" altLang="en-US" u="sng" baseline="-25000" dirty="0" smtClean="0"/>
              <a:t>2</a:t>
            </a:r>
            <a:r>
              <a:rPr lang="en-US" altLang="en-US" baseline="-25000" dirty="0" smtClean="0"/>
              <a:t>       </a:t>
            </a:r>
            <a:r>
              <a:rPr lang="en-US" altLang="en-US" dirty="0" smtClean="0"/>
              <a:t> = 0.0321 </a:t>
            </a:r>
            <a:r>
              <a:rPr lang="en-US" altLang="en-US" dirty="0" err="1" smtClean="0"/>
              <a:t>mol</a:t>
            </a:r>
            <a:r>
              <a:rPr lang="en-US" altLang="en-US" dirty="0" smtClean="0"/>
              <a:t> CaCl</a:t>
            </a:r>
            <a:r>
              <a:rPr lang="en-US" altLang="en-US" baseline="-25000" dirty="0" smtClean="0"/>
              <a:t>2</a:t>
            </a:r>
            <a:endParaRPr lang="en-US" altLang="en-US" dirty="0" smtClean="0"/>
          </a:p>
          <a:p>
            <a:pPr marL="400050" lvl="2" indent="0">
              <a:buFont typeface="Wingdings" pitchFamily="2" charset="2"/>
              <a:buNone/>
              <a:defRPr/>
            </a:pPr>
            <a:r>
              <a:rPr lang="en-US" altLang="en-US" dirty="0"/>
              <a:t> </a:t>
            </a:r>
            <a:r>
              <a:rPr lang="en-US" altLang="en-US" dirty="0" smtClean="0"/>
              <a:t>                       110.98 gCaCl</a:t>
            </a:r>
            <a:r>
              <a:rPr lang="en-US" altLang="en-US" baseline="-25000" dirty="0" smtClean="0"/>
              <a:t>2</a:t>
            </a:r>
            <a:endParaRPr lang="en-US" altLang="en-US" dirty="0" smtClean="0"/>
          </a:p>
          <a:p>
            <a:pPr>
              <a:defRPr/>
            </a:pPr>
            <a:endParaRPr lang="en-US" altLang="en-US" dirty="0" smtClean="0"/>
          </a:p>
          <a:p>
            <a:pPr marL="342900" lvl="2" indent="-342900">
              <a:defRPr/>
            </a:pPr>
            <a:r>
              <a:rPr lang="en-US" dirty="0" smtClean="0"/>
              <a:t>  </a:t>
            </a:r>
            <a:r>
              <a:rPr lang="en-US" altLang="en-US" sz="2400" dirty="0" smtClean="0"/>
              <a:t>3-covnert </a:t>
            </a:r>
            <a:r>
              <a:rPr lang="en-US" altLang="en-US" sz="2400" dirty="0" smtClean="0"/>
              <a:t>mass of water to moles</a:t>
            </a:r>
          </a:p>
          <a:p>
            <a:pPr lvl="1">
              <a:defRPr/>
            </a:pPr>
            <a:r>
              <a:rPr lang="en-US" altLang="en-US" dirty="0" smtClean="0"/>
              <a:t>1.16 g H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O </a:t>
            </a:r>
            <a:r>
              <a:rPr lang="en-US" altLang="en-US" u="sng" dirty="0" smtClean="0"/>
              <a:t>1molH</a:t>
            </a:r>
            <a:r>
              <a:rPr lang="en-US" altLang="en-US" u="sng" baseline="-25000" dirty="0" smtClean="0"/>
              <a:t>2</a:t>
            </a:r>
            <a:r>
              <a:rPr lang="en-US" altLang="en-US" u="sng" dirty="0" smtClean="0"/>
              <a:t>O  </a:t>
            </a:r>
            <a:r>
              <a:rPr lang="en-US" altLang="en-US" dirty="0" smtClean="0"/>
              <a:t>    = 0.0644 </a:t>
            </a:r>
            <a:r>
              <a:rPr lang="en-US" altLang="en-US" dirty="0" err="1" smtClean="0"/>
              <a:t>mol</a:t>
            </a:r>
            <a:r>
              <a:rPr lang="en-US" altLang="en-US" dirty="0" smtClean="0"/>
              <a:t> H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O</a:t>
            </a:r>
          </a:p>
          <a:p>
            <a:pPr marL="400050" lvl="2" indent="0">
              <a:buFont typeface="Wingdings" pitchFamily="2" charset="2"/>
              <a:buNone/>
              <a:defRPr/>
            </a:pPr>
            <a:r>
              <a:rPr lang="en-US" altLang="en-US" dirty="0" smtClean="0"/>
              <a:t>                            18.02 g H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O</a:t>
            </a:r>
          </a:p>
          <a:p>
            <a:pPr marL="400050" lvl="2" indent="0">
              <a:buFont typeface="Wingdings" pitchFamily="2" charset="2"/>
              <a:buNone/>
              <a:defRPr/>
            </a:pPr>
            <a:endParaRPr lang="en-US" altLang="en-US" dirty="0" smtClean="0"/>
          </a:p>
          <a:p>
            <a:pPr>
              <a:defRPr/>
            </a:pPr>
            <a:endParaRPr lang="en-US" dirty="0"/>
          </a:p>
        </p:txBody>
      </p:sp>
      <p:cxnSp>
        <p:nvCxnSpPr>
          <p:cNvPr id="81924" name="Straight Connector 4"/>
          <p:cNvCxnSpPr>
            <a:cxnSpLocks noChangeShapeType="1"/>
          </p:cNvCxnSpPr>
          <p:nvPr/>
        </p:nvCxnSpPr>
        <p:spPr bwMode="auto">
          <a:xfrm>
            <a:off x="2971800" y="2971800"/>
            <a:ext cx="0" cy="6858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1925" name="Straight Connector 6"/>
          <p:cNvCxnSpPr>
            <a:cxnSpLocks noChangeShapeType="1"/>
          </p:cNvCxnSpPr>
          <p:nvPr/>
        </p:nvCxnSpPr>
        <p:spPr bwMode="auto">
          <a:xfrm>
            <a:off x="4718050" y="2889250"/>
            <a:ext cx="0" cy="762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1926" name="Straight Connector 9"/>
          <p:cNvCxnSpPr>
            <a:cxnSpLocks noChangeShapeType="1"/>
          </p:cNvCxnSpPr>
          <p:nvPr/>
        </p:nvCxnSpPr>
        <p:spPr bwMode="auto">
          <a:xfrm>
            <a:off x="3200400" y="4724400"/>
            <a:ext cx="0" cy="6096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1927" name="Straight Connector 11"/>
          <p:cNvCxnSpPr>
            <a:cxnSpLocks noChangeShapeType="1"/>
          </p:cNvCxnSpPr>
          <p:nvPr/>
        </p:nvCxnSpPr>
        <p:spPr bwMode="auto">
          <a:xfrm>
            <a:off x="4800600" y="4572000"/>
            <a:ext cx="0" cy="762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663312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4-Find </a:t>
            </a:r>
            <a:r>
              <a:rPr lang="en-US" altLang="en-US" dirty="0" smtClean="0"/>
              <a:t>the water to anhydrate mole ratio</a:t>
            </a:r>
          </a:p>
          <a:p>
            <a:pPr marL="342900" lvl="1" indent="-342900">
              <a:buFont typeface="Wingdings" pitchFamily="2" charset="2"/>
              <a:buChar char="l"/>
            </a:pPr>
            <a:r>
              <a:rPr lang="en-US" altLang="en-US" u="sng" dirty="0" smtClean="0"/>
              <a:t>0.0644 </a:t>
            </a:r>
            <a:r>
              <a:rPr lang="en-US" altLang="en-US" u="sng" dirty="0" err="1" smtClean="0"/>
              <a:t>mol</a:t>
            </a:r>
            <a:r>
              <a:rPr lang="en-US" altLang="en-US" u="sng" dirty="0" smtClean="0"/>
              <a:t> H</a:t>
            </a:r>
            <a:r>
              <a:rPr lang="en-US" altLang="en-US" u="sng" baseline="-25000" dirty="0" smtClean="0"/>
              <a:t>2</a:t>
            </a:r>
            <a:r>
              <a:rPr lang="en-US" altLang="en-US" u="sng" dirty="0" smtClean="0"/>
              <a:t>O</a:t>
            </a:r>
            <a:r>
              <a:rPr lang="en-US" altLang="en-US" dirty="0" smtClean="0"/>
              <a:t>   =  </a:t>
            </a:r>
            <a:r>
              <a:rPr lang="en-US" altLang="en-US" u="sng" dirty="0" smtClean="0"/>
              <a:t>2 </a:t>
            </a:r>
            <a:r>
              <a:rPr lang="en-US" altLang="en-US" u="sng" dirty="0" err="1" smtClean="0"/>
              <a:t>mol</a:t>
            </a:r>
            <a:r>
              <a:rPr lang="en-US" altLang="en-US" u="sng" dirty="0" smtClean="0"/>
              <a:t> H</a:t>
            </a:r>
            <a:r>
              <a:rPr lang="en-US" altLang="en-US" u="sng" baseline="-25000" dirty="0" smtClean="0"/>
              <a:t>2</a:t>
            </a:r>
            <a:r>
              <a:rPr lang="en-US" altLang="en-US" u="sng" dirty="0" smtClean="0"/>
              <a:t>O</a:t>
            </a:r>
          </a:p>
          <a:p>
            <a:pPr marL="342900" lvl="1" indent="-342900">
              <a:buFont typeface="Wingdings" pitchFamily="2" charset="2"/>
              <a:buChar char="l"/>
            </a:pPr>
            <a:r>
              <a:rPr lang="en-US" altLang="en-US" dirty="0" smtClean="0"/>
              <a:t>0.0321 </a:t>
            </a:r>
            <a:r>
              <a:rPr lang="en-US" altLang="en-US" dirty="0" err="1" smtClean="0"/>
              <a:t>mol</a:t>
            </a:r>
            <a:r>
              <a:rPr lang="en-US" altLang="en-US" dirty="0" smtClean="0"/>
              <a:t> CaCl</a:t>
            </a:r>
            <a:r>
              <a:rPr lang="en-US" altLang="en-US" baseline="-25000" dirty="0" smtClean="0"/>
              <a:t>2          </a:t>
            </a:r>
            <a:r>
              <a:rPr lang="en-US" altLang="en-US" dirty="0" smtClean="0"/>
              <a:t>1 </a:t>
            </a:r>
            <a:r>
              <a:rPr lang="en-US" altLang="en-US" dirty="0" err="1" smtClean="0"/>
              <a:t>mol</a:t>
            </a:r>
            <a:r>
              <a:rPr lang="en-US" altLang="en-US" dirty="0" smtClean="0"/>
              <a:t> CaCl</a:t>
            </a:r>
            <a:r>
              <a:rPr lang="en-US" altLang="en-US" baseline="-25000" dirty="0" smtClean="0"/>
              <a:t>2</a:t>
            </a:r>
          </a:p>
          <a:p>
            <a:r>
              <a:rPr lang="en-US" altLang="en-US" dirty="0" smtClean="0"/>
              <a:t>2 </a:t>
            </a:r>
            <a:r>
              <a:rPr lang="en-US" altLang="en-US" dirty="0" err="1" smtClean="0"/>
              <a:t>mol</a:t>
            </a:r>
            <a:r>
              <a:rPr lang="en-US" altLang="en-US" dirty="0" smtClean="0"/>
              <a:t> of water for 1 </a:t>
            </a:r>
            <a:r>
              <a:rPr lang="en-US" altLang="en-US" dirty="0" err="1" smtClean="0"/>
              <a:t>mol</a:t>
            </a:r>
            <a:r>
              <a:rPr lang="en-US" altLang="en-US" dirty="0" smtClean="0"/>
              <a:t> of CaCl</a:t>
            </a:r>
            <a:r>
              <a:rPr lang="en-US" altLang="en-US" baseline="-25000" dirty="0" smtClean="0"/>
              <a:t>2</a:t>
            </a:r>
          </a:p>
          <a:p>
            <a:r>
              <a:rPr lang="en-US" altLang="en-US" dirty="0" smtClean="0"/>
              <a:t>5- </a:t>
            </a:r>
            <a:r>
              <a:rPr lang="en-US" altLang="en-US" dirty="0" smtClean="0"/>
              <a:t>ratio is number of water attached to anhydrate</a:t>
            </a:r>
          </a:p>
          <a:p>
            <a:pPr marL="742950" lvl="2" indent="-342900">
              <a:buFont typeface="Wingdings" pitchFamily="2" charset="2"/>
              <a:buChar char="l"/>
            </a:pPr>
            <a:r>
              <a:rPr lang="en-US" altLang="en-US" dirty="0" smtClean="0"/>
              <a:t>CaCl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 ·2 H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O</a:t>
            </a:r>
          </a:p>
          <a:p>
            <a:pPr marL="742950" lvl="2" indent="-342900">
              <a:buFont typeface="Wingdings" pitchFamily="2" charset="2"/>
              <a:buChar char="l"/>
            </a:pPr>
            <a:r>
              <a:rPr lang="en-US" altLang="en-US" dirty="0" smtClean="0"/>
              <a:t>Calcium chloride </a:t>
            </a:r>
            <a:r>
              <a:rPr lang="en-US" altLang="en-US" dirty="0" err="1" smtClean="0"/>
              <a:t>dihydrate</a:t>
            </a:r>
            <a:endParaRPr lang="en-US" altLang="en-US" dirty="0" smtClean="0"/>
          </a:p>
          <a:p>
            <a:endParaRPr lang="en-US" alt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86481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7-3 Learning Targets</a:t>
            </a:r>
          </a:p>
        </p:txBody>
      </p:sp>
      <p:sp>
        <p:nvSpPr>
          <p:cNvPr id="61443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Calculate formula/molar mass of a compound</a:t>
            </a:r>
          </a:p>
          <a:p>
            <a:r>
              <a:rPr lang="en-US" dirty="0" smtClean="0"/>
              <a:t>Use molar mass as a conversion factor</a:t>
            </a:r>
          </a:p>
          <a:p>
            <a:r>
              <a:rPr lang="en-US" dirty="0" smtClean="0"/>
              <a:t>Calculate percent composition</a:t>
            </a:r>
          </a:p>
          <a:p>
            <a:r>
              <a:rPr lang="en-US" altLang="en-US" dirty="0" smtClean="0"/>
              <a:t>Explain what a hydrate is</a:t>
            </a:r>
          </a:p>
          <a:p>
            <a:r>
              <a:rPr lang="en-US" altLang="en-US" dirty="0" smtClean="0"/>
              <a:t>Determine the formulas for a hydrate form lab data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35096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Formula Masses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8001000" cy="41910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b="1" dirty="0" smtClean="0"/>
              <a:t>Formula mass- </a:t>
            </a:r>
            <a:r>
              <a:rPr lang="en-US" dirty="0" smtClean="0"/>
              <a:t>sum of the </a:t>
            </a:r>
            <a:r>
              <a:rPr lang="en-US" dirty="0" err="1" smtClean="0"/>
              <a:t>avearge</a:t>
            </a:r>
            <a:r>
              <a:rPr lang="en-US" dirty="0" smtClean="0"/>
              <a:t> atomic masses of all the atoms represented in the formula of a molecule, formula unit or ion</a:t>
            </a:r>
          </a:p>
          <a:p>
            <a:pPr eaLnBrk="1" hangingPunct="1"/>
            <a:r>
              <a:rPr lang="en-US" b="1" dirty="0" smtClean="0"/>
              <a:t>Formula mass of glucose, C</a:t>
            </a:r>
            <a:r>
              <a:rPr lang="en-US" b="1" baseline="-25000" dirty="0" smtClean="0"/>
              <a:t>6</a:t>
            </a:r>
            <a:r>
              <a:rPr lang="en-US" b="1" dirty="0" smtClean="0"/>
              <a:t>H</a:t>
            </a:r>
            <a:r>
              <a:rPr lang="en-US" b="1" baseline="-25000" dirty="0" smtClean="0"/>
              <a:t>12</a:t>
            </a:r>
            <a:r>
              <a:rPr lang="en-US" b="1" dirty="0" smtClean="0"/>
              <a:t>O</a:t>
            </a:r>
            <a:r>
              <a:rPr lang="en-US" b="1" baseline="-25000" dirty="0" smtClean="0"/>
              <a:t>6</a:t>
            </a:r>
            <a:r>
              <a:rPr lang="en-US" b="1" dirty="0" smtClean="0"/>
              <a:t>:</a:t>
            </a:r>
          </a:p>
          <a:p>
            <a:pPr eaLnBrk="1" hangingPunct="1"/>
            <a:r>
              <a:rPr lang="en-US" dirty="0" smtClean="0"/>
              <a:t>C= 12.01amu    6 x 12.01 </a:t>
            </a:r>
            <a:r>
              <a:rPr lang="en-US" dirty="0" err="1" smtClean="0"/>
              <a:t>amu</a:t>
            </a:r>
            <a:r>
              <a:rPr lang="en-US" dirty="0" smtClean="0"/>
              <a:t>= 72.06 </a:t>
            </a:r>
            <a:r>
              <a:rPr lang="en-US" dirty="0" err="1" smtClean="0"/>
              <a:t>amu</a:t>
            </a:r>
            <a:endParaRPr lang="en-US" dirty="0" smtClean="0"/>
          </a:p>
          <a:p>
            <a:pPr eaLnBrk="1" hangingPunct="1"/>
            <a:r>
              <a:rPr lang="en-US" dirty="0" smtClean="0"/>
              <a:t>H = 1.01 </a:t>
            </a:r>
            <a:r>
              <a:rPr lang="en-US" dirty="0" err="1" smtClean="0"/>
              <a:t>amu</a:t>
            </a:r>
            <a:r>
              <a:rPr lang="en-US" dirty="0" smtClean="0"/>
              <a:t>	 12 x 1.01 </a:t>
            </a:r>
            <a:r>
              <a:rPr lang="en-US" dirty="0" err="1" smtClean="0"/>
              <a:t>amu</a:t>
            </a:r>
            <a:r>
              <a:rPr lang="en-US" dirty="0" smtClean="0"/>
              <a:t> = 12.12 </a:t>
            </a:r>
            <a:r>
              <a:rPr lang="en-US" dirty="0" err="1" smtClean="0"/>
              <a:t>amu</a:t>
            </a:r>
            <a:endParaRPr lang="en-US" dirty="0" smtClean="0"/>
          </a:p>
          <a:p>
            <a:pPr eaLnBrk="1" hangingPunct="1"/>
            <a:r>
              <a:rPr lang="en-US" dirty="0" smtClean="0"/>
              <a:t>O= 16.00 </a:t>
            </a:r>
            <a:r>
              <a:rPr lang="en-US" dirty="0" err="1" smtClean="0"/>
              <a:t>amu</a:t>
            </a:r>
            <a:r>
              <a:rPr lang="en-US" dirty="0" smtClean="0"/>
              <a:t>	 </a:t>
            </a:r>
            <a:r>
              <a:rPr lang="en-US" u="sng" dirty="0" smtClean="0"/>
              <a:t>6x 16.00 </a:t>
            </a:r>
            <a:r>
              <a:rPr lang="en-US" u="sng" dirty="0" err="1" smtClean="0"/>
              <a:t>amu</a:t>
            </a:r>
            <a:r>
              <a:rPr lang="en-US" u="sng" dirty="0" smtClean="0"/>
              <a:t>= 96.00 </a:t>
            </a:r>
            <a:r>
              <a:rPr lang="en-US" u="sng" dirty="0" err="1" smtClean="0"/>
              <a:t>amu</a:t>
            </a:r>
            <a:endParaRPr lang="en-US" u="sng" dirty="0" smtClean="0"/>
          </a:p>
          <a:p>
            <a:pPr eaLnBrk="1" hangingPunct="1"/>
            <a:r>
              <a:rPr lang="en-US" dirty="0" smtClean="0"/>
              <a:t>                           </a:t>
            </a:r>
            <a:r>
              <a:rPr lang="en-US" b="1" dirty="0" smtClean="0"/>
              <a:t>Formula mass= 180.18 </a:t>
            </a:r>
            <a:r>
              <a:rPr lang="en-US" b="1" dirty="0" err="1" smtClean="0"/>
              <a:t>amu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004979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Molar Masses</a:t>
            </a:r>
          </a:p>
        </p:txBody>
      </p:sp>
      <p:sp>
        <p:nvSpPr>
          <p:cNvPr id="634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Compounds molar mass is numerically equal to its formula mass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Expressed in grams/ mole (g/</a:t>
            </a:r>
            <a:r>
              <a:rPr lang="en-US" dirty="0" err="1" smtClean="0"/>
              <a:t>mol</a:t>
            </a:r>
            <a:r>
              <a:rPr lang="en-US" dirty="0" smtClean="0"/>
              <a:t>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Molar Mass of glucose,</a:t>
            </a:r>
            <a:r>
              <a:rPr lang="en-US" b="1" dirty="0" smtClean="0"/>
              <a:t> C</a:t>
            </a:r>
            <a:r>
              <a:rPr lang="en-US" b="1" baseline="-25000" dirty="0" smtClean="0"/>
              <a:t>6</a:t>
            </a:r>
            <a:r>
              <a:rPr lang="en-US" b="1" dirty="0" smtClean="0"/>
              <a:t>H</a:t>
            </a:r>
            <a:r>
              <a:rPr lang="en-US" b="1" baseline="-25000" dirty="0" smtClean="0"/>
              <a:t>12</a:t>
            </a:r>
            <a:r>
              <a:rPr lang="en-US" b="1" dirty="0" smtClean="0"/>
              <a:t>O</a:t>
            </a:r>
            <a:r>
              <a:rPr lang="en-US" b="1" baseline="-25000" dirty="0" smtClean="0"/>
              <a:t>6</a:t>
            </a:r>
            <a:r>
              <a:rPr lang="en-US" dirty="0" smtClean="0"/>
              <a:t>= 180.18 g/</a:t>
            </a:r>
            <a:r>
              <a:rPr lang="en-US" dirty="0" err="1" smtClean="0"/>
              <a:t>mol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71748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Mole to mass (g) conversion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lr>
                <a:schemeClr val="tx2"/>
              </a:buClr>
              <a:defRPr/>
            </a:pPr>
            <a:r>
              <a:rPr lang="en-US" sz="2000" dirty="0" smtClean="0"/>
              <a:t>Number of moles x molar mass (g/</a:t>
            </a:r>
            <a:r>
              <a:rPr lang="en-US" sz="2000" dirty="0" err="1" smtClean="0"/>
              <a:t>mol</a:t>
            </a:r>
            <a:r>
              <a:rPr lang="en-US" sz="2000" dirty="0" smtClean="0"/>
              <a:t>) </a:t>
            </a:r>
            <a:r>
              <a:rPr lang="en-US" dirty="0" smtClean="0"/>
              <a:t>= mass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sz="2000" dirty="0"/>
              <a:t>	</a:t>
            </a:r>
            <a:r>
              <a:rPr lang="en-US" sz="2000" dirty="0" smtClean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275510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Moles to Mass (grams)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2.67 </a:t>
            </a:r>
            <a:r>
              <a:rPr lang="en-US" dirty="0" err="1" smtClean="0"/>
              <a:t>mol</a:t>
            </a:r>
            <a:r>
              <a:rPr lang="en-US" dirty="0" smtClean="0"/>
              <a:t> C    </a:t>
            </a:r>
            <a:r>
              <a:rPr lang="en-US" u="sng" dirty="0" smtClean="0"/>
              <a:t>12.01 g </a:t>
            </a:r>
            <a:r>
              <a:rPr lang="en-US" dirty="0" smtClean="0"/>
              <a:t>   =  32.1 g C</a:t>
            </a:r>
          </a:p>
          <a:p>
            <a:r>
              <a:rPr lang="en-US" dirty="0" smtClean="0"/>
              <a:t> 			1 </a:t>
            </a:r>
            <a:r>
              <a:rPr lang="en-US" dirty="0" err="1" smtClean="0"/>
              <a:t>mol</a:t>
            </a:r>
            <a:endParaRPr lang="en-US" dirty="0" smtClean="0"/>
          </a:p>
          <a:p>
            <a:r>
              <a:rPr lang="en-US" dirty="0" smtClean="0"/>
              <a:t>3.450 </a:t>
            </a:r>
            <a:r>
              <a:rPr lang="en-US" dirty="0" err="1" smtClean="0"/>
              <a:t>mol</a:t>
            </a:r>
            <a:r>
              <a:rPr lang="en-US" dirty="0" smtClean="0"/>
              <a:t> V   </a:t>
            </a:r>
            <a:r>
              <a:rPr lang="en-US" u="sng" dirty="0" smtClean="0"/>
              <a:t>50.94 g </a:t>
            </a:r>
            <a:r>
              <a:rPr lang="en-US" dirty="0" smtClean="0"/>
              <a:t>  = 175.7 g V</a:t>
            </a:r>
          </a:p>
          <a:p>
            <a:r>
              <a:rPr lang="en-US" dirty="0" smtClean="0"/>
              <a:t> 			   1 </a:t>
            </a:r>
            <a:r>
              <a:rPr lang="en-US" dirty="0" err="1" smtClean="0"/>
              <a:t>mol</a:t>
            </a:r>
            <a:endParaRPr lang="en-US" dirty="0" smtClean="0"/>
          </a:p>
          <a:p>
            <a:r>
              <a:rPr lang="en-US" dirty="0" smtClean="0"/>
              <a:t>1.65 </a:t>
            </a:r>
            <a:r>
              <a:rPr lang="en-US" dirty="0" err="1" smtClean="0"/>
              <a:t>mol</a:t>
            </a:r>
            <a:r>
              <a:rPr lang="en-US" dirty="0" smtClean="0"/>
              <a:t> P   </a:t>
            </a:r>
            <a:r>
              <a:rPr lang="en-US" u="sng" dirty="0" smtClean="0"/>
              <a:t>30.97 g </a:t>
            </a:r>
            <a:r>
              <a:rPr lang="en-US" dirty="0" smtClean="0"/>
              <a:t>  =  51.1 g P</a:t>
            </a:r>
          </a:p>
          <a:p>
            <a:r>
              <a:rPr lang="en-US" dirty="0" smtClean="0"/>
              <a:t>                      1 </a:t>
            </a:r>
            <a:r>
              <a:rPr lang="en-US" dirty="0" err="1" smtClean="0"/>
              <a:t>mol</a:t>
            </a:r>
            <a:endParaRPr lang="en-US" dirty="0" smtClean="0"/>
          </a:p>
        </p:txBody>
      </p:sp>
      <p:cxnSp>
        <p:nvCxnSpPr>
          <p:cNvPr id="66564" name="Straight Connector 4"/>
          <p:cNvCxnSpPr>
            <a:cxnSpLocks noChangeShapeType="1"/>
          </p:cNvCxnSpPr>
          <p:nvPr/>
        </p:nvCxnSpPr>
        <p:spPr bwMode="auto">
          <a:xfrm>
            <a:off x="3429000" y="1828800"/>
            <a:ext cx="0" cy="990600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6565" name="Straight Connector 6"/>
          <p:cNvCxnSpPr>
            <a:cxnSpLocks noChangeShapeType="1"/>
          </p:cNvCxnSpPr>
          <p:nvPr/>
        </p:nvCxnSpPr>
        <p:spPr bwMode="auto">
          <a:xfrm>
            <a:off x="4800600" y="2178050"/>
            <a:ext cx="0" cy="990600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6566" name="Straight Connector 8"/>
          <p:cNvCxnSpPr>
            <a:cxnSpLocks noChangeShapeType="1"/>
          </p:cNvCxnSpPr>
          <p:nvPr/>
        </p:nvCxnSpPr>
        <p:spPr bwMode="auto">
          <a:xfrm>
            <a:off x="3429000" y="3168650"/>
            <a:ext cx="0" cy="914400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6567" name="Straight Connector 10"/>
          <p:cNvCxnSpPr>
            <a:cxnSpLocks noChangeShapeType="1"/>
          </p:cNvCxnSpPr>
          <p:nvPr/>
        </p:nvCxnSpPr>
        <p:spPr bwMode="auto">
          <a:xfrm>
            <a:off x="4826000" y="3321050"/>
            <a:ext cx="0" cy="762000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6568" name="Straight Connector 12"/>
          <p:cNvCxnSpPr>
            <a:cxnSpLocks noChangeShapeType="1"/>
          </p:cNvCxnSpPr>
          <p:nvPr/>
        </p:nvCxnSpPr>
        <p:spPr bwMode="auto">
          <a:xfrm>
            <a:off x="3200400" y="4197350"/>
            <a:ext cx="0" cy="1143000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6569" name="Straight Connector 14"/>
          <p:cNvCxnSpPr>
            <a:cxnSpLocks noChangeShapeType="1"/>
          </p:cNvCxnSpPr>
          <p:nvPr/>
        </p:nvCxnSpPr>
        <p:spPr bwMode="auto">
          <a:xfrm>
            <a:off x="4572000" y="4459288"/>
            <a:ext cx="0" cy="914400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369243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Mass (g) to Mole</a:t>
            </a:r>
          </a:p>
        </p:txBody>
      </p:sp>
      <p:sp>
        <p:nvSpPr>
          <p:cNvPr id="675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lr>
                <a:schemeClr val="tx2"/>
              </a:buClr>
            </a:pPr>
            <a:r>
              <a:rPr lang="en-US" altLang="en-US" dirty="0" smtClean="0"/>
              <a:t>Mass   x   </a:t>
            </a:r>
            <a:r>
              <a:rPr lang="en-US" altLang="en-US" u="sng" dirty="0" smtClean="0"/>
              <a:t>1  </a:t>
            </a:r>
            <a:r>
              <a:rPr lang="en-US" altLang="en-US" dirty="0" smtClean="0"/>
              <a:t>		= Number of moles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dirty="0" smtClean="0"/>
              <a:t>             </a:t>
            </a:r>
            <a:r>
              <a:rPr lang="en-US" altLang="en-US" sz="2400" dirty="0" smtClean="0"/>
              <a:t>molar mass (g/</a:t>
            </a:r>
            <a:r>
              <a:rPr lang="en-US" altLang="en-US" sz="2400" dirty="0" err="1" smtClean="0"/>
              <a:t>mol</a:t>
            </a:r>
            <a:r>
              <a:rPr lang="en-US" altLang="en-US" sz="24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948715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Mass (grams)to Moles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143000"/>
            <a:ext cx="7772400" cy="4648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12.4 g H  </a:t>
            </a:r>
            <a:r>
              <a:rPr lang="en-US" u="sng" dirty="0" smtClean="0"/>
              <a:t>1mol   </a:t>
            </a:r>
            <a:r>
              <a:rPr lang="en-US" dirty="0" smtClean="0"/>
              <a:t>    =  12.3 </a:t>
            </a:r>
            <a:r>
              <a:rPr lang="en-US" dirty="0" err="1" smtClean="0"/>
              <a:t>mol</a:t>
            </a:r>
            <a:r>
              <a:rPr lang="en-US" dirty="0" smtClean="0"/>
              <a:t> H</a:t>
            </a:r>
          </a:p>
          <a:p>
            <a:r>
              <a:rPr lang="en-US" dirty="0" smtClean="0"/>
              <a:t>                 1.01 g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24.5 g </a:t>
            </a:r>
            <a:r>
              <a:rPr lang="en-US" dirty="0" err="1" smtClean="0"/>
              <a:t>Pb</a:t>
            </a:r>
            <a:r>
              <a:rPr lang="en-US" dirty="0" smtClean="0"/>
              <a:t>  </a:t>
            </a:r>
            <a:r>
              <a:rPr lang="en-US" u="sng" dirty="0" smtClean="0"/>
              <a:t>1mol</a:t>
            </a:r>
            <a:r>
              <a:rPr lang="en-US" dirty="0" smtClean="0"/>
              <a:t>      = 0.118 </a:t>
            </a:r>
            <a:r>
              <a:rPr lang="en-US" dirty="0" err="1" smtClean="0"/>
              <a:t>mol</a:t>
            </a:r>
            <a:r>
              <a:rPr lang="en-US" dirty="0" smtClean="0"/>
              <a:t> </a:t>
            </a:r>
            <a:r>
              <a:rPr lang="en-US" dirty="0" err="1" smtClean="0"/>
              <a:t>Pb</a:t>
            </a:r>
            <a:endParaRPr lang="en-US" dirty="0" smtClean="0"/>
          </a:p>
          <a:p>
            <a:r>
              <a:rPr lang="en-US" dirty="0" smtClean="0"/>
              <a:t>                  207.20 g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34.2 g Zn  </a:t>
            </a:r>
            <a:r>
              <a:rPr lang="en-US" u="sng" dirty="0" smtClean="0"/>
              <a:t>1mol  </a:t>
            </a:r>
            <a:r>
              <a:rPr lang="en-US" dirty="0" smtClean="0"/>
              <a:t>      =  0.523 </a:t>
            </a:r>
            <a:r>
              <a:rPr lang="en-US" dirty="0" err="1" smtClean="0"/>
              <a:t>mol</a:t>
            </a:r>
            <a:r>
              <a:rPr lang="en-US" dirty="0" smtClean="0"/>
              <a:t> Zn</a:t>
            </a:r>
          </a:p>
          <a:p>
            <a:r>
              <a:rPr lang="en-US" dirty="0" smtClean="0"/>
              <a:t>                  65.38 g</a:t>
            </a:r>
          </a:p>
        </p:txBody>
      </p:sp>
      <p:cxnSp>
        <p:nvCxnSpPr>
          <p:cNvPr id="68612" name="Straight Connector 4"/>
          <p:cNvCxnSpPr>
            <a:cxnSpLocks noChangeShapeType="1"/>
          </p:cNvCxnSpPr>
          <p:nvPr/>
        </p:nvCxnSpPr>
        <p:spPr bwMode="auto">
          <a:xfrm>
            <a:off x="2895600" y="1219200"/>
            <a:ext cx="0" cy="914400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8613" name="Straight Connector 5"/>
          <p:cNvCxnSpPr>
            <a:cxnSpLocks noChangeShapeType="1"/>
          </p:cNvCxnSpPr>
          <p:nvPr/>
        </p:nvCxnSpPr>
        <p:spPr bwMode="auto">
          <a:xfrm>
            <a:off x="4267200" y="1012825"/>
            <a:ext cx="0" cy="914400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8614" name="Straight Connector 7"/>
          <p:cNvCxnSpPr>
            <a:cxnSpLocks noChangeShapeType="1"/>
          </p:cNvCxnSpPr>
          <p:nvPr/>
        </p:nvCxnSpPr>
        <p:spPr bwMode="auto">
          <a:xfrm>
            <a:off x="3200400" y="2667000"/>
            <a:ext cx="0" cy="914400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8615" name="Straight Connector 8"/>
          <p:cNvCxnSpPr>
            <a:cxnSpLocks noChangeShapeType="1"/>
          </p:cNvCxnSpPr>
          <p:nvPr/>
        </p:nvCxnSpPr>
        <p:spPr bwMode="auto">
          <a:xfrm>
            <a:off x="3048000" y="4191000"/>
            <a:ext cx="0" cy="914400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8616" name="Straight Connector 9"/>
          <p:cNvCxnSpPr>
            <a:cxnSpLocks noChangeShapeType="1"/>
          </p:cNvCxnSpPr>
          <p:nvPr/>
        </p:nvCxnSpPr>
        <p:spPr bwMode="auto">
          <a:xfrm>
            <a:off x="4648200" y="4273550"/>
            <a:ext cx="0" cy="914400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8617" name="Straight Connector 10"/>
          <p:cNvCxnSpPr>
            <a:cxnSpLocks noChangeShapeType="1"/>
          </p:cNvCxnSpPr>
          <p:nvPr/>
        </p:nvCxnSpPr>
        <p:spPr bwMode="auto">
          <a:xfrm>
            <a:off x="4648200" y="2840038"/>
            <a:ext cx="0" cy="914400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4119468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Percentage composition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Percentage by mass of each element in a compound</a:t>
            </a:r>
          </a:p>
          <a:p>
            <a:pPr eaLnBrk="1" hangingPunct="1"/>
            <a:r>
              <a:rPr lang="en-US" sz="1600" u="sng" dirty="0" smtClean="0"/>
              <a:t>Mass of element in 1 </a:t>
            </a:r>
            <a:r>
              <a:rPr lang="en-US" sz="1600" u="sng" dirty="0" err="1" smtClean="0"/>
              <a:t>mol</a:t>
            </a:r>
            <a:r>
              <a:rPr lang="en-US" sz="1600" u="sng" dirty="0" smtClean="0"/>
              <a:t> of compound  </a:t>
            </a:r>
            <a:r>
              <a:rPr lang="en-US" sz="1600" dirty="0" smtClean="0"/>
              <a:t>x 100%= % element in compound</a:t>
            </a:r>
          </a:p>
          <a:p>
            <a:pPr eaLnBrk="1" hangingPunct="1"/>
            <a:r>
              <a:rPr lang="en-US" sz="1600" dirty="0" smtClean="0"/>
              <a:t>     molar mass of compound</a:t>
            </a:r>
          </a:p>
          <a:p>
            <a:pPr eaLnBrk="1" hangingPunct="1"/>
            <a:endParaRPr lang="en-US" sz="1600" dirty="0" smtClean="0"/>
          </a:p>
          <a:p>
            <a:pPr eaLnBrk="1" hangingPunct="1"/>
            <a:r>
              <a:rPr lang="en-US" dirty="0" smtClean="0"/>
              <a:t>Results of all elements in compound should be 100%  (may be slightly different due to rounding)</a:t>
            </a:r>
          </a:p>
        </p:txBody>
      </p:sp>
    </p:spTree>
    <p:extLst>
      <p:ext uri="{BB962C8B-B14F-4D97-AF65-F5344CB8AC3E}">
        <p14:creationId xmlns:p14="http://schemas.microsoft.com/office/powerpoint/2010/main" val="175632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565</Words>
  <Application>Microsoft Office PowerPoint</Application>
  <PresentationFormat>On-screen Show (4:3)</PresentationFormat>
  <Paragraphs>99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Using Chemical Formulas</vt:lpstr>
      <vt:lpstr>7-3 Learning Targets</vt:lpstr>
      <vt:lpstr>Formula Masses</vt:lpstr>
      <vt:lpstr>Molar Masses</vt:lpstr>
      <vt:lpstr>Mole to mass (g) conversion</vt:lpstr>
      <vt:lpstr>Moles to Mass (grams)</vt:lpstr>
      <vt:lpstr>Mass (g) to Mole</vt:lpstr>
      <vt:lpstr>Mass (grams)to Moles</vt:lpstr>
      <vt:lpstr>Percentage composition</vt:lpstr>
      <vt:lpstr>Find the percent composition of Cu2S</vt:lpstr>
      <vt:lpstr>Hydrates</vt:lpstr>
      <vt:lpstr>Naming Hydrates</vt:lpstr>
      <vt:lpstr>PowerPoint Presentation</vt:lpstr>
      <vt:lpstr>Uses of hydrates</vt:lpstr>
      <vt:lpstr>Determining Formula of a Hydrate</vt:lpstr>
      <vt:lpstr>A Calcium chloride hydrate has a mass of 4.72g.  After heating for several minutes the mass of the anhydrate is found to be 3.56g.  Determine the formula of the hydrate.</vt:lpstr>
      <vt:lpstr>PowerPoint Presentation</vt:lpstr>
      <vt:lpstr>PowerPoint Presentation</vt:lpstr>
    </vt:vector>
  </TitlesOfParts>
  <Company>NCS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Chemical Formulas</dc:title>
  <dc:creator>Test Stiudent2</dc:creator>
  <cp:lastModifiedBy>Test Stiudent2</cp:lastModifiedBy>
  <cp:revision>2</cp:revision>
  <dcterms:created xsi:type="dcterms:W3CDTF">2018-01-11T18:28:18Z</dcterms:created>
  <dcterms:modified xsi:type="dcterms:W3CDTF">2019-01-15T19:17:33Z</dcterms:modified>
</cp:coreProperties>
</file>