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73" r:id="rId3"/>
    <p:sldId id="289" r:id="rId4"/>
    <p:sldId id="276" r:id="rId5"/>
    <p:sldId id="295" r:id="rId6"/>
    <p:sldId id="290" r:id="rId7"/>
    <p:sldId id="284" r:id="rId8"/>
    <p:sldId id="291" r:id="rId9"/>
    <p:sldId id="292" r:id="rId10"/>
    <p:sldId id="325" r:id="rId11"/>
    <p:sldId id="344" r:id="rId12"/>
    <p:sldId id="297" r:id="rId13"/>
    <p:sldId id="326" r:id="rId14"/>
    <p:sldId id="298" r:id="rId15"/>
    <p:sldId id="299"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F4DA08CA-760D-4CA6-B358-2D44873C667F}" type="datetimeFigureOut">
              <a:rPr lang="en-US" smtClean="0"/>
              <a:t>1/17/2019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8867AC44-3773-48A8-8F63-7AF0B6874E36}" type="slidenum">
              <a:rPr lang="en-US" smtClean="0"/>
              <a:t>‹#›</a:t>
            </a:fld>
            <a:endParaRPr lang="en-US"/>
          </a:p>
        </p:txBody>
      </p:sp>
    </p:spTree>
    <p:extLst>
      <p:ext uri="{BB962C8B-B14F-4D97-AF65-F5344CB8AC3E}">
        <p14:creationId xmlns:p14="http://schemas.microsoft.com/office/powerpoint/2010/main" val="2973368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305BD290-7B95-4262-9AAD-151CA007C77A}" type="datetimeFigureOut">
              <a:rPr lang="en-US" smtClean="0"/>
              <a:t>1/17/2019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321A5B1A-10B9-4C5A-88B2-BDE31163D22F}" type="slidenum">
              <a:rPr lang="en-US" smtClean="0"/>
              <a:t>‹#›</a:t>
            </a:fld>
            <a:endParaRPr lang="en-US"/>
          </a:p>
        </p:txBody>
      </p:sp>
    </p:spTree>
    <p:extLst>
      <p:ext uri="{BB962C8B-B14F-4D97-AF65-F5344CB8AC3E}">
        <p14:creationId xmlns:p14="http://schemas.microsoft.com/office/powerpoint/2010/main" val="381038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14425" y="703263"/>
            <a:ext cx="4629150" cy="3473450"/>
          </a:xfrm>
          <a:ln/>
        </p:spPr>
      </p:sp>
      <p:sp>
        <p:nvSpPr>
          <p:cNvPr id="737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charset="0"/>
              </a:rPr>
              <a:t>Discuss the following with students. </a:t>
            </a:r>
          </a:p>
          <a:p>
            <a:pPr eaLnBrk="1" hangingPunct="1"/>
            <a:r>
              <a:rPr lang="en-US" smtClean="0">
                <a:latin typeface="Times" charset="0"/>
              </a:rPr>
              <a:t>Newton did not know the value for </a:t>
            </a:r>
            <a:r>
              <a:rPr lang="en-US" i="1" smtClean="0">
                <a:latin typeface="Times" charset="0"/>
              </a:rPr>
              <a:t>G</a:t>
            </a:r>
            <a:r>
              <a:rPr lang="en-US" smtClean="0">
                <a:latin typeface="Times" charset="0"/>
              </a:rPr>
              <a:t> when he developed the law of universal gravitation. Cavendish found a value experimentally with the procedure illustrated on the slide.</a:t>
            </a:r>
          </a:p>
          <a:p>
            <a:pPr eaLnBrk="1" hangingPunct="1"/>
            <a:endParaRPr lang="en-US" smtClean="0">
              <a:latin typeface="Times" charset="0"/>
            </a:endParaRPr>
          </a:p>
          <a:p>
            <a:pPr eaLnBrk="1" hangingPunct="1"/>
            <a:r>
              <a:rPr lang="en-US" smtClean="0">
                <a:latin typeface="Times" charset="0"/>
              </a:rPr>
              <a:t>In the experiment, the lead spheres were placed in a glass case to eliminate air currents. In picture (a), the hanging spheres were stabilized. In picture (b), two large masses were brought in on opposite sides to attract the hanging spheres. The hanging spheres swing toward the large spheres until the force of the twisted wire balances the force of gravity. By finding the force of the twisted wire, he found the force of gravity between the spheres.</a:t>
            </a:r>
          </a:p>
          <a:p>
            <a:pPr eaLnBrk="1" hangingPunct="1"/>
            <a:r>
              <a:rPr lang="en-US" smtClean="0">
                <a:latin typeface="Times" charset="0"/>
              </a:rPr>
              <a:t>The force of the twisted wire was very difficult to measure. Cavendish calibrated his wire so that he knew the amount of force needed to twist the wire one degree. Then, he measured the amount that the wire rotated to determine the force. The mirror allowed him to measure very small angular rotations.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0939" y="703686"/>
            <a:ext cx="4556125" cy="3473238"/>
          </a:xfrm>
          <a:ln/>
        </p:spPr>
      </p:sp>
      <p:sp>
        <p:nvSpPr>
          <p:cNvPr id="747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charset="0"/>
              </a:rPr>
              <a:t>You might show them the equation for F</a:t>
            </a:r>
            <a:r>
              <a:rPr lang="en-US" baseline="-25000" smtClean="0">
                <a:latin typeface="Times" charset="0"/>
              </a:rPr>
              <a:t>g</a:t>
            </a:r>
            <a:r>
              <a:rPr lang="en-US" smtClean="0">
                <a:latin typeface="Times" charset="0"/>
              </a:rPr>
              <a:t> in the following form:</a:t>
            </a:r>
          </a:p>
          <a:p>
            <a:pPr eaLnBrk="1" hangingPunct="1"/>
            <a:endParaRPr lang="en-US" smtClean="0">
              <a:latin typeface="Times" charset="0"/>
            </a:endParaRPr>
          </a:p>
          <a:p>
            <a:pPr eaLnBrk="1" hangingPunct="1"/>
            <a:r>
              <a:rPr lang="en-US" i="1" smtClean="0">
                <a:latin typeface="Times" charset="0"/>
              </a:rPr>
              <a:t>F</a:t>
            </a:r>
            <a:r>
              <a:rPr lang="en-US" i="1" baseline="-25000" smtClean="0">
                <a:latin typeface="Times" charset="0"/>
              </a:rPr>
              <a:t>g</a:t>
            </a:r>
            <a:r>
              <a:rPr lang="en-US" smtClean="0">
                <a:latin typeface="Times" charset="0"/>
              </a:rPr>
              <a:t> = (0.0000000000667 N•m</a:t>
            </a:r>
            <a:r>
              <a:rPr lang="en-US" baseline="30000" smtClean="0">
                <a:latin typeface="Times" charset="0"/>
              </a:rPr>
              <a:t>2</a:t>
            </a:r>
            <a:r>
              <a:rPr lang="en-US" smtClean="0">
                <a:latin typeface="Times" charset="0"/>
              </a:rPr>
              <a:t>/kg</a:t>
            </a:r>
            <a:r>
              <a:rPr lang="en-US" baseline="30000" smtClean="0">
                <a:latin typeface="Times" charset="0"/>
              </a:rPr>
              <a:t>2</a:t>
            </a:r>
            <a:r>
              <a:rPr lang="en-US" smtClean="0">
                <a:latin typeface="Times" charset="0"/>
              </a:rPr>
              <a:t> )(</a:t>
            </a:r>
            <a:r>
              <a:rPr lang="en-US" i="1" smtClean="0">
                <a:latin typeface="Times" charset="0"/>
              </a:rPr>
              <a:t>m</a:t>
            </a:r>
            <a:r>
              <a:rPr lang="en-US" i="1" baseline="-25000" smtClean="0">
                <a:latin typeface="Times" charset="0"/>
              </a:rPr>
              <a:t>1</a:t>
            </a:r>
            <a:r>
              <a:rPr lang="en-US" i="1" smtClean="0">
                <a:latin typeface="Times" charset="0"/>
              </a:rPr>
              <a:t>m</a:t>
            </a:r>
            <a:r>
              <a:rPr lang="en-US" i="1" baseline="-25000" smtClean="0">
                <a:latin typeface="Times" charset="0"/>
              </a:rPr>
              <a:t>2</a:t>
            </a:r>
            <a:r>
              <a:rPr lang="en-US" smtClean="0">
                <a:latin typeface="Times" charset="0"/>
              </a:rPr>
              <a:t>/</a:t>
            </a:r>
            <a:r>
              <a:rPr lang="en-US" i="1" smtClean="0">
                <a:latin typeface="Times" charset="0"/>
              </a:rPr>
              <a:t>r</a:t>
            </a:r>
            <a:r>
              <a:rPr lang="en-US" baseline="30000" smtClean="0">
                <a:latin typeface="Times" charset="0"/>
              </a:rPr>
              <a:t>2</a:t>
            </a:r>
            <a:r>
              <a:rPr lang="en-US" smtClean="0">
                <a:latin typeface="Times" charset="0"/>
              </a:rPr>
              <a:t>)</a:t>
            </a:r>
          </a:p>
          <a:p>
            <a:pPr eaLnBrk="1" hangingPunct="1"/>
            <a:endParaRPr lang="en-US" smtClean="0">
              <a:latin typeface="Times" charset="0"/>
            </a:endParaRPr>
          </a:p>
          <a:p>
            <a:pPr eaLnBrk="1" hangingPunct="1"/>
            <a:r>
              <a:rPr lang="en-US" smtClean="0">
                <a:latin typeface="Times" charset="0"/>
              </a:rPr>
              <a:t>They will see that unless either </a:t>
            </a:r>
            <a:r>
              <a:rPr lang="en-US" i="1" smtClean="0">
                <a:latin typeface="Times" charset="0"/>
              </a:rPr>
              <a:t>m</a:t>
            </a:r>
            <a:r>
              <a:rPr lang="en-US" i="1" baseline="-25000" smtClean="0">
                <a:latin typeface="Times" charset="0"/>
              </a:rPr>
              <a:t>1</a:t>
            </a:r>
            <a:r>
              <a:rPr lang="en-US" smtClean="0">
                <a:latin typeface="Times" charset="0"/>
              </a:rPr>
              <a:t> or </a:t>
            </a:r>
            <a:r>
              <a:rPr lang="en-US" i="1" smtClean="0">
                <a:latin typeface="Times" charset="0"/>
              </a:rPr>
              <a:t>m</a:t>
            </a:r>
            <a:r>
              <a:rPr lang="en-US" i="1" baseline="-25000" smtClean="0">
                <a:latin typeface="Times" charset="0"/>
              </a:rPr>
              <a:t>2</a:t>
            </a:r>
            <a:r>
              <a:rPr lang="en-US" smtClean="0">
                <a:latin typeface="Times" charset="0"/>
              </a:rPr>
              <a:t>  or the product of the two is a large number, the force will be very small.</a:t>
            </a:r>
          </a:p>
          <a:p>
            <a:pPr eaLnBrk="1" hangingPunct="1"/>
            <a:endParaRPr lang="en-US" smtClean="0">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61917A7F-C5F4-4D72-A52D-544FA6801F5B}" type="datetimeFigureOut">
              <a:rPr lang="en-US" smtClean="0"/>
              <a:pPr/>
              <a:t>1/17/2019</a:t>
            </a:fld>
            <a:endParaRPr lang="en-US" dirty="0"/>
          </a:p>
        </p:txBody>
      </p:sp>
      <p:sp>
        <p:nvSpPr>
          <p:cNvPr id="16" name="Slide Number Placeholder 15"/>
          <p:cNvSpPr>
            <a:spLocks noGrp="1"/>
          </p:cNvSpPr>
          <p:nvPr>
            <p:ph type="sldNum" sz="quarter" idx="11"/>
          </p:nvPr>
        </p:nvSpPr>
        <p:spPr/>
        <p:txBody>
          <a:bodyPr/>
          <a:lstStyle/>
          <a:p>
            <a:fld id="{1B1FB4AA-6690-4959-BF83-D74A0FC34DCA}"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917A7F-C5F4-4D72-A52D-544FA6801F5B}" type="datetimeFigureOut">
              <a:rPr lang="en-US" smtClean="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1FB4AA-6690-4959-BF83-D74A0FC34DC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917A7F-C5F4-4D72-A52D-544FA6801F5B}" type="datetimeFigureOut">
              <a:rPr lang="en-US" smtClean="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1FB4AA-6690-4959-BF83-D74A0FC34DC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848100"/>
            <a:ext cx="82296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07929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1917A7F-C5F4-4D72-A52D-544FA6801F5B}" type="datetimeFigureOut">
              <a:rPr lang="en-US" smtClean="0"/>
              <a:pPr/>
              <a:t>1/17/2019</a:t>
            </a:fld>
            <a:endParaRPr lang="en-US" dirty="0"/>
          </a:p>
        </p:txBody>
      </p:sp>
      <p:sp>
        <p:nvSpPr>
          <p:cNvPr id="15" name="Slide Number Placeholder 14"/>
          <p:cNvSpPr>
            <a:spLocks noGrp="1"/>
          </p:cNvSpPr>
          <p:nvPr>
            <p:ph type="sldNum" sz="quarter" idx="15"/>
          </p:nvPr>
        </p:nvSpPr>
        <p:spPr/>
        <p:txBody>
          <a:bodyPr/>
          <a:lstStyle>
            <a:lvl1pPr algn="ctr">
              <a:defRPr/>
            </a:lvl1pPr>
          </a:lstStyle>
          <a:p>
            <a:fld id="{1B1FB4AA-6690-4959-BF83-D74A0FC34DCA}"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1917A7F-C5F4-4D72-A52D-544FA6801F5B}" type="datetimeFigureOut">
              <a:rPr lang="en-US" smtClean="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1FB4AA-6690-4959-BF83-D74A0FC34DCA}"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1917A7F-C5F4-4D72-A52D-544FA6801F5B}" type="datetimeFigureOut">
              <a:rPr lang="en-US" smtClean="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1FB4AA-6690-4959-BF83-D74A0FC34DCA}"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B1FB4AA-6690-4959-BF83-D74A0FC34DCA}"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61917A7F-C5F4-4D72-A52D-544FA6801F5B}" type="datetimeFigureOut">
              <a:rPr lang="en-US" smtClean="0"/>
              <a:pPr/>
              <a:t>1/17/2019</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917A7F-C5F4-4D72-A52D-544FA6801F5B}" type="datetimeFigureOut">
              <a:rPr lang="en-US" smtClean="0"/>
              <a:pPr/>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1FB4AA-6690-4959-BF83-D74A0FC34DCA}"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17A7F-C5F4-4D72-A52D-544FA6801F5B}" type="datetimeFigureOut">
              <a:rPr lang="en-US" smtClean="0"/>
              <a:pPr/>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B1FB4AA-6690-4959-BF83-D74A0FC34DC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1917A7F-C5F4-4D72-A52D-544FA6801F5B}" type="datetimeFigureOut">
              <a:rPr lang="en-US" smtClean="0"/>
              <a:pPr/>
              <a:t>1/17/2019</a:t>
            </a:fld>
            <a:endParaRPr lang="en-US" dirty="0"/>
          </a:p>
        </p:txBody>
      </p:sp>
      <p:sp>
        <p:nvSpPr>
          <p:cNvPr id="9" name="Slide Number Placeholder 8"/>
          <p:cNvSpPr>
            <a:spLocks noGrp="1"/>
          </p:cNvSpPr>
          <p:nvPr>
            <p:ph type="sldNum" sz="quarter" idx="15"/>
          </p:nvPr>
        </p:nvSpPr>
        <p:spPr/>
        <p:txBody>
          <a:bodyPr/>
          <a:lstStyle/>
          <a:p>
            <a:fld id="{1B1FB4AA-6690-4959-BF83-D74A0FC34DCA}"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1917A7F-C5F4-4D72-A52D-544FA6801F5B}" type="datetimeFigureOut">
              <a:rPr lang="en-US" smtClean="0"/>
              <a:pPr/>
              <a:t>1/17/2019</a:t>
            </a:fld>
            <a:endParaRPr lang="en-US" dirty="0"/>
          </a:p>
        </p:txBody>
      </p:sp>
      <p:sp>
        <p:nvSpPr>
          <p:cNvPr id="9" name="Slide Number Placeholder 8"/>
          <p:cNvSpPr>
            <a:spLocks noGrp="1"/>
          </p:cNvSpPr>
          <p:nvPr>
            <p:ph type="sldNum" sz="quarter" idx="11"/>
          </p:nvPr>
        </p:nvSpPr>
        <p:spPr/>
        <p:txBody>
          <a:bodyPr/>
          <a:lstStyle/>
          <a:p>
            <a:fld id="{1B1FB4AA-6690-4959-BF83-D74A0FC34DCA}"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1917A7F-C5F4-4D72-A52D-544FA6801F5B}" type="datetimeFigureOut">
              <a:rPr lang="en-US" smtClean="0"/>
              <a:pPr/>
              <a:t>1/17/2019</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B1FB4AA-6690-4959-BF83-D74A0FC34DCA}"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 7</a:t>
            </a:r>
            <a:endParaRPr lang="en-US" dirty="0"/>
          </a:p>
        </p:txBody>
      </p:sp>
      <p:sp>
        <p:nvSpPr>
          <p:cNvPr id="2" name="Title 1"/>
          <p:cNvSpPr>
            <a:spLocks noGrp="1"/>
          </p:cNvSpPr>
          <p:nvPr>
            <p:ph type="ctrTitle"/>
          </p:nvPr>
        </p:nvSpPr>
        <p:spPr/>
        <p:txBody>
          <a:bodyPr/>
          <a:lstStyle/>
          <a:p>
            <a:r>
              <a:rPr lang="en-US" dirty="0" smtClean="0"/>
              <a:t>Circular Motion and Gravitation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t>The Cavendish Experiment (1798)</a:t>
            </a:r>
          </a:p>
        </p:txBody>
      </p:sp>
      <p:sp>
        <p:nvSpPr>
          <p:cNvPr id="1398787" name="Rectangle 3"/>
          <p:cNvSpPr>
            <a:spLocks noGrp="1" noChangeArrowheads="1"/>
          </p:cNvSpPr>
          <p:nvPr>
            <p:ph type="body" sz="half" idx="2"/>
          </p:nvPr>
        </p:nvSpPr>
        <p:spPr/>
        <p:txBody>
          <a:bodyPr>
            <a:normAutofit fontScale="70000" lnSpcReduction="20000"/>
          </a:bodyPr>
          <a:lstStyle/>
          <a:p>
            <a:pPr eaLnBrk="1" hangingPunct="1">
              <a:lnSpc>
                <a:spcPct val="90000"/>
              </a:lnSpc>
            </a:pPr>
            <a:r>
              <a:rPr lang="en-US" sz="2400" dirty="0" smtClean="0"/>
              <a:t>Cavendish found the value for </a:t>
            </a:r>
            <a:r>
              <a:rPr lang="en-US" sz="2400" i="1" dirty="0" smtClean="0"/>
              <a:t>G</a:t>
            </a:r>
            <a:r>
              <a:rPr lang="en-US" sz="2400" dirty="0" smtClean="0"/>
              <a:t>. </a:t>
            </a:r>
          </a:p>
          <a:p>
            <a:pPr lvl="1" eaLnBrk="1" hangingPunct="1">
              <a:lnSpc>
                <a:spcPct val="90000"/>
              </a:lnSpc>
            </a:pPr>
            <a:r>
              <a:rPr lang="en-US" sz="2600" dirty="0" smtClean="0">
                <a:ea typeface="ヒラギノ角ゴ Pro W3" charset="-128"/>
              </a:rPr>
              <a:t>He used an apparatus similar to that shown above.</a:t>
            </a:r>
          </a:p>
          <a:p>
            <a:pPr lvl="1" eaLnBrk="1" hangingPunct="1">
              <a:lnSpc>
                <a:spcPct val="90000"/>
              </a:lnSpc>
            </a:pPr>
            <a:r>
              <a:rPr lang="en-US" sz="2600" dirty="0" smtClean="0">
                <a:ea typeface="ヒラギノ角ゴ Pro W3" charset="-128"/>
              </a:rPr>
              <a:t>He measured the masses of the spheres (</a:t>
            </a:r>
            <a:r>
              <a:rPr lang="en-US" sz="2600" i="1" dirty="0" smtClean="0">
                <a:ea typeface="ヒラギノ角ゴ Pro W3" charset="-128"/>
              </a:rPr>
              <a:t>m</a:t>
            </a:r>
            <a:r>
              <a:rPr lang="en-US" sz="2600" i="1" baseline="-25000" dirty="0" smtClean="0">
                <a:ea typeface="ヒラギノ角ゴ Pro W3" charset="-128"/>
              </a:rPr>
              <a:t>1</a:t>
            </a:r>
            <a:r>
              <a:rPr lang="en-US" sz="2600" dirty="0" smtClean="0">
                <a:ea typeface="ヒラギノ角ゴ Pro W3" charset="-128"/>
              </a:rPr>
              <a:t> and </a:t>
            </a:r>
            <a:r>
              <a:rPr lang="en-US" sz="2600" i="1" dirty="0" smtClean="0">
                <a:ea typeface="ヒラギノ角ゴ Pro W3" charset="-128"/>
              </a:rPr>
              <a:t>m</a:t>
            </a:r>
            <a:r>
              <a:rPr lang="en-US" sz="2600" i="1" baseline="-25000" dirty="0" smtClean="0">
                <a:ea typeface="ヒラギノ角ゴ Pro W3" charset="-128"/>
              </a:rPr>
              <a:t>2</a:t>
            </a:r>
            <a:r>
              <a:rPr lang="en-US" sz="2600" dirty="0" smtClean="0">
                <a:ea typeface="ヒラギノ角ゴ Pro W3" charset="-128"/>
              </a:rPr>
              <a:t>) at end of light rod </a:t>
            </a:r>
            <a:r>
              <a:rPr lang="en-US" sz="2600" dirty="0" err="1" smtClean="0">
                <a:ea typeface="ヒラギノ角ゴ Pro W3" charset="-128"/>
              </a:rPr>
              <a:t>atracted</a:t>
            </a:r>
            <a:r>
              <a:rPr lang="en-US" sz="2600" dirty="0" smtClean="0">
                <a:ea typeface="ヒラギノ角ゴ Pro W3" charset="-128"/>
              </a:rPr>
              <a:t> to tow larger spheres, the distance between the spheres (</a:t>
            </a:r>
            <a:r>
              <a:rPr lang="en-US" sz="2600" i="1" dirty="0" smtClean="0">
                <a:ea typeface="ヒラギノ角ゴ Pro W3" charset="-128"/>
              </a:rPr>
              <a:t>r</a:t>
            </a:r>
            <a:r>
              <a:rPr lang="en-US" sz="2600" dirty="0" smtClean="0">
                <a:ea typeface="ヒラギノ角ゴ Pro W3" charset="-128"/>
              </a:rPr>
              <a:t>), and the force of attraction (</a:t>
            </a:r>
            <a:r>
              <a:rPr lang="en-US" sz="2600" i="1" dirty="0" err="1" smtClean="0">
                <a:ea typeface="ヒラギノ角ゴ Pro W3" charset="-128"/>
              </a:rPr>
              <a:t>F</a:t>
            </a:r>
            <a:r>
              <a:rPr lang="en-US" sz="2600" i="1" baseline="-25000" dirty="0" err="1" smtClean="0">
                <a:ea typeface="ヒラギノ角ゴ Pro W3" charset="-128"/>
              </a:rPr>
              <a:t>g</a:t>
            </a:r>
            <a:r>
              <a:rPr lang="en-US" sz="2600" dirty="0" smtClean="0">
                <a:ea typeface="ヒラギノ角ゴ Pro W3" charset="-128"/>
              </a:rPr>
              <a:t>).</a:t>
            </a:r>
          </a:p>
          <a:p>
            <a:pPr lvl="1">
              <a:lnSpc>
                <a:spcPct val="90000"/>
              </a:lnSpc>
            </a:pPr>
            <a:r>
              <a:rPr lang="en-US" sz="2600" dirty="0"/>
              <a:t>Angle of rotation measured with a light beam is then used to determine gravitational force between spheres</a:t>
            </a:r>
          </a:p>
          <a:p>
            <a:pPr lvl="1" eaLnBrk="1" hangingPunct="1">
              <a:lnSpc>
                <a:spcPct val="90000"/>
              </a:lnSpc>
            </a:pPr>
            <a:endParaRPr lang="en-US" sz="2000" dirty="0" smtClean="0">
              <a:ea typeface="ヒラギノ角ゴ Pro W3" charset="-128"/>
            </a:endParaRPr>
          </a:p>
          <a:p>
            <a:pPr eaLnBrk="1" hangingPunct="1">
              <a:lnSpc>
                <a:spcPct val="90000"/>
              </a:lnSpc>
            </a:pPr>
            <a:r>
              <a:rPr lang="en-US" sz="2400" dirty="0" smtClean="0"/>
              <a:t>He solved Newton’s equation for </a:t>
            </a:r>
            <a:r>
              <a:rPr lang="en-US" sz="2400" i="1" dirty="0" smtClean="0"/>
              <a:t>G</a:t>
            </a:r>
            <a:r>
              <a:rPr lang="en-US" sz="2400" dirty="0" smtClean="0"/>
              <a:t> and substituted his experimental values.</a:t>
            </a:r>
          </a:p>
        </p:txBody>
      </p:sp>
      <p:sp>
        <p:nvSpPr>
          <p:cNvPr id="1398788" name="AutoShape 4"/>
          <p:cNvSpPr>
            <a:spLocks noChangeArrowheads="1"/>
          </p:cNvSpPr>
          <p:nvPr/>
        </p:nvSpPr>
        <p:spPr bwMode="auto">
          <a:xfrm rot="10800000">
            <a:off x="5883275" y="1143000"/>
            <a:ext cx="136525" cy="73025"/>
          </a:xfrm>
          <a:prstGeom prst="triangle">
            <a:avLst>
              <a:gd name="adj" fmla="val 50000"/>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398791" name="AutoShape 7"/>
          <p:cNvSpPr>
            <a:spLocks noChangeArrowheads="1"/>
          </p:cNvSpPr>
          <p:nvPr/>
        </p:nvSpPr>
        <p:spPr bwMode="auto">
          <a:xfrm rot="10800000">
            <a:off x="8550275" y="5184775"/>
            <a:ext cx="136525" cy="73025"/>
          </a:xfrm>
          <a:prstGeom prst="triangle">
            <a:avLst>
              <a:gd name="adj" fmla="val 50000"/>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pic>
        <p:nvPicPr>
          <p:cNvPr id="1398792" name="Picture 8" descr="2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1600200"/>
            <a:ext cx="5029200"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8794" name="AutoShape 10"/>
          <p:cNvSpPr>
            <a:spLocks noChangeArrowheads="1"/>
          </p:cNvSpPr>
          <p:nvPr/>
        </p:nvSpPr>
        <p:spPr bwMode="auto">
          <a:xfrm rot="10800000">
            <a:off x="7162800" y="4422775"/>
            <a:ext cx="136525" cy="73025"/>
          </a:xfrm>
          <a:prstGeom prst="triangle">
            <a:avLst>
              <a:gd name="adj" fmla="val 50000"/>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398795" name="AutoShape 11"/>
          <p:cNvSpPr>
            <a:spLocks noChangeArrowheads="1"/>
          </p:cNvSpPr>
          <p:nvPr/>
        </p:nvSpPr>
        <p:spPr bwMode="auto">
          <a:xfrm rot="10800000">
            <a:off x="5507038" y="4044950"/>
            <a:ext cx="136525" cy="73025"/>
          </a:xfrm>
          <a:prstGeom prst="triangle">
            <a:avLst>
              <a:gd name="adj" fmla="val 50000"/>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Tree>
    <p:extLst>
      <p:ext uri="{BB962C8B-B14F-4D97-AF65-F5344CB8AC3E}">
        <p14:creationId xmlns:p14="http://schemas.microsoft.com/office/powerpoint/2010/main" val="4005040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98788"/>
                                        </p:tgtEl>
                                        <p:attrNameLst>
                                          <p:attrName>style.visibility</p:attrName>
                                        </p:attrNameLst>
                                      </p:cBhvr>
                                      <p:to>
                                        <p:strVal val="visible"/>
                                      </p:to>
                                    </p:set>
                                  </p:childTnLst>
                                  <p:subTnLst>
                                    <p:set>
                                      <p:cBhvr override="childStyle">
                                        <p:cTn dur="1" fill="hold" display="0" masterRel="nextClick" afterEffect="1"/>
                                        <p:tgtEl>
                                          <p:spTgt spid="1398788"/>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9878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98795"/>
                                        </p:tgtEl>
                                        <p:attrNameLst>
                                          <p:attrName>style.visibility</p:attrName>
                                        </p:attrNameLst>
                                      </p:cBhvr>
                                      <p:to>
                                        <p:strVal val="visible"/>
                                      </p:to>
                                    </p:set>
                                  </p:childTnLst>
                                  <p:subTnLst>
                                    <p:set>
                                      <p:cBhvr override="childStyle">
                                        <p:cTn dur="1" fill="hold" display="0" masterRel="nextClick" afterEffect="1"/>
                                        <p:tgtEl>
                                          <p:spTgt spid="1398795"/>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98787">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9879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98794"/>
                                        </p:tgtEl>
                                        <p:attrNameLst>
                                          <p:attrName>style.visibility</p:attrName>
                                        </p:attrNameLst>
                                      </p:cBhvr>
                                      <p:to>
                                        <p:strVal val="visible"/>
                                      </p:to>
                                    </p:set>
                                  </p:childTnLst>
                                  <p:subTnLst>
                                    <p:set>
                                      <p:cBhvr override="childStyle">
                                        <p:cTn dur="1" fill="hold" display="0" masterRel="nextClick" afterEffect="1"/>
                                        <p:tgtEl>
                                          <p:spTgt spid="1398794"/>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9878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98787">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98791"/>
                                        </p:tgtEl>
                                        <p:attrNameLst>
                                          <p:attrName>style.visibility</p:attrName>
                                        </p:attrNameLst>
                                      </p:cBhvr>
                                      <p:to>
                                        <p:strVal val="visible"/>
                                      </p:to>
                                    </p:set>
                                  </p:childTnLst>
                                  <p:subTnLst>
                                    <p:set>
                                      <p:cBhvr override="childStyle">
                                        <p:cTn dur="1" fill="hold" display="0" masterRel="nextClick" afterEffect="1"/>
                                        <p:tgtEl>
                                          <p:spTgt spid="1398791"/>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3987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8788" grpId="0" animBg="1"/>
      <p:bldP spid="1398791" grpId="0" animBg="1"/>
      <p:bldP spid="1398794" grpId="0" animBg="1"/>
      <p:bldP spid="139879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https://www.youtube.com/watch?v=4JGgYjJhGEE</a:t>
            </a:r>
          </a:p>
        </p:txBody>
      </p:sp>
      <p:sp>
        <p:nvSpPr>
          <p:cNvPr id="5" name="Title 4"/>
          <p:cNvSpPr>
            <a:spLocks noGrp="1"/>
          </p:cNvSpPr>
          <p:nvPr>
            <p:ph type="title"/>
          </p:nvPr>
        </p:nvSpPr>
        <p:spPr/>
        <p:txBody>
          <a:bodyPr/>
          <a:lstStyle/>
          <a:p>
            <a:r>
              <a:rPr lang="en-US" dirty="0" smtClean="0"/>
              <a:t>Watch this video</a:t>
            </a:r>
            <a:endParaRPr lang="en-US" dirty="0"/>
          </a:p>
        </p:txBody>
      </p:sp>
    </p:spTree>
    <p:extLst>
      <p:ext uri="{BB962C8B-B14F-4D97-AF65-F5344CB8AC3E}">
        <p14:creationId xmlns:p14="http://schemas.microsoft.com/office/powerpoint/2010/main" val="3381072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Field force</a:t>
            </a:r>
          </a:p>
          <a:p>
            <a:r>
              <a:rPr lang="en-US" dirty="0" smtClean="0"/>
              <a:t>Gravitational field strength is equivalent to free-fall acceleration (if at same location), but not same thing</a:t>
            </a:r>
          </a:p>
          <a:p>
            <a:r>
              <a:rPr lang="en-US" dirty="0" smtClean="0"/>
              <a:t>a=F/m and g= </a:t>
            </a:r>
            <a:r>
              <a:rPr lang="en-US" dirty="0" err="1" smtClean="0"/>
              <a:t>F</a:t>
            </a:r>
            <a:r>
              <a:rPr lang="en-US" baseline="-25000" dirty="0" err="1" smtClean="0"/>
              <a:t>g</a:t>
            </a:r>
            <a:r>
              <a:rPr lang="en-US" dirty="0" smtClean="0"/>
              <a:t>/m</a:t>
            </a:r>
          </a:p>
          <a:p>
            <a:pPr lvl="1"/>
            <a:r>
              <a:rPr lang="en-US" dirty="0" smtClean="0"/>
              <a:t>Not same thing</a:t>
            </a:r>
          </a:p>
          <a:p>
            <a:pPr lvl="1"/>
            <a:r>
              <a:rPr lang="en-US" dirty="0" smtClean="0"/>
              <a:t>Example: if hang object from spring scale you are measuring gravitational field strength</a:t>
            </a:r>
          </a:p>
          <a:p>
            <a:pPr lvl="1"/>
            <a:r>
              <a:rPr lang="en-US" dirty="0" smtClean="0"/>
              <a:t>Because mass at rest, no measurable acceleration</a:t>
            </a:r>
          </a:p>
          <a:p>
            <a:endParaRPr lang="en-US" dirty="0"/>
          </a:p>
        </p:txBody>
      </p:sp>
      <p:sp>
        <p:nvSpPr>
          <p:cNvPr id="3" name="Title 2"/>
          <p:cNvSpPr>
            <a:spLocks noGrp="1"/>
          </p:cNvSpPr>
          <p:nvPr>
            <p:ph type="title"/>
          </p:nvPr>
        </p:nvSpPr>
        <p:spPr/>
        <p:txBody>
          <a:bodyPr/>
          <a:lstStyle/>
          <a:p>
            <a:r>
              <a:rPr lang="en-US" dirty="0" smtClean="0"/>
              <a:t>Gravity</a:t>
            </a:r>
            <a:endParaRPr lang="en-US" dirty="0"/>
          </a:p>
        </p:txBody>
      </p:sp>
    </p:spTree>
    <p:extLst>
      <p:ext uri="{BB962C8B-B14F-4D97-AF65-F5344CB8AC3E}">
        <p14:creationId xmlns:p14="http://schemas.microsoft.com/office/powerpoint/2010/main" val="903917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Gravitational Force</a:t>
            </a:r>
          </a:p>
        </p:txBody>
      </p:sp>
      <p:sp>
        <p:nvSpPr>
          <p:cNvPr id="1400835" name="Rectangle 3"/>
          <p:cNvSpPr>
            <a:spLocks noGrp="1" noChangeArrowheads="1"/>
          </p:cNvSpPr>
          <p:nvPr>
            <p:ph type="body" idx="1"/>
          </p:nvPr>
        </p:nvSpPr>
        <p:spPr>
          <a:noFill/>
        </p:spPr>
        <p:txBody>
          <a:bodyPr rIns="0"/>
          <a:lstStyle/>
          <a:p>
            <a:pPr eaLnBrk="1" hangingPunct="1"/>
            <a:r>
              <a:rPr lang="en-US" smtClean="0"/>
              <a:t>If gravity is universal and exists between all masses, why isn’t this force easily observed in everyday life? For example, why don’t we feel a force pulling us toward large buildings?</a:t>
            </a:r>
          </a:p>
          <a:p>
            <a:pPr lvl="1" eaLnBrk="1" hangingPunct="1"/>
            <a:r>
              <a:rPr lang="en-US" smtClean="0">
                <a:ea typeface="ヒラギノ角ゴ Pro W3" charset="-128"/>
              </a:rPr>
              <a:t>The value for </a:t>
            </a:r>
            <a:r>
              <a:rPr lang="en-US" i="1" smtClean="0">
                <a:ea typeface="ヒラギノ角ゴ Pro W3" charset="-128"/>
              </a:rPr>
              <a:t>G</a:t>
            </a:r>
            <a:r>
              <a:rPr lang="en-US" smtClean="0">
                <a:ea typeface="ヒラギノ角ゴ Pro W3" charset="-128"/>
              </a:rPr>
              <a:t> is so small that, unless at least one of the masses is very large, the force of gravity is negligible.</a:t>
            </a:r>
          </a:p>
          <a:p>
            <a:pPr eaLnBrk="1" hangingPunct="1"/>
            <a:endParaRPr lang="en-US" smtClean="0"/>
          </a:p>
        </p:txBody>
      </p:sp>
      <p:sp>
        <p:nvSpPr>
          <p:cNvPr id="1400836" name="AutoShape 4"/>
          <p:cNvSpPr>
            <a:spLocks noChangeArrowheads="1"/>
          </p:cNvSpPr>
          <p:nvPr/>
        </p:nvSpPr>
        <p:spPr bwMode="auto">
          <a:xfrm rot="10800000">
            <a:off x="4359275" y="1143000"/>
            <a:ext cx="136525" cy="73025"/>
          </a:xfrm>
          <a:prstGeom prst="triangle">
            <a:avLst>
              <a:gd name="adj" fmla="val 50000"/>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400838" name="AutoShape 6"/>
          <p:cNvSpPr>
            <a:spLocks noChangeArrowheads="1"/>
          </p:cNvSpPr>
          <p:nvPr/>
        </p:nvSpPr>
        <p:spPr bwMode="auto">
          <a:xfrm rot="10800000">
            <a:off x="7162800" y="3124200"/>
            <a:ext cx="136525" cy="73025"/>
          </a:xfrm>
          <a:prstGeom prst="triangle">
            <a:avLst>
              <a:gd name="adj" fmla="val 50000"/>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Tree>
    <p:extLst>
      <p:ext uri="{BB962C8B-B14F-4D97-AF65-F5344CB8AC3E}">
        <p14:creationId xmlns:p14="http://schemas.microsoft.com/office/powerpoint/2010/main" val="628196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0836"/>
                                        </p:tgtEl>
                                        <p:attrNameLst>
                                          <p:attrName>style.visibility</p:attrName>
                                        </p:attrNameLst>
                                      </p:cBhvr>
                                      <p:to>
                                        <p:strVal val="visible"/>
                                      </p:to>
                                    </p:set>
                                  </p:childTnLst>
                                  <p:subTnLst>
                                    <p:set>
                                      <p:cBhvr override="childStyle">
                                        <p:cTn dur="1" fill="hold" display="0" masterRel="nextClick" afterEffect="1"/>
                                        <p:tgtEl>
                                          <p:spTgt spid="1400836"/>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083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00838"/>
                                        </p:tgtEl>
                                        <p:attrNameLst>
                                          <p:attrName>style.visibility</p:attrName>
                                        </p:attrNameLst>
                                      </p:cBhvr>
                                      <p:to>
                                        <p:strVal val="visible"/>
                                      </p:to>
                                    </p:set>
                                  </p:childTnLst>
                                  <p:subTnLst>
                                    <p:set>
                                      <p:cBhvr override="childStyle">
                                        <p:cTn dur="1" fill="hold" display="0" masterRel="nextClick" afterEffect="1"/>
                                        <p:tgtEl>
                                          <p:spTgt spid="1400838"/>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008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0835" grpId="0" build="p"/>
      <p:bldP spid="1400836" grpId="0" animBg="1"/>
      <p:bldP spid="14008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Gravity (g) depends on planet’s mass and radius (distance)</a:t>
            </a:r>
            <a:endParaRPr lang="en-US" dirty="0"/>
          </a:p>
          <a:p>
            <a:pPr lvl="1"/>
            <a:r>
              <a:rPr lang="en-US" dirty="0" smtClean="0"/>
              <a:t>Higher altitude should weight less (greater radius, smaller g)</a:t>
            </a:r>
          </a:p>
          <a:p>
            <a:r>
              <a:rPr lang="en-US" dirty="0" smtClean="0"/>
              <a:t>Proof: (don’t need to know)</a:t>
            </a:r>
          </a:p>
          <a:p>
            <a:r>
              <a:rPr lang="en-US" dirty="0" err="1" smtClean="0"/>
              <a:t>F</a:t>
            </a:r>
            <a:r>
              <a:rPr lang="en-US" baseline="-25000" dirty="0" err="1" smtClean="0"/>
              <a:t>g</a:t>
            </a:r>
            <a:r>
              <a:rPr lang="en-US" dirty="0" smtClean="0"/>
              <a:t>= mg  </a:t>
            </a:r>
            <a:r>
              <a:rPr lang="en-US" sz="2800" b="1" dirty="0" err="1"/>
              <a:t>F</a:t>
            </a:r>
            <a:r>
              <a:rPr lang="en-US" sz="2800" b="1" baseline="-25000" dirty="0" err="1"/>
              <a:t>g</a:t>
            </a:r>
            <a:r>
              <a:rPr lang="en-US" sz="2800" b="1" dirty="0"/>
              <a:t>= </a:t>
            </a:r>
            <a:r>
              <a:rPr lang="en-US" sz="2800" b="1" dirty="0" smtClean="0"/>
              <a:t>G(</a:t>
            </a:r>
            <a:r>
              <a:rPr lang="en-US" sz="2800" b="1" dirty="0" err="1" smtClean="0"/>
              <a:t>mm</a:t>
            </a:r>
            <a:r>
              <a:rPr lang="en-US" sz="2800" b="1" baseline="-25000" dirty="0" err="1" smtClean="0"/>
              <a:t>E</a:t>
            </a:r>
            <a:r>
              <a:rPr lang="en-US" sz="2800" b="1" dirty="0" smtClean="0"/>
              <a:t>/r</a:t>
            </a:r>
            <a:r>
              <a:rPr lang="en-US" sz="2800" b="1" baseline="30000" dirty="0" smtClean="0"/>
              <a:t>2</a:t>
            </a:r>
            <a:r>
              <a:rPr lang="en-US" sz="2800" b="1" dirty="0" smtClean="0"/>
              <a:t>)</a:t>
            </a:r>
          </a:p>
          <a:p>
            <a:r>
              <a:rPr lang="en-US" sz="2800" b="1" dirty="0" smtClean="0"/>
              <a:t>Set equal and solve for g</a:t>
            </a:r>
          </a:p>
          <a:p>
            <a:r>
              <a:rPr lang="en-US" sz="2800" dirty="0" smtClean="0"/>
              <a:t> </a:t>
            </a:r>
            <a:r>
              <a:rPr lang="en-US" sz="2800" dirty="0"/>
              <a:t>mg  </a:t>
            </a:r>
            <a:r>
              <a:rPr lang="en-US" sz="2800" b="1" dirty="0" smtClean="0"/>
              <a:t>= G(</a:t>
            </a:r>
            <a:r>
              <a:rPr lang="en-US" sz="2800" b="1" dirty="0" err="1" smtClean="0"/>
              <a:t>mm</a:t>
            </a:r>
            <a:r>
              <a:rPr lang="en-US" sz="2800" b="1" baseline="-25000" dirty="0" err="1" smtClean="0"/>
              <a:t>E</a:t>
            </a:r>
            <a:r>
              <a:rPr lang="en-US" sz="2800" b="1" dirty="0" smtClean="0"/>
              <a:t>/r</a:t>
            </a:r>
            <a:r>
              <a:rPr lang="en-US" sz="2800" b="1" baseline="30000" dirty="0" smtClean="0"/>
              <a:t>2</a:t>
            </a:r>
            <a:r>
              <a:rPr lang="en-US" sz="2800" b="1" dirty="0" smtClean="0"/>
              <a:t>)</a:t>
            </a:r>
          </a:p>
          <a:p>
            <a:r>
              <a:rPr lang="en-US" sz="2800" dirty="0"/>
              <a:t> </a:t>
            </a:r>
            <a:r>
              <a:rPr lang="en-US" sz="2800" dirty="0" smtClean="0"/>
              <a:t>g  </a:t>
            </a:r>
            <a:r>
              <a:rPr lang="en-US" sz="2800" b="1" dirty="0"/>
              <a:t>= </a:t>
            </a:r>
            <a:r>
              <a:rPr lang="en-US" sz="2800" b="1" dirty="0" smtClean="0"/>
              <a:t>G(</a:t>
            </a:r>
            <a:r>
              <a:rPr lang="en-US" sz="2800" b="1" dirty="0" err="1" smtClean="0"/>
              <a:t>mm</a:t>
            </a:r>
            <a:r>
              <a:rPr lang="en-US" sz="2800" b="1" baseline="-25000" dirty="0" err="1"/>
              <a:t>E</a:t>
            </a:r>
            <a:r>
              <a:rPr lang="en-US" sz="2800" b="1" dirty="0" smtClean="0"/>
              <a:t>/mr</a:t>
            </a:r>
            <a:r>
              <a:rPr lang="en-US" sz="2800" b="1" baseline="30000" dirty="0" smtClean="0"/>
              <a:t>2</a:t>
            </a:r>
            <a:r>
              <a:rPr lang="en-US" sz="2800" b="1" dirty="0"/>
              <a:t>)</a:t>
            </a:r>
          </a:p>
          <a:p>
            <a:r>
              <a:rPr lang="en-US" sz="2800" dirty="0"/>
              <a:t> g  </a:t>
            </a:r>
            <a:r>
              <a:rPr lang="en-US" sz="2800" b="1" dirty="0"/>
              <a:t>= </a:t>
            </a:r>
            <a:r>
              <a:rPr lang="en-US" sz="2800" b="1" dirty="0" smtClean="0"/>
              <a:t>G(</a:t>
            </a:r>
            <a:r>
              <a:rPr lang="en-US" sz="2800" b="1" dirty="0" err="1" smtClean="0"/>
              <a:t>m</a:t>
            </a:r>
            <a:r>
              <a:rPr lang="en-US" sz="2800" b="1" baseline="-25000" dirty="0" err="1" smtClean="0"/>
              <a:t>E</a:t>
            </a:r>
            <a:r>
              <a:rPr lang="en-US" sz="2800" b="1" dirty="0" smtClean="0"/>
              <a:t>/r</a:t>
            </a:r>
            <a:r>
              <a:rPr lang="en-US" sz="2800" b="1" baseline="30000" dirty="0" smtClean="0"/>
              <a:t>2</a:t>
            </a:r>
            <a:r>
              <a:rPr lang="en-US" sz="2800" b="1" dirty="0" smtClean="0"/>
              <a:t>) g depends on mass and radius</a:t>
            </a:r>
            <a:endParaRPr lang="en-US" sz="2800" b="1" dirty="0"/>
          </a:p>
          <a:p>
            <a:endParaRPr lang="en-US" sz="2800" b="1" dirty="0"/>
          </a:p>
          <a:p>
            <a:endParaRPr lang="en-US" sz="2800" b="1" dirty="0" smtClean="0"/>
          </a:p>
          <a:p>
            <a:endParaRPr lang="en-US" sz="2800" b="1" dirty="0"/>
          </a:p>
          <a:p>
            <a:endParaRPr lang="en-US" dirty="0" smtClean="0"/>
          </a:p>
          <a:p>
            <a:endParaRPr lang="en-US" dirty="0"/>
          </a:p>
        </p:txBody>
      </p:sp>
      <p:sp>
        <p:nvSpPr>
          <p:cNvPr id="3" name="Title 2"/>
          <p:cNvSpPr>
            <a:spLocks noGrp="1"/>
          </p:cNvSpPr>
          <p:nvPr>
            <p:ph type="title"/>
          </p:nvPr>
        </p:nvSpPr>
        <p:spPr/>
        <p:txBody>
          <a:bodyPr/>
          <a:lstStyle/>
          <a:p>
            <a:r>
              <a:rPr lang="en-US" dirty="0" smtClean="0"/>
              <a:t>Weight changes with location</a:t>
            </a:r>
            <a:endParaRPr lang="en-US" dirty="0"/>
          </a:p>
        </p:txBody>
      </p:sp>
    </p:spTree>
    <p:extLst>
      <p:ext uri="{BB962C8B-B14F-4D97-AF65-F5344CB8AC3E}">
        <p14:creationId xmlns:p14="http://schemas.microsoft.com/office/powerpoint/2010/main" val="99874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smtClean="0"/>
          </a:p>
          <a:p>
            <a:r>
              <a:rPr lang="en-US" dirty="0" smtClean="0"/>
              <a:t>What confirms this?</a:t>
            </a:r>
          </a:p>
          <a:p>
            <a:r>
              <a:rPr lang="en-US" dirty="0" smtClean="0"/>
              <a:t>Acceleration of objects in free fall on Earth is always the same</a:t>
            </a:r>
          </a:p>
          <a:p>
            <a:r>
              <a:rPr lang="en-US" dirty="0" smtClean="0"/>
              <a:t>A more massive object experiences a greater gravitational force, but the object resist acceleration by just that amount</a:t>
            </a:r>
          </a:p>
          <a:p>
            <a:r>
              <a:rPr lang="en-US" dirty="0" smtClean="0"/>
              <a:t>All masses fall with the same acceleration</a:t>
            </a:r>
            <a:endParaRPr lang="en-US" dirty="0"/>
          </a:p>
          <a:p>
            <a:endParaRPr lang="en-US" dirty="0"/>
          </a:p>
        </p:txBody>
      </p:sp>
      <p:sp>
        <p:nvSpPr>
          <p:cNvPr id="3" name="Title 2"/>
          <p:cNvSpPr>
            <a:spLocks noGrp="1"/>
          </p:cNvSpPr>
          <p:nvPr>
            <p:ph type="title"/>
          </p:nvPr>
        </p:nvSpPr>
        <p:spPr/>
        <p:txBody>
          <a:bodyPr>
            <a:normAutofit/>
          </a:bodyPr>
          <a:lstStyle/>
          <a:p>
            <a:r>
              <a:rPr lang="en-US" sz="3200" dirty="0" smtClean="0"/>
              <a:t>Gravitational mass (Gravitation equation) = Inertial mass (Newton 2</a:t>
            </a:r>
            <a:r>
              <a:rPr lang="en-US" sz="3200" baseline="30000" dirty="0" smtClean="0"/>
              <a:t>nd</a:t>
            </a:r>
            <a:r>
              <a:rPr lang="en-US" sz="3200" dirty="0" smtClean="0"/>
              <a:t> law)</a:t>
            </a:r>
            <a:endParaRPr lang="en-US" sz="3200" dirty="0"/>
          </a:p>
        </p:txBody>
      </p:sp>
    </p:spTree>
    <p:extLst>
      <p:ext uri="{BB962C8B-B14F-4D97-AF65-F5344CB8AC3E}">
        <p14:creationId xmlns:p14="http://schemas.microsoft.com/office/powerpoint/2010/main" val="163332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subTitle" idx="1"/>
          </p:nvPr>
        </p:nvSpPr>
        <p:spPr/>
        <p:txBody>
          <a:bodyPr>
            <a:normAutofit/>
          </a:bodyPr>
          <a:lstStyle/>
          <a:p>
            <a:pPr algn="ctr"/>
            <a:r>
              <a:rPr lang="en-US" sz="3200" dirty="0" smtClean="0"/>
              <a:t>Newton’s Law of Universal Gravitation</a:t>
            </a:r>
            <a:endParaRPr lang="en-US" sz="3200" dirty="0"/>
          </a:p>
        </p:txBody>
      </p:sp>
      <p:sp>
        <p:nvSpPr>
          <p:cNvPr id="4" name="Title 3"/>
          <p:cNvSpPr>
            <a:spLocks noGrp="1"/>
          </p:cNvSpPr>
          <p:nvPr>
            <p:ph type="ctrTitle"/>
          </p:nvPr>
        </p:nvSpPr>
        <p:spPr/>
        <p:txBody>
          <a:bodyPr/>
          <a:lstStyle/>
          <a:p>
            <a:pPr algn="ctr"/>
            <a:r>
              <a:rPr lang="en-US" b="1" dirty="0" smtClean="0"/>
              <a:t>7-2</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b="1" dirty="0"/>
              <a:t>Apply Newton’s law of universal gravitation</a:t>
            </a:r>
            <a:endParaRPr lang="en-US" dirty="0"/>
          </a:p>
          <a:p>
            <a:r>
              <a:rPr lang="en-US" b="1" dirty="0"/>
              <a:t>Explain how Newton’s law of universal gravitation accounts for various phenomena, including satellite and planetary objects and tides</a:t>
            </a:r>
            <a:endParaRPr lang="en-US" dirty="0"/>
          </a:p>
          <a:p>
            <a:endParaRPr lang="en-US" dirty="0"/>
          </a:p>
        </p:txBody>
      </p:sp>
      <p:sp>
        <p:nvSpPr>
          <p:cNvPr id="6" name="Title 5"/>
          <p:cNvSpPr>
            <a:spLocks noGrp="1"/>
          </p:cNvSpPr>
          <p:nvPr>
            <p:ph type="title"/>
          </p:nvPr>
        </p:nvSpPr>
        <p:spPr/>
        <p:txBody>
          <a:bodyPr/>
          <a:lstStyle/>
          <a:p>
            <a:r>
              <a:rPr lang="en-US" dirty="0" smtClean="0"/>
              <a:t>7-2 Learning Targets</a:t>
            </a:r>
            <a:endParaRPr lang="en-US" dirty="0"/>
          </a:p>
        </p:txBody>
      </p:sp>
    </p:spTree>
    <p:extLst>
      <p:ext uri="{BB962C8B-B14F-4D97-AF65-F5344CB8AC3E}">
        <p14:creationId xmlns:p14="http://schemas.microsoft.com/office/powerpoint/2010/main" val="1987862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Gravitational force depends on the distance between two masses</a:t>
            </a:r>
          </a:p>
        </p:txBody>
      </p:sp>
      <p:sp>
        <p:nvSpPr>
          <p:cNvPr id="3" name="Title 2"/>
          <p:cNvSpPr>
            <a:spLocks noGrp="1"/>
          </p:cNvSpPr>
          <p:nvPr>
            <p:ph type="title"/>
          </p:nvPr>
        </p:nvSpPr>
        <p:spPr/>
        <p:txBody>
          <a:bodyPr>
            <a:normAutofit fontScale="90000"/>
          </a:bodyPr>
          <a:lstStyle/>
          <a:p>
            <a:r>
              <a:rPr lang="en-US" b="1" dirty="0" smtClean="0"/>
              <a:t>Newton’s Universal Law of Gravitation</a:t>
            </a:r>
            <a:endParaRPr lang="en-US"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438400"/>
            <a:ext cx="5574323" cy="338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1" dirty="0" err="1"/>
              <a:t>F</a:t>
            </a:r>
            <a:r>
              <a:rPr lang="en-US" sz="3600" b="1" baseline="-25000" dirty="0" err="1"/>
              <a:t>g</a:t>
            </a:r>
            <a:r>
              <a:rPr lang="en-US" sz="3600" b="1" dirty="0"/>
              <a:t>= G(m</a:t>
            </a:r>
            <a:r>
              <a:rPr lang="en-US" sz="3600" b="1" baseline="-25000" dirty="0"/>
              <a:t>1</a:t>
            </a:r>
            <a:r>
              <a:rPr lang="en-US" sz="3600" b="1" dirty="0"/>
              <a:t>m</a:t>
            </a:r>
            <a:r>
              <a:rPr lang="en-US" sz="3600" b="1" baseline="-25000" dirty="0"/>
              <a:t>2</a:t>
            </a:r>
            <a:r>
              <a:rPr lang="en-US" sz="3600" b="1" dirty="0"/>
              <a:t>/r</a:t>
            </a:r>
            <a:r>
              <a:rPr lang="en-US" sz="3600" b="1" baseline="30000" dirty="0"/>
              <a:t>2</a:t>
            </a:r>
            <a:r>
              <a:rPr lang="en-US" sz="3600" b="1" dirty="0"/>
              <a:t>)</a:t>
            </a:r>
          </a:p>
          <a:p>
            <a:r>
              <a:rPr lang="en-US" dirty="0"/>
              <a:t>Gravitational force= gravitational constant x (product of  masses/ radius</a:t>
            </a:r>
            <a:r>
              <a:rPr lang="en-US" baseline="30000" dirty="0"/>
              <a:t>2</a:t>
            </a:r>
            <a:r>
              <a:rPr lang="en-US" dirty="0"/>
              <a:t>)</a:t>
            </a:r>
          </a:p>
          <a:p>
            <a:r>
              <a:rPr lang="en-US" b="1" dirty="0"/>
              <a:t>G= 6.673 x 10 -11 N∙m</a:t>
            </a:r>
            <a:r>
              <a:rPr lang="en-US" b="1" baseline="30000" dirty="0"/>
              <a:t>2</a:t>
            </a:r>
            <a:r>
              <a:rPr lang="en-US" b="1" dirty="0"/>
              <a:t>/ kg</a:t>
            </a:r>
            <a:r>
              <a:rPr lang="en-US" b="1" baseline="30000" dirty="0"/>
              <a:t>2</a:t>
            </a:r>
          </a:p>
          <a:p>
            <a:r>
              <a:rPr lang="en-US" dirty="0"/>
              <a:t>Referred to as inverse square law, force decreases when distance increases (inversely related)</a:t>
            </a:r>
          </a:p>
          <a:p>
            <a:r>
              <a:rPr lang="en-US" dirty="0"/>
              <a:t>Gravitational force is localized at the center of a spherical mass</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43789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Force exists regardless of size</a:t>
            </a:r>
          </a:p>
          <a:p>
            <a:r>
              <a:rPr lang="en-US" dirty="0" smtClean="0"/>
              <a:t>Earth and moon</a:t>
            </a:r>
          </a:p>
          <a:p>
            <a:pPr lvl="1"/>
            <a:r>
              <a:rPr lang="en-US" dirty="0" smtClean="0"/>
              <a:t>Earth much larger mass,  center of mass lies within Earth so rotate around earth</a:t>
            </a:r>
          </a:p>
          <a:p>
            <a:r>
              <a:rPr lang="en-US" dirty="0" smtClean="0"/>
              <a:t>Why doesn’t earth accelerate up toward a falling object?</a:t>
            </a:r>
          </a:p>
          <a:p>
            <a:pPr lvl="1"/>
            <a:r>
              <a:rPr lang="en-US" dirty="0" smtClean="0"/>
              <a:t>Earth is so large in comparison to object the Earth’s acceleration is so tiny that you cannot detect it</a:t>
            </a:r>
          </a:p>
          <a:p>
            <a:endParaRPr lang="en-US" dirty="0"/>
          </a:p>
        </p:txBody>
      </p:sp>
      <p:sp>
        <p:nvSpPr>
          <p:cNvPr id="3" name="Title 2"/>
          <p:cNvSpPr>
            <a:spLocks noGrp="1"/>
          </p:cNvSpPr>
          <p:nvPr>
            <p:ph type="title"/>
          </p:nvPr>
        </p:nvSpPr>
        <p:spPr/>
        <p:txBody>
          <a:bodyPr>
            <a:normAutofit fontScale="90000"/>
          </a:bodyPr>
          <a:lstStyle/>
          <a:p>
            <a:r>
              <a:rPr lang="en-US" dirty="0" smtClean="0"/>
              <a:t>Gravitational force acts between all masses</a:t>
            </a:r>
            <a:endParaRPr lang="en-US" dirty="0"/>
          </a:p>
        </p:txBody>
      </p:sp>
    </p:spTree>
    <p:extLst>
      <p:ext uri="{BB962C8B-B14F-4D97-AF65-F5344CB8AC3E}">
        <p14:creationId xmlns:p14="http://schemas.microsoft.com/office/powerpoint/2010/main" val="140870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t> F</a:t>
            </a:r>
            <a:r>
              <a:rPr lang="en-US" sz="2800" b="1" baseline="-25000" dirty="0" smtClean="0"/>
              <a:t>g</a:t>
            </a:r>
            <a:r>
              <a:rPr lang="en-US" sz="2800" b="1" dirty="0" smtClean="0"/>
              <a:t>= G(m</a:t>
            </a:r>
            <a:r>
              <a:rPr lang="en-US" sz="2800" b="1" baseline="-25000" dirty="0" smtClean="0"/>
              <a:t>1</a:t>
            </a:r>
            <a:r>
              <a:rPr lang="en-US" sz="2800" b="1" dirty="0" smtClean="0"/>
              <a:t>m</a:t>
            </a:r>
            <a:r>
              <a:rPr lang="en-US" sz="2800" b="1" baseline="-25000" dirty="0" smtClean="0"/>
              <a:t>2</a:t>
            </a:r>
            <a:r>
              <a:rPr lang="en-US" sz="2800" b="1" dirty="0" smtClean="0"/>
              <a:t>/r</a:t>
            </a:r>
            <a:r>
              <a:rPr lang="en-US" sz="2800" b="1" baseline="30000" dirty="0" smtClean="0"/>
              <a:t>2</a:t>
            </a:r>
            <a:r>
              <a:rPr lang="en-US" sz="2800" b="1" dirty="0" smtClean="0"/>
              <a:t>)</a:t>
            </a:r>
          </a:p>
          <a:p>
            <a:r>
              <a:rPr lang="en-US" sz="2800" b="1" dirty="0" smtClean="0"/>
              <a:t> F</a:t>
            </a:r>
            <a:r>
              <a:rPr lang="en-US" sz="2800" b="1" baseline="-25000" dirty="0" smtClean="0"/>
              <a:t>g</a:t>
            </a:r>
            <a:r>
              <a:rPr lang="en-US" sz="2800" b="1" dirty="0" smtClean="0"/>
              <a:t>= </a:t>
            </a:r>
            <a:r>
              <a:rPr lang="en-US" sz="2800" b="1" dirty="0"/>
              <a:t>6.673 x 10 -11 N∙m</a:t>
            </a:r>
            <a:r>
              <a:rPr lang="en-US" sz="2800" b="1" baseline="30000" dirty="0"/>
              <a:t>2</a:t>
            </a:r>
            <a:r>
              <a:rPr lang="en-US" sz="2800" b="1" dirty="0"/>
              <a:t>/ </a:t>
            </a:r>
            <a:r>
              <a:rPr lang="en-US" sz="2800" b="1" dirty="0" smtClean="0"/>
              <a:t>kg</a:t>
            </a:r>
            <a:r>
              <a:rPr lang="en-US" sz="2800" b="1" baseline="30000" dirty="0" smtClean="0"/>
              <a:t>2</a:t>
            </a:r>
            <a:r>
              <a:rPr lang="en-US" sz="2800" b="1" dirty="0" smtClean="0"/>
              <a:t>(0.5 kg) ( 0.4 kg) /0.2 m </a:t>
            </a:r>
            <a:r>
              <a:rPr lang="en-US" sz="2800" b="1" baseline="30000" dirty="0" smtClean="0"/>
              <a:t>2</a:t>
            </a:r>
          </a:p>
          <a:p>
            <a:r>
              <a:rPr lang="en-US" sz="2800" b="1" dirty="0" smtClean="0"/>
              <a:t> F</a:t>
            </a:r>
            <a:r>
              <a:rPr lang="en-US" sz="2800" b="1" baseline="-25000" dirty="0" smtClean="0"/>
              <a:t>g</a:t>
            </a:r>
            <a:r>
              <a:rPr lang="en-US" sz="2800" b="1" dirty="0" smtClean="0"/>
              <a:t>= 3.34 x 10 </a:t>
            </a:r>
            <a:r>
              <a:rPr lang="en-US" sz="2800" b="1" baseline="30000" dirty="0" smtClean="0"/>
              <a:t>-10 </a:t>
            </a:r>
            <a:r>
              <a:rPr lang="en-US" sz="2800" b="1" dirty="0" smtClean="0"/>
              <a:t>N</a:t>
            </a:r>
          </a:p>
          <a:p>
            <a:endParaRPr lang="en-US" sz="2800" b="1" baseline="30000" dirty="0" smtClean="0"/>
          </a:p>
          <a:p>
            <a:endParaRPr lang="en-US" sz="2800" b="1" dirty="0" smtClean="0"/>
          </a:p>
          <a:p>
            <a:endParaRPr lang="en-US" dirty="0"/>
          </a:p>
        </p:txBody>
      </p:sp>
      <p:sp>
        <p:nvSpPr>
          <p:cNvPr id="3" name="Title 2"/>
          <p:cNvSpPr>
            <a:spLocks noGrp="1"/>
          </p:cNvSpPr>
          <p:nvPr>
            <p:ph type="title"/>
          </p:nvPr>
        </p:nvSpPr>
        <p:spPr>
          <a:xfrm>
            <a:off x="457200" y="152400"/>
            <a:ext cx="8229600" cy="1371600"/>
          </a:xfrm>
        </p:spPr>
        <p:txBody>
          <a:bodyPr>
            <a:noAutofit/>
          </a:bodyPr>
          <a:lstStyle/>
          <a:p>
            <a:r>
              <a:rPr lang="en-US" sz="3200" dirty="0" smtClean="0">
                <a:solidFill>
                  <a:schemeClr val="bg1">
                    <a:lumMod val="95000"/>
                    <a:lumOff val="5000"/>
                  </a:schemeClr>
                </a:solidFill>
              </a:rPr>
              <a:t>A 0.5 kg basketball is placed 0.2 m from a 0.4 kg basketball.  Find the magnitude of the gravitational force between the two balls.</a:t>
            </a:r>
            <a:endParaRPr lang="en-US" sz="3200" dirty="0">
              <a:solidFill>
                <a:schemeClr val="bg1">
                  <a:lumMod val="95000"/>
                  <a:lumOff val="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 high tides each day</a:t>
            </a:r>
          </a:p>
          <a:p>
            <a:pPr marL="0" indent="0">
              <a:buNone/>
            </a:pPr>
            <a:r>
              <a:rPr lang="en-US" dirty="0" smtClean="0"/>
              <a:t>On side of Earth facing moon, gravitational force of moon is greater than it is at Earth’s center</a:t>
            </a:r>
          </a:p>
          <a:p>
            <a:pPr marL="0" indent="0">
              <a:buNone/>
            </a:pPr>
            <a:r>
              <a:rPr lang="en-US" dirty="0" smtClean="0"/>
              <a:t>Water pulled toward moon</a:t>
            </a:r>
          </a:p>
          <a:p>
            <a:pPr marL="0" indent="0">
              <a:buNone/>
            </a:pPr>
            <a:endParaRPr lang="en-US" dirty="0" smtClean="0"/>
          </a:p>
          <a:p>
            <a:pPr marL="0" indent="0">
              <a:buNone/>
            </a:pPr>
            <a:r>
              <a:rPr lang="en-US" dirty="0" smtClean="0"/>
              <a:t>On opposite side of Earth, gravitational force is less than at its center</a:t>
            </a:r>
          </a:p>
          <a:p>
            <a:pPr marL="0" indent="0">
              <a:buNone/>
            </a:pPr>
            <a:r>
              <a:rPr lang="en-US" dirty="0" smtClean="0"/>
              <a:t>Mass is still pulled toward moon, but water is pulled less, creating another bulge</a:t>
            </a:r>
            <a:endParaRPr lang="en-US" dirty="0"/>
          </a:p>
        </p:txBody>
      </p:sp>
      <p:sp>
        <p:nvSpPr>
          <p:cNvPr id="3" name="Title 2"/>
          <p:cNvSpPr>
            <a:spLocks noGrp="1"/>
          </p:cNvSpPr>
          <p:nvPr>
            <p:ph type="title"/>
          </p:nvPr>
        </p:nvSpPr>
        <p:spPr/>
        <p:txBody>
          <a:bodyPr/>
          <a:lstStyle/>
          <a:p>
            <a:r>
              <a:rPr lang="en-US" dirty="0" smtClean="0"/>
              <a:t>Ocean Tides</a:t>
            </a:r>
            <a:endParaRPr lang="en-US" dirty="0"/>
          </a:p>
        </p:txBody>
      </p:sp>
    </p:spTree>
    <p:extLst>
      <p:ext uri="{BB962C8B-B14F-4D97-AF65-F5344CB8AC3E}">
        <p14:creationId xmlns:p14="http://schemas.microsoft.com/office/powerpoint/2010/main" val="3057778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newton's law of gravitational tid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newton's law of gravitational tid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066800"/>
            <a:ext cx="3994553" cy="3871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67775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2997</TotalTime>
  <Words>861</Words>
  <Application>Microsoft Office PowerPoint</Application>
  <PresentationFormat>On-screen Show (4:3)</PresentationFormat>
  <Paragraphs>79</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Circular Motion and Gravitation</vt:lpstr>
      <vt:lpstr>7-2</vt:lpstr>
      <vt:lpstr>7-2 Learning Targets</vt:lpstr>
      <vt:lpstr>Newton’s Universal Law of Gravitation</vt:lpstr>
      <vt:lpstr>PowerPoint Presentation</vt:lpstr>
      <vt:lpstr>Gravitational force acts between all masses</vt:lpstr>
      <vt:lpstr>A 0.5 kg basketball is placed 0.2 m from a 0.4 kg basketball.  Find the magnitude of the gravitational force between the two balls.</vt:lpstr>
      <vt:lpstr>Ocean Tides</vt:lpstr>
      <vt:lpstr>PowerPoint Presentation</vt:lpstr>
      <vt:lpstr>The Cavendish Experiment (1798)</vt:lpstr>
      <vt:lpstr>Watch this video</vt:lpstr>
      <vt:lpstr>Gravity</vt:lpstr>
      <vt:lpstr>Gravitational Force</vt:lpstr>
      <vt:lpstr>Weight changes with location</vt:lpstr>
      <vt:lpstr>Gravitational mass (Gravitation equation) = Inertial mass (Newton 2nd law)</vt:lpstr>
    </vt:vector>
  </TitlesOfParts>
  <Company>New London Local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Rotationl Motion and the Law of Gravity</dc:title>
  <dc:creator>afarmer</dc:creator>
  <cp:lastModifiedBy>Test Stiudent2</cp:lastModifiedBy>
  <cp:revision>87</cp:revision>
  <cp:lastPrinted>2016-01-22T17:30:07Z</cp:lastPrinted>
  <dcterms:created xsi:type="dcterms:W3CDTF">2010-11-05T16:14:57Z</dcterms:created>
  <dcterms:modified xsi:type="dcterms:W3CDTF">2019-01-17T18:35:09Z</dcterms:modified>
</cp:coreProperties>
</file>