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36"/>
  </p:handoutMasterIdLst>
  <p:sldIdLst>
    <p:sldId id="256" r:id="rId2"/>
    <p:sldId id="290" r:id="rId3"/>
    <p:sldId id="320" r:id="rId4"/>
    <p:sldId id="291" r:id="rId5"/>
    <p:sldId id="257" r:id="rId6"/>
    <p:sldId id="292" r:id="rId7"/>
    <p:sldId id="289" r:id="rId8"/>
    <p:sldId id="265" r:id="rId9"/>
    <p:sldId id="258" r:id="rId10"/>
    <p:sldId id="337" r:id="rId11"/>
    <p:sldId id="293" r:id="rId12"/>
    <p:sldId id="294" r:id="rId13"/>
    <p:sldId id="324" r:id="rId14"/>
    <p:sldId id="296" r:id="rId15"/>
    <p:sldId id="295" r:id="rId16"/>
    <p:sldId id="338" r:id="rId17"/>
    <p:sldId id="325" r:id="rId18"/>
    <p:sldId id="259" r:id="rId19"/>
    <p:sldId id="345" r:id="rId20"/>
    <p:sldId id="261" r:id="rId21"/>
    <p:sldId id="260" r:id="rId22"/>
    <p:sldId id="262" r:id="rId23"/>
    <p:sldId id="365" r:id="rId24"/>
    <p:sldId id="327" r:id="rId25"/>
    <p:sldId id="326" r:id="rId26"/>
    <p:sldId id="328" r:id="rId27"/>
    <p:sldId id="314" r:id="rId28"/>
    <p:sldId id="315" r:id="rId29"/>
    <p:sldId id="329" r:id="rId30"/>
    <p:sldId id="267" r:id="rId31"/>
    <p:sldId id="313" r:id="rId32"/>
    <p:sldId id="268" r:id="rId33"/>
    <p:sldId id="330" r:id="rId34"/>
    <p:sldId id="316" r:id="rId35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40" autoAdjust="0"/>
  </p:normalViewPr>
  <p:slideViewPr>
    <p:cSldViewPr>
      <p:cViewPr varScale="1">
        <p:scale>
          <a:sx n="64" d="100"/>
          <a:sy n="64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/>
          <a:lstStyle>
            <a:lvl1pPr algn="r">
              <a:defRPr sz="1200"/>
            </a:lvl1pPr>
          </a:lstStyle>
          <a:p>
            <a:fld id="{CB587701-5679-4733-B8D3-D17D425B77FE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4165" tIns="47083" rIns="94165" bIns="47083" rtlCol="0" anchor="b"/>
          <a:lstStyle>
            <a:lvl1pPr algn="r">
              <a:defRPr sz="1200"/>
            </a:lvl1pPr>
          </a:lstStyle>
          <a:p>
            <a:fld id="{9218E847-F12D-4D66-A957-11F161971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7B0419-22EF-4638-A9E2-A735C3AFF7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F5F10-2F05-44F5-882A-54325632CA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CE874-8F8E-470D-86BB-131358713F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735E57E-9862-4490-BBEE-C66C366373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20E34-A26E-4895-A4AE-D0089EB96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F2A7B-74E6-4220-A3C2-A11254DF7B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36D2D-A25D-43B0-8483-CF49043DDC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C8F58-B01E-4BC8-94BC-394D104B68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B1A49-18E1-4EC1-B309-404F40BA65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4327F-2477-47E3-85C0-8868CA9EBD4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A6D1A-528A-4B1F-9917-7A5951C162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69D9A-25D8-4A34-9ECB-DF0A767E13C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4329B84-2A8A-480B-AA8E-E4D04E084D2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Arrangement of Electrons in Atoms</a:t>
            </a:r>
            <a:endParaRPr lang="en-US" dirty="0"/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 </a:t>
            </a:r>
            <a:r>
              <a:rPr lang="en-US" dirty="0" smtClean="0"/>
              <a:t>4 </a:t>
            </a:r>
            <a:r>
              <a:rPr lang="en-US" dirty="0"/>
              <a:t>Chemistry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wavelength of a microwave having a frequency of 3.44 x 10 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 Hz?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4400" b="1" dirty="0"/>
              <a:t>c= v</a:t>
            </a:r>
            <a:r>
              <a:rPr lang="el-GR" sz="4400" b="1" dirty="0" smtClean="0">
                <a:cs typeface="Arial" charset="0"/>
              </a:rPr>
              <a:t>λ</a:t>
            </a:r>
            <a:endParaRPr lang="en-US" sz="4400" b="1" dirty="0" smtClean="0">
              <a:cs typeface="Arial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 smtClean="0"/>
              <a:t>3.00 </a:t>
            </a:r>
            <a:r>
              <a:rPr lang="en-US" dirty="0"/>
              <a:t>x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smtClean="0"/>
              <a:t>m/s= (3.44 </a:t>
            </a:r>
            <a:r>
              <a:rPr lang="en-US" dirty="0"/>
              <a:t>x 10 </a:t>
            </a:r>
            <a:r>
              <a:rPr lang="en-US" baseline="30000" dirty="0"/>
              <a:t>9</a:t>
            </a:r>
            <a:r>
              <a:rPr lang="en-US" dirty="0"/>
              <a:t> </a:t>
            </a:r>
            <a:r>
              <a:rPr lang="en-US" dirty="0" smtClean="0"/>
              <a:t>Hz) </a:t>
            </a:r>
            <a:r>
              <a:rPr lang="el-GR" sz="4400" b="1" dirty="0">
                <a:cs typeface="Arial" charset="0"/>
              </a:rPr>
              <a:t>λ</a:t>
            </a:r>
            <a:endParaRPr lang="en-US" sz="4400" b="1" dirty="0">
              <a:cs typeface="Arial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l-GR" sz="4400" b="1" dirty="0" smtClean="0">
                <a:cs typeface="Arial" charset="0"/>
              </a:rPr>
              <a:t>λ</a:t>
            </a:r>
            <a:r>
              <a:rPr lang="en-US" sz="4400" b="1" dirty="0" smtClean="0">
                <a:cs typeface="Arial" charset="0"/>
              </a:rPr>
              <a:t>= 8.72 x 10</a:t>
            </a:r>
            <a:r>
              <a:rPr lang="en-US" sz="4400" b="1" baseline="30000" dirty="0" smtClean="0">
                <a:cs typeface="Arial" charset="0"/>
              </a:rPr>
              <a:t>-2</a:t>
            </a:r>
            <a:r>
              <a:rPr lang="en-US" sz="4400" b="1" dirty="0" smtClean="0">
                <a:cs typeface="Arial" charset="0"/>
              </a:rPr>
              <a:t> m</a:t>
            </a:r>
            <a:endParaRPr lang="en-US" sz="4400" b="1" dirty="0"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Wavelength and frequency  inverse relationship</a:t>
            </a:r>
          </a:p>
          <a:p>
            <a:r>
              <a:rPr lang="en-US" dirty="0" smtClean="0"/>
              <a:t>Frequency and energy are directly related</a:t>
            </a:r>
            <a:endParaRPr lang="en-US" dirty="0"/>
          </a:p>
        </p:txBody>
      </p:sp>
      <p:pic>
        <p:nvPicPr>
          <p:cNvPr id="10244" name="Picture 4" descr="C:\Documents and Settings\afarmer\Local Settings\Temporary Internet Files\Content.IE5\LOLW5762\MPj042305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38538"/>
            <a:ext cx="5034255" cy="3319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Photoelectric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r>
              <a:rPr lang="en-US" dirty="0" smtClean="0"/>
              <a:t>In early 1900’s experiments involving interactions of light and matter could not be explained by the wave theory, one was</a:t>
            </a:r>
          </a:p>
          <a:p>
            <a:r>
              <a:rPr lang="en-US" b="1" u="sng" dirty="0" smtClean="0"/>
              <a:t>Photoelectric effect- </a:t>
            </a:r>
            <a:r>
              <a:rPr lang="en-US" dirty="0" smtClean="0"/>
              <a:t>refers to the emission of electrons from a metal when light shines on the metal</a:t>
            </a:r>
          </a:p>
          <a:p>
            <a:pPr lvl="1"/>
            <a:r>
              <a:rPr lang="en-US" dirty="0" smtClean="0"/>
              <a:t>Light had to have a minimum frequency for the effect to work</a:t>
            </a:r>
          </a:p>
          <a:p>
            <a:pPr lvl="1"/>
            <a:r>
              <a:rPr lang="en-US" dirty="0" smtClean="0"/>
              <a:t>Why??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534025" cy="367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aseline="-25000" dirty="0" smtClean="0"/>
              <a:t>photon</a:t>
            </a:r>
            <a:r>
              <a:rPr lang="en-US" dirty="0" smtClean="0"/>
              <a:t>= </a:t>
            </a:r>
            <a:r>
              <a:rPr lang="en-US" i="1" dirty="0" smtClean="0"/>
              <a:t>hv</a:t>
            </a:r>
          </a:p>
          <a:p>
            <a:r>
              <a:rPr lang="en-US" dirty="0" smtClean="0"/>
              <a:t>In order for an electron to be ejected from the metal surface the electron must be struck by a photon possessing the minimum energy required to knock the electron loose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Plank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r>
              <a:rPr lang="en-US" dirty="0" smtClean="0"/>
              <a:t>Studied the emission of light by hot objects</a:t>
            </a:r>
          </a:p>
          <a:p>
            <a:r>
              <a:rPr lang="en-US" dirty="0" smtClean="0"/>
              <a:t>Suggested objects emitted energy in small specific amounts called quanta</a:t>
            </a:r>
          </a:p>
          <a:p>
            <a:r>
              <a:rPr lang="en-US" b="1" u="sng" dirty="0" smtClean="0"/>
              <a:t>Quantum-</a:t>
            </a:r>
            <a:r>
              <a:rPr lang="en-US" dirty="0" smtClean="0"/>
              <a:t> the minimum quantity of energy that can be lost or gained by an atom</a:t>
            </a:r>
          </a:p>
          <a:p>
            <a:r>
              <a:rPr lang="en-US" dirty="0" smtClean="0"/>
              <a:t>E= </a:t>
            </a:r>
            <a:r>
              <a:rPr lang="en-US" i="1" dirty="0" smtClean="0"/>
              <a:t>hv</a:t>
            </a:r>
          </a:p>
          <a:p>
            <a:r>
              <a:rPr lang="en-US" dirty="0" smtClean="0"/>
              <a:t> E= energy (J)</a:t>
            </a:r>
          </a:p>
          <a:p>
            <a:r>
              <a:rPr lang="en-US" dirty="0" smtClean="0"/>
              <a:t>h= </a:t>
            </a:r>
            <a:r>
              <a:rPr lang="en-US" b="1" dirty="0" smtClean="0"/>
              <a:t>Planks constant 6.626 x 10</a:t>
            </a:r>
            <a:r>
              <a:rPr lang="en-US" b="1" baseline="30000" dirty="0" smtClean="0"/>
              <a:t>-34</a:t>
            </a:r>
            <a:r>
              <a:rPr lang="en-US" b="1" dirty="0" smtClean="0"/>
              <a:t> Js</a:t>
            </a:r>
          </a:p>
          <a:p>
            <a:r>
              <a:rPr lang="en-US" dirty="0" smtClean="0"/>
              <a:t>V= frequency (Hz)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 the energy of a wave with a frequency of 9.50 x 10 </a:t>
            </a:r>
            <a:r>
              <a:rPr lang="en-US" sz="3200" baseline="30000" dirty="0" smtClean="0"/>
              <a:t>13</a:t>
            </a:r>
            <a:r>
              <a:rPr lang="en-US" sz="3200" dirty="0" smtClean="0"/>
              <a:t> Hz?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E= </a:t>
            </a:r>
            <a:r>
              <a:rPr lang="en-US" i="1" dirty="0" smtClean="0"/>
              <a:t>hv</a:t>
            </a:r>
          </a:p>
          <a:p>
            <a:r>
              <a:rPr lang="en-US" dirty="0" smtClean="0"/>
              <a:t>E= (6.626 </a:t>
            </a:r>
            <a:r>
              <a:rPr lang="en-US" dirty="0"/>
              <a:t>x 10</a:t>
            </a:r>
            <a:r>
              <a:rPr lang="en-US" baseline="30000" dirty="0"/>
              <a:t>-34</a:t>
            </a:r>
            <a:r>
              <a:rPr lang="en-US" dirty="0"/>
              <a:t> </a:t>
            </a:r>
            <a:r>
              <a:rPr lang="en-US" dirty="0" smtClean="0"/>
              <a:t>Js)(</a:t>
            </a:r>
            <a:r>
              <a:rPr lang="en-US" dirty="0"/>
              <a:t>9.50 x 10 </a:t>
            </a:r>
            <a:r>
              <a:rPr lang="en-US" baseline="30000" dirty="0"/>
              <a:t>13</a:t>
            </a:r>
            <a:r>
              <a:rPr lang="en-US" dirty="0"/>
              <a:t> Hz 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i="1" dirty="0" smtClean="0"/>
              <a:t>E= 6.29 x 10 </a:t>
            </a:r>
            <a:r>
              <a:rPr lang="en-US" i="1" baseline="30000" dirty="0" smtClean="0"/>
              <a:t>-20 </a:t>
            </a:r>
            <a:r>
              <a:rPr lang="en-US" i="1" dirty="0" smtClean="0"/>
              <a:t>J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relate quantum of energy to speed light: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/>
              <a:t>c</a:t>
            </a:r>
            <a:r>
              <a:rPr lang="en-US" dirty="0" smtClean="0"/>
              <a:t>= v</a:t>
            </a:r>
            <a:r>
              <a:rPr lang="el-GR" b="1" dirty="0" smtClean="0">
                <a:cs typeface="Arial" charset="0"/>
              </a:rPr>
              <a:t>λ</a:t>
            </a:r>
            <a:r>
              <a:rPr lang="en-US" b="1" dirty="0" smtClean="0">
                <a:cs typeface="Arial" charset="0"/>
              </a:rPr>
              <a:t>   </a:t>
            </a:r>
            <a:r>
              <a:rPr lang="en-US" dirty="0" smtClean="0"/>
              <a:t>so v=c/</a:t>
            </a:r>
            <a:r>
              <a:rPr lang="el-GR" b="1" dirty="0" smtClean="0">
                <a:cs typeface="Arial" charset="0"/>
              </a:rPr>
              <a:t>λ</a:t>
            </a:r>
            <a:endParaRPr lang="en-US" b="1" dirty="0" smtClean="0">
              <a:cs typeface="Arial" charset="0"/>
            </a:endParaRP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Substitute v into quantum equation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E=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λ</a:t>
            </a:r>
          </a:p>
          <a:p>
            <a:pPr marL="342900" lvl="1" indent="-342900">
              <a:buClr>
                <a:schemeClr val="hlink"/>
              </a:buClr>
              <a:buFont typeface="Wingdings" pitchFamily="2" charset="2"/>
              <a:buChar char="§"/>
            </a:pPr>
            <a:endParaRPr lang="el-GR" dirty="0">
              <a:effectLst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Light- a wave or particle?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8540750" cy="4879975"/>
          </a:xfrm>
        </p:spPr>
        <p:txBody>
          <a:bodyPr/>
          <a:lstStyle/>
          <a:p>
            <a:r>
              <a:rPr lang="en-US" dirty="0" smtClean="0"/>
              <a:t>Einstein (1905) expanded Plank’s theory- light could have dual wave-particle nature</a:t>
            </a:r>
          </a:p>
          <a:p>
            <a:r>
              <a:rPr lang="en-US" b="1" u="sng" dirty="0" smtClean="0"/>
              <a:t>Wave particle model</a:t>
            </a:r>
            <a:r>
              <a:rPr lang="en-US" u="sng" dirty="0" smtClean="0"/>
              <a:t> </a:t>
            </a:r>
            <a:r>
              <a:rPr lang="en-US" dirty="0" smtClean="0"/>
              <a:t>– see light as both wave </a:t>
            </a:r>
            <a:r>
              <a:rPr lang="en-US" smtClean="0"/>
              <a:t>and particle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Photon</a:t>
            </a:r>
            <a:r>
              <a:rPr lang="en-US" dirty="0"/>
              <a:t>- particle of electromagnetic radiation having zero rest mass and carrying a quantum of energy</a:t>
            </a:r>
          </a:p>
          <a:p>
            <a:r>
              <a:rPr lang="en-US" dirty="0"/>
              <a:t>light as a stream of tiny particles of energy (particle of light)</a:t>
            </a:r>
          </a:p>
          <a:p>
            <a:r>
              <a:rPr lang="en-US" dirty="0"/>
              <a:t>Light divided into classes by wavelength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Development of a new atomic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4-1</a:t>
            </a:r>
            <a:endParaRPr lang="en-US" sz="4400" b="1" dirty="0"/>
          </a:p>
        </p:txBody>
      </p:sp>
      <p:pic>
        <p:nvPicPr>
          <p:cNvPr id="13313" name="Picture 1" descr="C:\Documents and Settings\afarmer\Local Settings\Temporary Internet Files\Content.IE5\NVP51XDA\MCj028030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2594572" cy="2585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Levels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lowest			highest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	ROYGBIV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	(visible light)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High frequency waves carry the most energy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Low frequency carry low amount of energy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Higher frequency the shorter the wavelength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electromagnetic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05850" cy="576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Levels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95400"/>
            <a:ext cx="8540750" cy="4803775"/>
          </a:xfrm>
        </p:spPr>
        <p:txBody>
          <a:bodyPr/>
          <a:lstStyle/>
          <a:p>
            <a:r>
              <a:rPr lang="en-US" sz="2800" b="1" dirty="0"/>
              <a:t>Ground state-</a:t>
            </a:r>
            <a:r>
              <a:rPr lang="en-US" sz="2800" dirty="0"/>
              <a:t> lowest possible energy </a:t>
            </a:r>
            <a:r>
              <a:rPr lang="en-US" sz="2800" dirty="0" smtClean="0"/>
              <a:t>state of an atom</a:t>
            </a:r>
            <a:endParaRPr lang="en-US" sz="2800" dirty="0"/>
          </a:p>
          <a:p>
            <a:r>
              <a:rPr lang="en-US" sz="2800" b="1" dirty="0"/>
              <a:t>Excited state-</a:t>
            </a:r>
            <a:r>
              <a:rPr lang="en-US" sz="2800" dirty="0"/>
              <a:t> </a:t>
            </a:r>
            <a:r>
              <a:rPr lang="en-US" sz="2800" dirty="0" smtClean="0"/>
              <a:t>a state in which an atoms has a higher potential energy than it has in its ground state</a:t>
            </a:r>
            <a:endParaRPr lang="en-US" sz="2800" dirty="0"/>
          </a:p>
          <a:p>
            <a:r>
              <a:rPr lang="en-US" sz="2800" dirty="0"/>
              <a:t>Emit photons to move from excited to lower state</a:t>
            </a:r>
          </a:p>
          <a:p>
            <a:r>
              <a:rPr lang="en-US" sz="2800" dirty="0"/>
              <a:t>Energy in photons corresponds to change in energy that atom experiences</a:t>
            </a:r>
          </a:p>
          <a:p>
            <a:r>
              <a:rPr lang="en-US" sz="2800" dirty="0"/>
              <a:t>Emit only certain types of photons (we use color to distinguish)</a:t>
            </a:r>
          </a:p>
          <a:p>
            <a:r>
              <a:rPr lang="en-US" sz="2800" dirty="0"/>
              <a:t>The more energy, closer to blue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When an electron falls to a lower energy </a:t>
            </a:r>
            <a:r>
              <a:rPr lang="en-US" dirty="0" smtClean="0"/>
              <a:t>level (closer </a:t>
            </a:r>
            <a:r>
              <a:rPr lang="en-US" dirty="0"/>
              <a:t>to nucleus</a:t>
            </a:r>
            <a:r>
              <a:rPr lang="en-US" dirty="0" smtClean="0"/>
              <a:t>), </a:t>
            </a:r>
            <a:r>
              <a:rPr lang="en-US" dirty="0"/>
              <a:t>a </a:t>
            </a:r>
            <a:r>
              <a:rPr lang="en-US" dirty="0" smtClean="0"/>
              <a:t>photon (energy) </a:t>
            </a:r>
            <a:r>
              <a:rPr lang="en-US" dirty="0"/>
              <a:t>is emitted, </a:t>
            </a:r>
            <a:r>
              <a:rPr lang="en-US" dirty="0" smtClean="0"/>
              <a:t>-</a:t>
            </a:r>
            <a:r>
              <a:rPr lang="en-US" i="1" dirty="0" smtClean="0">
                <a:solidFill>
                  <a:srgbClr val="FFCC00"/>
                </a:solidFill>
              </a:rPr>
              <a:t>emission</a:t>
            </a:r>
          </a:p>
          <a:p>
            <a:pPr lvl="1"/>
            <a:r>
              <a:rPr lang="en-US" dirty="0"/>
              <a:t>Energy must be added to an atom in order to move an electron from a lower energy level to a higher energy </a:t>
            </a:r>
            <a:r>
              <a:rPr lang="en-US" dirty="0" smtClean="0"/>
              <a:t>level-</a:t>
            </a:r>
            <a:r>
              <a:rPr lang="en-US" i="1" dirty="0" smtClean="0">
                <a:solidFill>
                  <a:srgbClr val="FFCC00"/>
                </a:solidFill>
              </a:rPr>
              <a:t>absorption</a:t>
            </a:r>
            <a:r>
              <a:rPr lang="en-US" i="1" dirty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11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Narrow beam of emitted light is passed through a prism or spectroscope, it is separated into specific colors (wavelengths) of the visible spectrum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162800" cy="40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1585"/>
            <a:ext cx="81041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CC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Emission of a continuous range of frequencies of electromagnetic spectrum (rainbow)</a:t>
            </a:r>
          </a:p>
          <a:p>
            <a:r>
              <a:rPr lang="en-US" dirty="0" smtClean="0"/>
              <a:t>Classical theory predicted H should emit continuous spectrum</a:t>
            </a:r>
          </a:p>
          <a:p>
            <a:r>
              <a:rPr lang="en-US" dirty="0" smtClean="0"/>
              <a:t>Didn’t happen</a:t>
            </a:r>
          </a:p>
          <a:p>
            <a:r>
              <a:rPr lang="en-US" dirty="0" smtClean="0"/>
              <a:t>Attempts to explain led to new theory- Quantum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sep10.phys.utk.edu/astr162/lect/light/spectr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858123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csep10.phys.utk.edu/astr162/lect/light/spectr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6" y="1828800"/>
            <a:ext cx="8048624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762000"/>
            <a:ext cx="8540750" cy="5337175"/>
          </a:xfrm>
        </p:spPr>
        <p:txBody>
          <a:bodyPr/>
          <a:lstStyle/>
          <a:p>
            <a:r>
              <a:rPr lang="en-US" dirty="0" smtClean="0"/>
              <a:t>Additional series of lines were discovered in UV and infrared regions of H emission line spectrum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4653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4-1 Learning Targets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1625" y="1143000"/>
            <a:ext cx="8540750" cy="4956175"/>
          </a:xfrm>
        </p:spPr>
        <p:txBody>
          <a:bodyPr/>
          <a:lstStyle/>
          <a:p>
            <a:r>
              <a:rPr lang="en-US" dirty="0">
                <a:effectLst/>
              </a:rPr>
              <a:t>Identify electromagnetic radiation</a:t>
            </a:r>
          </a:p>
          <a:p>
            <a:r>
              <a:rPr lang="en-US" dirty="0">
                <a:effectLst/>
              </a:rPr>
              <a:t> Describe the relationship between wavelength and frequency and be able to calculate each.</a:t>
            </a:r>
          </a:p>
          <a:p>
            <a:r>
              <a:rPr lang="en-US" dirty="0">
                <a:effectLst/>
              </a:rPr>
              <a:t>Describe the photoelectric effect</a:t>
            </a:r>
          </a:p>
          <a:p>
            <a:r>
              <a:rPr lang="en-US" dirty="0">
                <a:effectLst/>
              </a:rPr>
              <a:t>Calculate the energy of a photon. </a:t>
            </a:r>
          </a:p>
          <a:p>
            <a:r>
              <a:rPr lang="en-US" dirty="0">
                <a:effectLst/>
              </a:rPr>
              <a:t>Contrast continuous electromagnetic spectrum and atomic emission spectra. </a:t>
            </a:r>
          </a:p>
          <a:p>
            <a:r>
              <a:rPr lang="en-US" dirty="0">
                <a:effectLst/>
              </a:rPr>
              <a:t>Describe Bohr’s model of the atom </a:t>
            </a:r>
          </a:p>
        </p:txBody>
      </p:sp>
    </p:spTree>
    <p:extLst>
      <p:ext uri="{BB962C8B-B14F-4D97-AF65-F5344CB8AC3E}">
        <p14:creationId xmlns:p14="http://schemas.microsoft.com/office/powerpoint/2010/main" val="31081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 </a:t>
            </a:r>
            <a:r>
              <a:rPr lang="en-US" dirty="0" smtClean="0"/>
              <a:t>Model (1913)</a:t>
            </a:r>
            <a:endParaRPr lang="en-US" dirty="0"/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4727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Niels</a:t>
            </a:r>
            <a:r>
              <a:rPr lang="en-US" b="1" dirty="0" smtClean="0"/>
              <a:t> </a:t>
            </a:r>
            <a:r>
              <a:rPr lang="en-US" b="1" dirty="0"/>
              <a:t>Bohr-</a:t>
            </a:r>
            <a:r>
              <a:rPr lang="en-US" dirty="0"/>
              <a:t> Nobel prize in 1922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Early 20</a:t>
            </a:r>
            <a:r>
              <a:rPr lang="en-US" baseline="30000" dirty="0"/>
              <a:t>th</a:t>
            </a:r>
            <a:r>
              <a:rPr lang="en-US" dirty="0"/>
              <a:t> century physicist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Proposed hydrogen atom model that linked the atoms electron to photon emission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Electrons in fixed orbits around nucleus (planetary model)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Electrons in orbitals, those farthest from the nucleus have more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csep10.phys.utk.edu/astr162/lect/light/bohrframe/boh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419600" cy="4419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Bohr cont.</a:t>
            </a: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When an electron falls to a lower energy </a:t>
            </a:r>
            <a:r>
              <a:rPr lang="en-US" dirty="0" smtClean="0"/>
              <a:t>level </a:t>
            </a:r>
            <a:r>
              <a:rPr lang="en-US" dirty="0"/>
              <a:t>( closer to nucleus</a:t>
            </a:r>
            <a:r>
              <a:rPr lang="en-US" dirty="0" smtClean="0"/>
              <a:t>), </a:t>
            </a:r>
            <a:r>
              <a:rPr lang="en-US" dirty="0"/>
              <a:t>a </a:t>
            </a:r>
            <a:r>
              <a:rPr lang="en-US" dirty="0" smtClean="0"/>
              <a:t>photon (energy) </a:t>
            </a:r>
            <a:r>
              <a:rPr lang="en-US" dirty="0"/>
              <a:t>is emitted, </a:t>
            </a:r>
            <a:r>
              <a:rPr lang="en-US" dirty="0" smtClean="0"/>
              <a:t>-</a:t>
            </a:r>
            <a:r>
              <a:rPr lang="en-US" i="1" dirty="0" smtClean="0">
                <a:solidFill>
                  <a:srgbClr val="FFCC00"/>
                </a:solidFill>
              </a:rPr>
              <a:t>emission</a:t>
            </a:r>
          </a:p>
          <a:p>
            <a:pPr lvl="1"/>
            <a:r>
              <a:rPr lang="en-US" dirty="0"/>
              <a:t>Energy must be added to an atom in order to move an electron from a lower energy level to a higher energy </a:t>
            </a:r>
            <a:r>
              <a:rPr lang="en-US" dirty="0" smtClean="0"/>
              <a:t>level-</a:t>
            </a:r>
            <a:r>
              <a:rPr lang="en-US" i="1" dirty="0" smtClean="0">
                <a:solidFill>
                  <a:srgbClr val="FFCC00"/>
                </a:solidFill>
              </a:rPr>
              <a:t>absorption</a:t>
            </a:r>
            <a:r>
              <a:rPr lang="en-US" i="1" dirty="0">
                <a:solidFill>
                  <a:srgbClr val="FFCC00"/>
                </a:solidFill>
              </a:rPr>
              <a:t>.</a:t>
            </a:r>
            <a:endParaRPr lang="en-US" dirty="0">
              <a:solidFill>
                <a:srgbClr val="FFCC00"/>
              </a:solidFill>
            </a:endParaRP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5" y="1935406"/>
            <a:ext cx="7771429" cy="39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Shortcomings:</a:t>
            </a:r>
          </a:p>
          <a:p>
            <a:pPr lvl="1"/>
            <a:r>
              <a:rPr lang="en-US" sz="3200" dirty="0" smtClean="0"/>
              <a:t>Theory only explained atoms with one electron (H)</a:t>
            </a:r>
          </a:p>
          <a:p>
            <a:pPr lvl="1"/>
            <a:r>
              <a:rPr lang="en-US" sz="3200" dirty="0" smtClean="0"/>
              <a:t>Doesn’t explain chemical behavior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Light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1900 scientists thought light behaved solely as wave</a:t>
            </a:r>
          </a:p>
          <a:p>
            <a:r>
              <a:rPr lang="en-US" dirty="0" smtClean="0"/>
              <a:t>Later changed, believe light can act as particle also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Electromagnetic Radiation and Energy</a:t>
            </a:r>
          </a:p>
        </p:txBody>
      </p:sp>
      <p:sp>
        <p:nvSpPr>
          <p:cNvPr id="56325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Electromagnetic radiation (light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Form of energy that exhibits wavelike behavior as it travels through space</a:t>
            </a:r>
            <a:endParaRPr lang="en-US" dirty="0"/>
          </a:p>
          <a:p>
            <a:pPr lvl="1"/>
            <a:r>
              <a:rPr lang="en-US" dirty="0"/>
              <a:t>Light from sun, x-rays, radiant energy</a:t>
            </a:r>
          </a:p>
          <a:p>
            <a:pPr lvl="1"/>
            <a:r>
              <a:rPr lang="en-US" dirty="0"/>
              <a:t>All different yet act like </a:t>
            </a:r>
            <a:r>
              <a:rPr lang="en-US" u="sng" dirty="0"/>
              <a:t>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forms of electromagnetic radiation </a:t>
            </a:r>
          </a:p>
          <a:p>
            <a:r>
              <a:rPr lang="en-US" dirty="0" smtClean="0"/>
              <a:t>All move at constant speed of 3.00 x 10</a:t>
            </a:r>
            <a:r>
              <a:rPr lang="en-US" baseline="30000" dirty="0" smtClean="0"/>
              <a:t>8</a:t>
            </a:r>
            <a:r>
              <a:rPr lang="en-US" dirty="0" smtClean="0"/>
              <a:t> m/s in vacuum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electromagnetic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05850" cy="576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wavepart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066800"/>
            <a:ext cx="5648325" cy="44053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 </a:t>
            </a:r>
            <a:r>
              <a:rPr lang="en-US" b="1" dirty="0"/>
              <a:t>Wavelength</a:t>
            </a:r>
            <a:r>
              <a:rPr lang="en-US" dirty="0"/>
              <a:t>- </a:t>
            </a:r>
            <a:r>
              <a:rPr lang="el-GR" dirty="0">
                <a:cs typeface="Arial" charset="0"/>
              </a:rPr>
              <a:t>λ</a:t>
            </a:r>
            <a:r>
              <a:rPr lang="en-US" dirty="0"/>
              <a:t>(lambda) distance </a:t>
            </a:r>
            <a:r>
              <a:rPr lang="en-US" dirty="0" smtClean="0"/>
              <a:t>(m) between </a:t>
            </a:r>
            <a:r>
              <a:rPr lang="en-US" dirty="0"/>
              <a:t>2 </a:t>
            </a:r>
            <a:r>
              <a:rPr lang="en-US" dirty="0" smtClean="0"/>
              <a:t>crests </a:t>
            </a:r>
            <a:r>
              <a:rPr lang="en-US" dirty="0"/>
              <a:t>or 2 troughs</a:t>
            </a:r>
          </a:p>
          <a:p>
            <a:r>
              <a:rPr lang="en-US" dirty="0"/>
              <a:t>2- </a:t>
            </a:r>
            <a:r>
              <a:rPr lang="en-US" b="1" dirty="0"/>
              <a:t>Frequency</a:t>
            </a:r>
            <a:r>
              <a:rPr lang="en-US" dirty="0"/>
              <a:t>- </a:t>
            </a:r>
            <a:r>
              <a:rPr lang="el-GR" i="1" dirty="0">
                <a:cs typeface="Arial" charset="0"/>
              </a:rPr>
              <a:t>ν</a:t>
            </a:r>
            <a:r>
              <a:rPr lang="en-US" dirty="0"/>
              <a:t>(nu) how many waves pass a point per </a:t>
            </a:r>
            <a:r>
              <a:rPr lang="en-US" dirty="0" smtClean="0"/>
              <a:t>second</a:t>
            </a:r>
          </a:p>
          <a:p>
            <a:r>
              <a:rPr lang="en-US" dirty="0" smtClean="0"/>
              <a:t>w/s or Hertz (Hz)</a:t>
            </a:r>
            <a:endParaRPr lang="en-US" dirty="0"/>
          </a:p>
          <a:p>
            <a:r>
              <a:rPr lang="en-US" dirty="0"/>
              <a:t>3- </a:t>
            </a:r>
            <a:r>
              <a:rPr lang="en-US" b="1" dirty="0"/>
              <a:t>Speed</a:t>
            </a:r>
            <a:r>
              <a:rPr lang="en-US" dirty="0"/>
              <a:t>- distance per time</a:t>
            </a:r>
          </a:p>
          <a:p>
            <a:pPr lvl="1"/>
            <a:r>
              <a:rPr lang="en-US" dirty="0"/>
              <a:t>C= </a:t>
            </a:r>
            <a:r>
              <a:rPr lang="en-US" dirty="0" smtClean="0"/>
              <a:t>3.00 </a:t>
            </a:r>
            <a:r>
              <a:rPr lang="en-US" dirty="0"/>
              <a:t>x 10</a:t>
            </a:r>
            <a:r>
              <a:rPr lang="en-US" baseline="30000" dirty="0"/>
              <a:t>8</a:t>
            </a:r>
            <a:r>
              <a:rPr lang="en-US" dirty="0"/>
              <a:t> m/s speed of light</a:t>
            </a:r>
          </a:p>
          <a:p>
            <a:pPr lvl="1"/>
            <a:r>
              <a:rPr lang="en-US" dirty="0"/>
              <a:t>Speed </a:t>
            </a:r>
            <a:r>
              <a:rPr lang="en-US" dirty="0" smtClean="0"/>
              <a:t>  </a:t>
            </a:r>
            <a:r>
              <a:rPr lang="en-US" b="1" dirty="0" smtClean="0"/>
              <a:t>c= </a:t>
            </a:r>
            <a:r>
              <a:rPr lang="en-US" b="1" dirty="0"/>
              <a:t>v</a:t>
            </a:r>
            <a:r>
              <a:rPr lang="el-GR" b="1" dirty="0">
                <a:cs typeface="Arial" charset="0"/>
              </a:rPr>
              <a:t>λ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8338</TotalTime>
  <Words>844</Words>
  <Application>Microsoft Office PowerPoint</Application>
  <PresentationFormat>On-screen Show (4:3)</PresentationFormat>
  <Paragraphs>103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Clouds</vt:lpstr>
      <vt:lpstr>Arrangement of Electrons in Atoms</vt:lpstr>
      <vt:lpstr>The Development of a new atomic model</vt:lpstr>
      <vt:lpstr>4-1 Learning Targets</vt:lpstr>
      <vt:lpstr>Properties of Light</vt:lpstr>
      <vt:lpstr>Electromagnetic Radiation and Energy</vt:lpstr>
      <vt:lpstr>Electromagnetic spectrum</vt:lpstr>
      <vt:lpstr>PowerPoint Presentation</vt:lpstr>
      <vt:lpstr>PowerPoint Presentation</vt:lpstr>
      <vt:lpstr>Waves</vt:lpstr>
      <vt:lpstr>What is the wavelength of a microwave having a frequency of 3.44 x 10 9 Hz?</vt:lpstr>
      <vt:lpstr>PowerPoint Presentation</vt:lpstr>
      <vt:lpstr>Photoelectric Effect</vt:lpstr>
      <vt:lpstr>PowerPoint Presentation</vt:lpstr>
      <vt:lpstr>PowerPoint Presentation</vt:lpstr>
      <vt:lpstr>Max Plank</vt:lpstr>
      <vt:lpstr>What is the energy of a wave with a frequency of 9.50 x 10 13 Hz?</vt:lpstr>
      <vt:lpstr>PowerPoint Presentation</vt:lpstr>
      <vt:lpstr>Light- a wave or particle?</vt:lpstr>
      <vt:lpstr>PowerPoint Presentation</vt:lpstr>
      <vt:lpstr>Energy Levels</vt:lpstr>
      <vt:lpstr>PowerPoint Presentation</vt:lpstr>
      <vt:lpstr>Energy Levels</vt:lpstr>
      <vt:lpstr>PowerPoint Presentation</vt:lpstr>
      <vt:lpstr>Emission Line Spectrum</vt:lpstr>
      <vt:lpstr>Emission Line spectrum</vt:lpstr>
      <vt:lpstr>Continuous Spectrum</vt:lpstr>
      <vt:lpstr>PowerPoint Presentation</vt:lpstr>
      <vt:lpstr>PowerPoint Presentation</vt:lpstr>
      <vt:lpstr>PowerPoint Presentation</vt:lpstr>
      <vt:lpstr>Bohr Model (1913)</vt:lpstr>
      <vt:lpstr>Bohr Model</vt:lpstr>
      <vt:lpstr>Bohr cont.</vt:lpstr>
      <vt:lpstr>PowerPoint Presentation</vt:lpstr>
      <vt:lpstr>PowerPoint Presentation</vt:lpstr>
    </vt:vector>
  </TitlesOfParts>
  <Company>Berlin - Milan Local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BMLS User</dc:creator>
  <cp:lastModifiedBy>Test Stiudent2</cp:lastModifiedBy>
  <cp:revision>167</cp:revision>
  <cp:lastPrinted>2019-10-16T14:22:16Z</cp:lastPrinted>
  <dcterms:created xsi:type="dcterms:W3CDTF">2003-12-10T20:06:53Z</dcterms:created>
  <dcterms:modified xsi:type="dcterms:W3CDTF">2019-10-16T18:29:51Z</dcterms:modified>
</cp:coreProperties>
</file>