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56" r:id="rId2"/>
    <p:sldId id="350" r:id="rId3"/>
    <p:sldId id="368" r:id="rId4"/>
    <p:sldId id="322" r:id="rId5"/>
    <p:sldId id="280" r:id="rId6"/>
    <p:sldId id="407" r:id="rId7"/>
    <p:sldId id="281" r:id="rId8"/>
    <p:sldId id="355" r:id="rId9"/>
    <p:sldId id="403" r:id="rId10"/>
    <p:sldId id="283" r:id="rId11"/>
    <p:sldId id="356" r:id="rId12"/>
    <p:sldId id="357" r:id="rId13"/>
    <p:sldId id="358" r:id="rId14"/>
    <p:sldId id="360" r:id="rId15"/>
    <p:sldId id="361" r:id="rId16"/>
    <p:sldId id="282" r:id="rId17"/>
    <p:sldId id="317" r:id="rId18"/>
    <p:sldId id="391" r:id="rId19"/>
    <p:sldId id="392" r:id="rId20"/>
    <p:sldId id="395" r:id="rId21"/>
    <p:sldId id="408" r:id="rId22"/>
    <p:sldId id="409" r:id="rId23"/>
    <p:sldId id="410" r:id="rId24"/>
    <p:sldId id="284" r:id="rId25"/>
    <p:sldId id="393" r:id="rId26"/>
    <p:sldId id="364" r:id="rId27"/>
    <p:sldId id="301" r:id="rId28"/>
    <p:sldId id="302" r:id="rId29"/>
    <p:sldId id="396" r:id="rId30"/>
    <p:sldId id="352" r:id="rId31"/>
    <p:sldId id="303" r:id="rId32"/>
    <p:sldId id="304" r:id="rId33"/>
    <p:sldId id="305" r:id="rId34"/>
    <p:sldId id="397" r:id="rId35"/>
    <p:sldId id="306" r:id="rId36"/>
    <p:sldId id="398" r:id="rId37"/>
    <p:sldId id="401" r:id="rId38"/>
    <p:sldId id="399" r:id="rId39"/>
    <p:sldId id="353" r:id="rId40"/>
    <p:sldId id="402" r:id="rId41"/>
    <p:sldId id="404" r:id="rId4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746" autoAdjust="0"/>
  </p:normalViewPr>
  <p:slideViewPr>
    <p:cSldViewPr>
      <p:cViewPr>
        <p:scale>
          <a:sx n="70" d="100"/>
          <a:sy n="70" d="100"/>
        </p:scale>
        <p:origin x="-136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F96C05D-623C-4D07-9598-3955A4E9A30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60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7E2A5-FCE9-4C4D-9B26-89DF904E3E99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C5F0A-9C4E-4BA8-90E0-691C5E588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1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A0AB9FD-EF97-4F18-989A-9C68DFB4BD1E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2" indent="-228587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0DF39FE-24AF-4777-898D-6176335C60D4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A28F593-A262-4D18-9309-9C4976A74A0E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5F0A-9C4E-4BA8-90E0-691C5E5887D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0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/>
            <a:ahLst/>
            <a:cxnLst>
              <a:cxn ang="0">
                <a:pos x="335" y="56"/>
              </a:cxn>
              <a:cxn ang="0">
                <a:pos x="293" y="46"/>
              </a:cxn>
              <a:cxn ang="0">
                <a:pos x="288" y="0"/>
              </a:cxn>
              <a:cxn ang="0">
                <a:pos x="238" y="0"/>
              </a:cxn>
              <a:cxn ang="0">
                <a:pos x="232" y="46"/>
              </a:cxn>
              <a:cxn ang="0">
                <a:pos x="198" y="58"/>
              </a:cxn>
              <a:cxn ang="0">
                <a:pos x="146" y="0"/>
              </a:cxn>
              <a:cxn ang="0">
                <a:pos x="114" y="14"/>
              </a:cxn>
              <a:cxn ang="0">
                <a:pos x="147" y="84"/>
              </a:cxn>
              <a:cxn ang="0">
                <a:pos x="124" y="107"/>
              </a:cxn>
              <a:cxn ang="0">
                <a:pos x="50" y="81"/>
              </a:cxn>
              <a:cxn ang="0">
                <a:pos x="32" y="109"/>
              </a:cxn>
              <a:cxn ang="0">
                <a:pos x="90" y="159"/>
              </a:cxn>
              <a:cxn ang="0">
                <a:pos x="80" y="197"/>
              </a:cxn>
              <a:cxn ang="0">
                <a:pos x="2" y="202"/>
              </a:cxn>
              <a:cxn ang="0">
                <a:pos x="0" y="244"/>
              </a:cxn>
              <a:cxn ang="0">
                <a:pos x="80" y="256"/>
              </a:cxn>
              <a:cxn ang="0">
                <a:pos x="88" y="292"/>
              </a:cxn>
              <a:cxn ang="0">
                <a:pos x="29" y="345"/>
              </a:cxn>
              <a:cxn ang="0">
                <a:pos x="50" y="378"/>
              </a:cxn>
              <a:cxn ang="0">
                <a:pos x="116" y="347"/>
              </a:cxn>
              <a:cxn ang="0">
                <a:pos x="141" y="372"/>
              </a:cxn>
              <a:cxn ang="0">
                <a:pos x="107" y="435"/>
              </a:cxn>
              <a:cxn ang="0">
                <a:pos x="139" y="462"/>
              </a:cxn>
              <a:cxn ang="0">
                <a:pos x="198" y="404"/>
              </a:cxn>
              <a:cxn ang="0">
                <a:pos x="232" y="416"/>
              </a:cxn>
              <a:cxn ang="0">
                <a:pos x="240" y="494"/>
              </a:cxn>
              <a:cxn ang="0">
                <a:pos x="292" y="496"/>
              </a:cxn>
              <a:cxn ang="0">
                <a:pos x="297" y="414"/>
              </a:cxn>
              <a:cxn ang="0">
                <a:pos x="341" y="403"/>
              </a:cxn>
              <a:cxn ang="0">
                <a:pos x="393" y="460"/>
              </a:cxn>
              <a:cxn ang="0">
                <a:pos x="427" y="439"/>
              </a:cxn>
              <a:cxn ang="0">
                <a:pos x="393" y="370"/>
              </a:cxn>
              <a:cxn ang="0">
                <a:pos x="416" y="341"/>
              </a:cxn>
              <a:cxn ang="0">
                <a:pos x="484" y="374"/>
              </a:cxn>
              <a:cxn ang="0">
                <a:pos x="505" y="338"/>
              </a:cxn>
              <a:cxn ang="0">
                <a:pos x="442" y="292"/>
              </a:cxn>
              <a:cxn ang="0">
                <a:pos x="450" y="252"/>
              </a:cxn>
              <a:cxn ang="0">
                <a:pos x="528" y="244"/>
              </a:cxn>
              <a:cxn ang="0">
                <a:pos x="526" y="204"/>
              </a:cxn>
              <a:cxn ang="0">
                <a:pos x="448" y="193"/>
              </a:cxn>
              <a:cxn ang="0">
                <a:pos x="440" y="162"/>
              </a:cxn>
              <a:cxn ang="0">
                <a:pos x="503" y="119"/>
              </a:cxn>
              <a:cxn ang="0">
                <a:pos x="482" y="82"/>
              </a:cxn>
              <a:cxn ang="0">
                <a:pos x="412" y="111"/>
              </a:cxn>
              <a:cxn ang="0">
                <a:pos x="389" y="88"/>
              </a:cxn>
              <a:cxn ang="0">
                <a:pos x="425" y="21"/>
              </a:cxn>
              <a:cxn ang="0">
                <a:pos x="391" y="0"/>
              </a:cxn>
              <a:cxn ang="0">
                <a:pos x="335" y="56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0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/>
            <a:ahLst/>
            <a:cxnLst>
              <a:cxn ang="0">
                <a:pos x="1368" y="358"/>
              </a:cxn>
              <a:cxn ang="0">
                <a:pos x="1197" y="318"/>
              </a:cxn>
              <a:cxn ang="0">
                <a:pos x="1173" y="0"/>
              </a:cxn>
              <a:cxn ang="0">
                <a:pos x="964" y="16"/>
              </a:cxn>
              <a:cxn ang="0">
                <a:pos x="948" y="318"/>
              </a:cxn>
              <a:cxn ang="0">
                <a:pos x="808" y="366"/>
              </a:cxn>
              <a:cxn ang="0">
                <a:pos x="606" y="109"/>
              </a:cxn>
              <a:cxn ang="0">
                <a:pos x="467" y="187"/>
              </a:cxn>
              <a:cxn ang="0">
                <a:pos x="599" y="474"/>
              </a:cxn>
              <a:cxn ang="0">
                <a:pos x="506" y="568"/>
              </a:cxn>
              <a:cxn ang="0">
                <a:pos x="202" y="459"/>
              </a:cxn>
              <a:cxn ang="0">
                <a:pos x="132" y="576"/>
              </a:cxn>
              <a:cxn ang="0">
                <a:pos x="365" y="778"/>
              </a:cxn>
              <a:cxn ang="0">
                <a:pos x="327" y="933"/>
              </a:cxn>
              <a:cxn ang="0">
                <a:pos x="7" y="956"/>
              </a:cxn>
              <a:cxn ang="0">
                <a:pos x="0" y="1128"/>
              </a:cxn>
              <a:cxn ang="0">
                <a:pos x="327" y="1174"/>
              </a:cxn>
              <a:cxn ang="0">
                <a:pos x="358" y="1321"/>
              </a:cxn>
              <a:cxn ang="0">
                <a:pos x="1804" y="1321"/>
              </a:cxn>
              <a:cxn ang="0">
                <a:pos x="1835" y="1158"/>
              </a:cxn>
              <a:cxn ang="0">
                <a:pos x="2153" y="1128"/>
              </a:cxn>
              <a:cxn ang="0">
                <a:pos x="2146" y="964"/>
              </a:cxn>
              <a:cxn ang="0">
                <a:pos x="1827" y="917"/>
              </a:cxn>
              <a:cxn ang="0">
                <a:pos x="1795" y="793"/>
              </a:cxn>
              <a:cxn ang="0">
                <a:pos x="2052" y="615"/>
              </a:cxn>
              <a:cxn ang="0">
                <a:pos x="1967" y="467"/>
              </a:cxn>
              <a:cxn ang="0">
                <a:pos x="1679" y="583"/>
              </a:cxn>
              <a:cxn ang="0">
                <a:pos x="1586" y="490"/>
              </a:cxn>
              <a:cxn ang="0">
                <a:pos x="1733" y="218"/>
              </a:cxn>
              <a:cxn ang="0">
                <a:pos x="1593" y="132"/>
              </a:cxn>
              <a:cxn ang="0">
                <a:pos x="1368" y="358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3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4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5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6" name="Freeform 10"/>
          <p:cNvSpPr>
            <a:spLocks/>
          </p:cNvSpPr>
          <p:nvPr/>
        </p:nvSpPr>
        <p:spPr bwMode="hidden">
          <a:xfrm rot="-5400000">
            <a:off x="3977481" y="-853281"/>
            <a:ext cx="1722438" cy="3429000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107" name="Picture 11" descr="Facban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</p:spPr>
      </p:pic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75C07A3-36CD-449E-A2E4-04816015CBA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51BF9-474F-47D9-AF43-5E4A373191A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1ADE8-176A-4E22-A266-44CA7029973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8C0B756-88CC-4369-9BEC-1C55F1A8AAC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3810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08EFD47-0B3F-47A6-9B98-16F4DBF1B7C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2D7E7F-C5EF-491B-B415-183CAA5D87F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F877C-CFBE-4ED0-A9C5-C10CB36D7B0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43F92-C610-432B-8195-C6E5069F012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F553D-561F-4A78-9FDA-B591A19A41F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7598A-ED60-4C05-9492-28D5FB999A1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91A01-8E35-4C77-91B9-31C00233647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55B19-84B4-4028-817A-9AAC2563C75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77847-A257-4E9E-9735-043086D709E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E2FD3-DBDC-47D1-88F5-D1BE042905B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/>
            <a:ahLst/>
            <a:cxnLst>
              <a:cxn ang="0">
                <a:pos x="335" y="56"/>
              </a:cxn>
              <a:cxn ang="0">
                <a:pos x="293" y="46"/>
              </a:cxn>
              <a:cxn ang="0">
                <a:pos x="288" y="0"/>
              </a:cxn>
              <a:cxn ang="0">
                <a:pos x="238" y="0"/>
              </a:cxn>
              <a:cxn ang="0">
                <a:pos x="232" y="46"/>
              </a:cxn>
              <a:cxn ang="0">
                <a:pos x="198" y="58"/>
              </a:cxn>
              <a:cxn ang="0">
                <a:pos x="146" y="0"/>
              </a:cxn>
              <a:cxn ang="0">
                <a:pos x="114" y="14"/>
              </a:cxn>
              <a:cxn ang="0">
                <a:pos x="147" y="84"/>
              </a:cxn>
              <a:cxn ang="0">
                <a:pos x="124" y="107"/>
              </a:cxn>
              <a:cxn ang="0">
                <a:pos x="50" y="81"/>
              </a:cxn>
              <a:cxn ang="0">
                <a:pos x="32" y="109"/>
              </a:cxn>
              <a:cxn ang="0">
                <a:pos x="90" y="159"/>
              </a:cxn>
              <a:cxn ang="0">
                <a:pos x="80" y="197"/>
              </a:cxn>
              <a:cxn ang="0">
                <a:pos x="2" y="202"/>
              </a:cxn>
              <a:cxn ang="0">
                <a:pos x="0" y="244"/>
              </a:cxn>
              <a:cxn ang="0">
                <a:pos x="80" y="256"/>
              </a:cxn>
              <a:cxn ang="0">
                <a:pos x="88" y="292"/>
              </a:cxn>
              <a:cxn ang="0">
                <a:pos x="29" y="345"/>
              </a:cxn>
              <a:cxn ang="0">
                <a:pos x="50" y="378"/>
              </a:cxn>
              <a:cxn ang="0">
                <a:pos x="116" y="347"/>
              </a:cxn>
              <a:cxn ang="0">
                <a:pos x="141" y="372"/>
              </a:cxn>
              <a:cxn ang="0">
                <a:pos x="107" y="435"/>
              </a:cxn>
              <a:cxn ang="0">
                <a:pos x="139" y="462"/>
              </a:cxn>
              <a:cxn ang="0">
                <a:pos x="198" y="404"/>
              </a:cxn>
              <a:cxn ang="0">
                <a:pos x="232" y="416"/>
              </a:cxn>
              <a:cxn ang="0">
                <a:pos x="240" y="494"/>
              </a:cxn>
              <a:cxn ang="0">
                <a:pos x="292" y="496"/>
              </a:cxn>
              <a:cxn ang="0">
                <a:pos x="297" y="414"/>
              </a:cxn>
              <a:cxn ang="0">
                <a:pos x="341" y="403"/>
              </a:cxn>
              <a:cxn ang="0">
                <a:pos x="393" y="460"/>
              </a:cxn>
              <a:cxn ang="0">
                <a:pos x="427" y="439"/>
              </a:cxn>
              <a:cxn ang="0">
                <a:pos x="393" y="370"/>
              </a:cxn>
              <a:cxn ang="0">
                <a:pos x="416" y="341"/>
              </a:cxn>
              <a:cxn ang="0">
                <a:pos x="484" y="374"/>
              </a:cxn>
              <a:cxn ang="0">
                <a:pos x="505" y="338"/>
              </a:cxn>
              <a:cxn ang="0">
                <a:pos x="442" y="292"/>
              </a:cxn>
              <a:cxn ang="0">
                <a:pos x="450" y="252"/>
              </a:cxn>
              <a:cxn ang="0">
                <a:pos x="528" y="244"/>
              </a:cxn>
              <a:cxn ang="0">
                <a:pos x="526" y="204"/>
              </a:cxn>
              <a:cxn ang="0">
                <a:pos x="448" y="193"/>
              </a:cxn>
              <a:cxn ang="0">
                <a:pos x="440" y="162"/>
              </a:cxn>
              <a:cxn ang="0">
                <a:pos x="503" y="119"/>
              </a:cxn>
              <a:cxn ang="0">
                <a:pos x="482" y="82"/>
              </a:cxn>
              <a:cxn ang="0">
                <a:pos x="412" y="111"/>
              </a:cxn>
              <a:cxn ang="0">
                <a:pos x="389" y="88"/>
              </a:cxn>
              <a:cxn ang="0">
                <a:pos x="425" y="21"/>
              </a:cxn>
              <a:cxn ang="0">
                <a:pos x="391" y="0"/>
              </a:cxn>
              <a:cxn ang="0">
                <a:pos x="335" y="56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/>
            <a:ahLst/>
            <a:cxnLst>
              <a:cxn ang="0">
                <a:pos x="1368" y="358"/>
              </a:cxn>
              <a:cxn ang="0">
                <a:pos x="1197" y="318"/>
              </a:cxn>
              <a:cxn ang="0">
                <a:pos x="1173" y="0"/>
              </a:cxn>
              <a:cxn ang="0">
                <a:pos x="964" y="16"/>
              </a:cxn>
              <a:cxn ang="0">
                <a:pos x="948" y="318"/>
              </a:cxn>
              <a:cxn ang="0">
                <a:pos x="808" y="366"/>
              </a:cxn>
              <a:cxn ang="0">
                <a:pos x="606" y="109"/>
              </a:cxn>
              <a:cxn ang="0">
                <a:pos x="467" y="187"/>
              </a:cxn>
              <a:cxn ang="0">
                <a:pos x="599" y="474"/>
              </a:cxn>
              <a:cxn ang="0">
                <a:pos x="506" y="568"/>
              </a:cxn>
              <a:cxn ang="0">
                <a:pos x="202" y="459"/>
              </a:cxn>
              <a:cxn ang="0">
                <a:pos x="132" y="576"/>
              </a:cxn>
              <a:cxn ang="0">
                <a:pos x="365" y="778"/>
              </a:cxn>
              <a:cxn ang="0">
                <a:pos x="327" y="933"/>
              </a:cxn>
              <a:cxn ang="0">
                <a:pos x="7" y="956"/>
              </a:cxn>
              <a:cxn ang="0">
                <a:pos x="0" y="1128"/>
              </a:cxn>
              <a:cxn ang="0">
                <a:pos x="327" y="1174"/>
              </a:cxn>
              <a:cxn ang="0">
                <a:pos x="358" y="1321"/>
              </a:cxn>
              <a:cxn ang="0">
                <a:pos x="1804" y="1321"/>
              </a:cxn>
              <a:cxn ang="0">
                <a:pos x="1835" y="1158"/>
              </a:cxn>
              <a:cxn ang="0">
                <a:pos x="2153" y="1128"/>
              </a:cxn>
              <a:cxn ang="0">
                <a:pos x="2146" y="964"/>
              </a:cxn>
              <a:cxn ang="0">
                <a:pos x="1827" y="917"/>
              </a:cxn>
              <a:cxn ang="0">
                <a:pos x="1795" y="793"/>
              </a:cxn>
              <a:cxn ang="0">
                <a:pos x="2052" y="615"/>
              </a:cxn>
              <a:cxn ang="0">
                <a:pos x="1967" y="467"/>
              </a:cxn>
              <a:cxn ang="0">
                <a:pos x="1679" y="583"/>
              </a:cxn>
              <a:cxn ang="0">
                <a:pos x="1586" y="490"/>
              </a:cxn>
              <a:cxn ang="0">
                <a:pos x="1733" y="218"/>
              </a:cxn>
              <a:cxn ang="0">
                <a:pos x="1593" y="132"/>
              </a:cxn>
              <a:cxn ang="0">
                <a:pos x="1368" y="358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82" name="Picture 10" descr="Facbann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</p:spPr>
      </p:pic>
      <p:sp>
        <p:nvSpPr>
          <p:cNvPr id="308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D86DB8FF-60BB-44CF-AE71-9EF0B0A6EF3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itchFamily="2" charset="2"/>
        <a:buChar char="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®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Atoms </a:t>
            </a:r>
            <a:r>
              <a:rPr lang="en-US" dirty="0" smtClean="0"/>
              <a:t>: The Building Blocks of Matter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Chemistry </a:t>
            </a:r>
          </a:p>
          <a:p>
            <a:pPr algn="ctr"/>
            <a:r>
              <a:rPr lang="en-US" dirty="0" smtClean="0"/>
              <a:t>Chapter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Neutrons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Mass number- atomic number = neutrons</a:t>
            </a:r>
          </a:p>
          <a:p>
            <a:r>
              <a:rPr lang="en-US" dirty="0"/>
              <a:t>Need to determine isotopes</a:t>
            </a:r>
          </a:p>
        </p:txBody>
      </p:sp>
      <p:pic>
        <p:nvPicPr>
          <p:cNvPr id="34820" name="Picture 4" descr="bd0929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10000"/>
            <a:ext cx="2725738" cy="231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Atom or group of atoms that has lost or gained electrons</a:t>
            </a:r>
          </a:p>
          <a:p>
            <a:r>
              <a:rPr lang="en-US" dirty="0"/>
              <a:t>Gain or lose electrons in valence shell</a:t>
            </a:r>
          </a:p>
          <a:p>
            <a:r>
              <a:rPr lang="en-US" dirty="0"/>
              <a:t>Will have positive or negative 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Negatively charged ion</a:t>
            </a:r>
          </a:p>
          <a:p>
            <a:r>
              <a:rPr lang="en-US" dirty="0"/>
              <a:t>Gained an electron(s)</a:t>
            </a:r>
          </a:p>
        </p:txBody>
      </p:sp>
      <p:pic>
        <p:nvPicPr>
          <p:cNvPr id="29700" name="Picture 4" descr="bd0596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276600"/>
            <a:ext cx="2449513" cy="288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 ion</a:t>
            </a:r>
          </a:p>
        </p:txBody>
      </p:sp>
      <p:pic>
        <p:nvPicPr>
          <p:cNvPr id="70659" name="Picture 3" descr="F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819400"/>
            <a:ext cx="5735638" cy="2674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Cation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Positively charged ion</a:t>
            </a:r>
          </a:p>
          <a:p>
            <a:r>
              <a:rPr lang="en-US"/>
              <a:t>Lost electron(s)</a:t>
            </a:r>
          </a:p>
        </p:txBody>
      </p:sp>
      <p:pic>
        <p:nvPicPr>
          <p:cNvPr id="30724" name="Picture 4" descr="bd0596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124200"/>
            <a:ext cx="2614613" cy="2817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Li cation</a:t>
            </a:r>
          </a:p>
        </p:txBody>
      </p:sp>
      <p:pic>
        <p:nvPicPr>
          <p:cNvPr id="71683" name="Picture 3" descr="li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09800"/>
            <a:ext cx="6021388" cy="305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838200"/>
          </a:xfrm>
        </p:spPr>
        <p:txBody>
          <a:bodyPr/>
          <a:lstStyle/>
          <a:p>
            <a:pPr algn="ctr"/>
            <a:r>
              <a:rPr lang="en-US" dirty="0"/>
              <a:t>Isotopes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772400" cy="5410200"/>
          </a:xfrm>
        </p:spPr>
        <p:txBody>
          <a:bodyPr/>
          <a:lstStyle/>
          <a:p>
            <a:r>
              <a:rPr lang="en-US" dirty="0" smtClean="0"/>
              <a:t>Atoms of the same element that have different masses</a:t>
            </a:r>
          </a:p>
          <a:p>
            <a:pPr lvl="1"/>
            <a:r>
              <a:rPr lang="en-US" dirty="0" smtClean="0"/>
              <a:t>same </a:t>
            </a:r>
            <a:r>
              <a:rPr lang="en-US" dirty="0"/>
              <a:t>number of protons as other atoms of that element but different number of neutrons</a:t>
            </a:r>
          </a:p>
          <a:p>
            <a:r>
              <a:rPr lang="en-US" dirty="0"/>
              <a:t>Most common isotope found on PT</a:t>
            </a:r>
          </a:p>
          <a:p>
            <a:r>
              <a:rPr lang="en-US" dirty="0" smtClean="0"/>
              <a:t>Most do not differ significantly in their chemical behavior</a:t>
            </a:r>
          </a:p>
          <a:p>
            <a:r>
              <a:rPr lang="en-US" dirty="0" smtClean="0"/>
              <a:t>Some </a:t>
            </a:r>
            <a:r>
              <a:rPr lang="en-US" dirty="0"/>
              <a:t>are unstable, </a:t>
            </a:r>
            <a:r>
              <a:rPr lang="en-US" dirty="0" smtClean="0"/>
              <a:t>radioactive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Isotope</a:t>
            </a:r>
          </a:p>
        </p:txBody>
      </p:sp>
      <p:pic>
        <p:nvPicPr>
          <p:cNvPr id="72707" name="Picture 3" descr="isot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8466138" cy="2151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Nuclide</a:t>
            </a:r>
            <a:r>
              <a:rPr lang="en-US" dirty="0"/>
              <a:t>- general term of any isotope of any </a:t>
            </a:r>
            <a:r>
              <a:rPr lang="en-US" dirty="0" smtClean="0"/>
              <a:t>element</a:t>
            </a:r>
          </a:p>
          <a:p>
            <a:r>
              <a:rPr lang="en-US" dirty="0"/>
              <a:t>Designating </a:t>
            </a:r>
            <a:r>
              <a:rPr lang="en-US" dirty="0" smtClean="0"/>
              <a:t>Isotopes</a:t>
            </a:r>
          </a:p>
          <a:p>
            <a:pPr lvl="1"/>
            <a:r>
              <a:rPr lang="en-US" b="1" dirty="0"/>
              <a:t>Hyphen notation- </a:t>
            </a:r>
            <a:r>
              <a:rPr lang="en-US" dirty="0"/>
              <a:t>mass number is written after the name of the </a:t>
            </a:r>
            <a:r>
              <a:rPr lang="en-US" dirty="0" smtClean="0"/>
              <a:t>element</a:t>
            </a:r>
          </a:p>
          <a:p>
            <a:pPr lvl="1"/>
            <a:r>
              <a:rPr lang="en-US" dirty="0" smtClean="0"/>
              <a:t>C-14 (mass of 14)</a:t>
            </a:r>
          </a:p>
          <a:p>
            <a:pPr lvl="1"/>
            <a:r>
              <a:rPr lang="en-US" dirty="0" smtClean="0"/>
              <a:t>Nuclear symbol</a:t>
            </a:r>
          </a:p>
          <a:p>
            <a:pPr lvl="1"/>
            <a:r>
              <a:rPr lang="en-US" baseline="30000" dirty="0" smtClean="0"/>
              <a:t>14</a:t>
            </a:r>
            <a:r>
              <a:rPr lang="en-US" dirty="0" smtClean="0"/>
              <a:t> </a:t>
            </a:r>
            <a:r>
              <a:rPr lang="en-US" baseline="-25000" dirty="0" smtClean="0"/>
              <a:t>6</a:t>
            </a:r>
            <a:r>
              <a:rPr lang="en-US" dirty="0" smtClean="0"/>
              <a:t> C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8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5" y="914400"/>
            <a:ext cx="717176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0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Counting Atoms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3-3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b="1" smtClean="0"/>
              <a:t>Isotopes of Carbon</a:t>
            </a: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8392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smtClean="0"/>
              <a:t>   </a:t>
            </a:r>
            <a:r>
              <a:rPr lang="en-US" altLang="en-US" sz="2000" b="1" dirty="0" smtClean="0"/>
              <a:t>Naturally occurring carbon consists of three isotopes, </a:t>
            </a:r>
            <a:r>
              <a:rPr lang="en-US" altLang="en-US" sz="2000" b="1" baseline="30000" dirty="0" smtClean="0"/>
              <a:t>12</a:t>
            </a:r>
            <a:r>
              <a:rPr lang="en-US" altLang="en-US" sz="2000" b="1" dirty="0" smtClean="0"/>
              <a:t>C, </a:t>
            </a:r>
            <a:r>
              <a:rPr lang="en-US" altLang="en-US" sz="2000" b="1" baseline="30000" dirty="0" smtClean="0"/>
              <a:t>13</a:t>
            </a:r>
            <a:r>
              <a:rPr lang="en-US" altLang="en-US" sz="2000" b="1" dirty="0" smtClean="0"/>
              <a:t>C, and </a:t>
            </a:r>
            <a:r>
              <a:rPr lang="en-US" altLang="en-US" sz="2000" b="1" baseline="30000" dirty="0" smtClean="0"/>
              <a:t>14</a:t>
            </a:r>
            <a:r>
              <a:rPr lang="en-US" altLang="en-US" sz="2000" b="1" dirty="0" smtClean="0"/>
              <a:t>C.  State the number of protons, neutrons, and electrons in each of these carbon atoms</a:t>
            </a:r>
            <a:r>
              <a:rPr lang="en-US" altLang="en-US" sz="2200" b="1" dirty="0" smtClean="0"/>
              <a:t>. 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en-US" sz="2400" b="1" dirty="0" smtClean="0"/>
              <a:t>		</a:t>
            </a:r>
            <a:r>
              <a:rPr lang="en-US" altLang="en-US" sz="2800" b="1" baseline="30000" dirty="0" smtClean="0"/>
              <a:t>12</a:t>
            </a:r>
            <a:r>
              <a:rPr lang="en-US" altLang="en-US" sz="2800" b="1" dirty="0" smtClean="0"/>
              <a:t>C		        </a:t>
            </a:r>
            <a:r>
              <a:rPr lang="en-US" altLang="en-US" sz="2800" b="1" baseline="30000" dirty="0" smtClean="0"/>
              <a:t>13</a:t>
            </a:r>
            <a:r>
              <a:rPr lang="en-US" altLang="en-US" sz="2800" b="1" dirty="0" smtClean="0"/>
              <a:t>C	 	</a:t>
            </a:r>
            <a:r>
              <a:rPr lang="en-US" altLang="en-US" sz="2800" b="1" baseline="30000" dirty="0" smtClean="0"/>
              <a:t>14</a:t>
            </a:r>
            <a:r>
              <a:rPr lang="en-US" altLang="en-US" sz="2800" b="1" dirty="0" smtClean="0"/>
              <a:t>C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800" b="1" dirty="0" smtClean="0"/>
              <a:t>     	 </a:t>
            </a:r>
            <a:r>
              <a:rPr lang="en-US" altLang="en-US" sz="2800" b="1" baseline="30000" dirty="0" smtClean="0"/>
              <a:t>6		              6                       	  6	</a:t>
            </a:r>
            <a:endParaRPr lang="en-US" altLang="en-US" sz="2600" b="1" baseline="30000" dirty="0" smtClean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en-US" sz="2000" b="1" dirty="0" smtClean="0">
                <a:solidFill>
                  <a:srgbClr val="FF9900"/>
                </a:solidFill>
              </a:rPr>
              <a:t>    #P   _6______                      _6______               __6_____    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en-US" sz="2000" b="1" dirty="0" smtClean="0">
                <a:solidFill>
                  <a:srgbClr val="FF9900"/>
                </a:solidFill>
              </a:rPr>
              <a:t>    #N   __6____                      __7____              ____8___</a:t>
            </a:r>
            <a:r>
              <a:rPr lang="en-US" altLang="en-US" sz="2000" b="1" dirty="0" smtClean="0"/>
              <a:t>    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en-US" sz="2000" b="1" dirty="0" smtClean="0">
                <a:solidFill>
                  <a:srgbClr val="FF9900"/>
                </a:solidFill>
              </a:rPr>
              <a:t>    #E   __6_____                    __6__                   _____6__</a:t>
            </a:r>
            <a:r>
              <a:rPr lang="en-US" altLang="en-US" sz="2000" b="1" dirty="0" smtClean="0"/>
              <a:t>    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en-US" sz="2400" b="1" dirty="0" smtClean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en-US" sz="2400" dirty="0" smtClean="0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28600" y="0"/>
          <a:ext cx="19526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Clip" r:id="rId4" imgW="2254040" imgH="2286888" progId="MS_ClipArt_Gallery.2">
                  <p:embed/>
                </p:oleObj>
              </mc:Choice>
              <mc:Fallback>
                <p:oleObj name="Clip" r:id="rId4" imgW="2254040" imgH="22868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0"/>
                        <a:ext cx="195262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323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tx1"/>
                </a:solidFill>
              </a:rPr>
              <a:t>Atomic Mass of ?????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3200400"/>
          </a:xfrm>
        </p:spPr>
        <p:txBody>
          <a:bodyPr/>
          <a:lstStyle/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2800" b="1" dirty="0" smtClean="0"/>
              <a:t>		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2800" b="1" dirty="0" smtClean="0"/>
              <a:t>	</a:t>
            </a:r>
            <a:r>
              <a:rPr lang="en-US" altLang="en-US" sz="3000" b="1" u="sng" dirty="0" smtClean="0"/>
              <a:t>Isotopes  	Mass of Isotope    Abundance</a:t>
            </a:r>
            <a:r>
              <a:rPr lang="en-US" altLang="en-US" sz="3000" b="1" dirty="0" smtClean="0"/>
              <a:t> 	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3000" b="1" baseline="30000" dirty="0" smtClean="0"/>
              <a:t>	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3000" b="1" baseline="30000" dirty="0" smtClean="0"/>
              <a:t>     </a:t>
            </a:r>
            <a:r>
              <a:rPr lang="en-US" altLang="en-US" sz="3000" b="1" baseline="30000" dirty="0"/>
              <a:t>6</a:t>
            </a:r>
            <a:r>
              <a:rPr lang="en-US" altLang="en-US" sz="3000" b="1" dirty="0" smtClean="0"/>
              <a:t>X    	=	6.015 </a:t>
            </a:r>
            <a:r>
              <a:rPr lang="en-US" altLang="en-US" sz="3000" b="1" dirty="0" err="1" smtClean="0"/>
              <a:t>amu</a:t>
            </a:r>
            <a:r>
              <a:rPr lang="en-US" altLang="en-US" sz="3000" b="1" dirty="0" smtClean="0"/>
              <a:t> 		7.50 %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en-US" altLang="en-US" sz="3000" b="1" dirty="0" smtClean="0"/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3000" b="1" dirty="0" smtClean="0"/>
              <a:t>	</a:t>
            </a:r>
            <a:r>
              <a:rPr lang="en-US" altLang="en-US" sz="3000" b="1" baseline="30000" dirty="0" smtClean="0"/>
              <a:t>7</a:t>
            </a:r>
            <a:r>
              <a:rPr lang="en-US" altLang="en-US" sz="3000" b="1" dirty="0"/>
              <a:t>X</a:t>
            </a:r>
            <a:r>
              <a:rPr lang="en-US" altLang="en-US" sz="3000" b="1" dirty="0" smtClean="0"/>
              <a:t>  	=   	7.016 </a:t>
            </a:r>
            <a:r>
              <a:rPr lang="en-US" altLang="en-US" sz="3000" b="1" dirty="0" err="1" smtClean="0"/>
              <a:t>amu</a:t>
            </a:r>
            <a:r>
              <a:rPr lang="en-US" altLang="en-US" sz="3000" b="1" dirty="0" smtClean="0"/>
              <a:t>      	  	92.5%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en-US" altLang="en-US" sz="3000" b="1" dirty="0" smtClean="0"/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3000" b="1" dirty="0" smtClean="0"/>
              <a:t>   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295400" y="44958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/>
              <a:t>(6.015 </a:t>
            </a:r>
            <a:r>
              <a:rPr lang="en-US" altLang="en-US" dirty="0" err="1" smtClean="0"/>
              <a:t>amu</a:t>
            </a:r>
            <a:r>
              <a:rPr lang="en-US" altLang="en-US" dirty="0" smtClean="0"/>
              <a:t>)(0.0750)+ (7.016 </a:t>
            </a:r>
            <a:r>
              <a:rPr lang="en-US" altLang="en-US" dirty="0" err="1" smtClean="0"/>
              <a:t>amu</a:t>
            </a:r>
            <a:r>
              <a:rPr lang="en-US" altLang="en-US" dirty="0" smtClean="0"/>
              <a:t>)(0.925) =</a:t>
            </a:r>
            <a:endParaRPr lang="en-US" altLang="en-US" dirty="0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295400" y="5181600"/>
            <a:ext cx="50866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>0.451amu </a:t>
            </a:r>
            <a:r>
              <a:rPr lang="en-US" altLang="en-US" dirty="0"/>
              <a:t>+ </a:t>
            </a:r>
            <a:r>
              <a:rPr lang="en-US" altLang="en-US" dirty="0" smtClean="0"/>
              <a:t>6.49 </a:t>
            </a:r>
            <a:r>
              <a:rPr lang="en-US" altLang="en-US" dirty="0" err="1" smtClean="0"/>
              <a:t>amu</a:t>
            </a:r>
            <a:r>
              <a:rPr lang="en-US" altLang="en-US" dirty="0" smtClean="0"/>
              <a:t>  = 6.94 </a:t>
            </a:r>
            <a:r>
              <a:rPr lang="en-US" altLang="en-US" dirty="0" err="1" smtClean="0"/>
              <a:t>amu</a:t>
            </a:r>
            <a:endParaRPr lang="en-US" altLang="en-US" dirty="0" smtClean="0"/>
          </a:p>
          <a:p>
            <a:r>
              <a:rPr lang="en-US" altLang="en-US" dirty="0" smtClean="0"/>
              <a:t>Lithium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066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532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214249"/>
              </p:ext>
            </p:extLst>
          </p:nvPr>
        </p:nvGraphicFramePr>
        <p:xfrm>
          <a:off x="1066800" y="1676400"/>
          <a:ext cx="7772400" cy="1639318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mass number</a:t>
                      </a:r>
                    </a:p>
                  </a:txBody>
                  <a:tcPr marL="91441" marR="9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exact weight</a:t>
                      </a:r>
                    </a:p>
                  </a:txBody>
                  <a:tcPr marL="91441" marR="9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percent abundance</a:t>
                      </a:r>
                    </a:p>
                  </a:txBody>
                  <a:tcPr marL="91441" marR="9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1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marL="91441" marR="9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12.000000</a:t>
                      </a:r>
                    </a:p>
                  </a:txBody>
                  <a:tcPr marL="91441" marR="9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98.90</a:t>
                      </a:r>
                    </a:p>
                  </a:txBody>
                  <a:tcPr marL="91441" marR="9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77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 marL="91441" marR="9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13.003355</a:t>
                      </a:r>
                    </a:p>
                  </a:txBody>
                  <a:tcPr marL="91441" marR="9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1.10</a:t>
                      </a:r>
                    </a:p>
                  </a:txBody>
                  <a:tcPr marL="91441" marR="9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12900" y="3642876"/>
            <a:ext cx="6464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EAEAEA"/>
                </a:solidFill>
                <a:latin typeface="Arial"/>
              </a:rPr>
              <a:t>(</a:t>
            </a:r>
            <a:r>
              <a:rPr lang="en-US" sz="1800" dirty="0" smtClean="0">
                <a:solidFill>
                  <a:srgbClr val="EAEAEA"/>
                </a:solidFill>
                <a:latin typeface="Arial"/>
              </a:rPr>
              <a:t>12.000000 </a:t>
            </a:r>
            <a:r>
              <a:rPr lang="en-US" sz="1800" dirty="0" err="1" smtClean="0">
                <a:solidFill>
                  <a:srgbClr val="EAEAEA"/>
                </a:solidFill>
                <a:latin typeface="Arial"/>
              </a:rPr>
              <a:t>amu</a:t>
            </a:r>
            <a:r>
              <a:rPr lang="en-US" sz="1800" dirty="0" smtClean="0">
                <a:solidFill>
                  <a:srgbClr val="EAEAEA"/>
                </a:solidFill>
                <a:latin typeface="Arial"/>
              </a:rPr>
              <a:t>) (</a:t>
            </a:r>
            <a:r>
              <a:rPr lang="en-US" sz="1800" dirty="0">
                <a:solidFill>
                  <a:srgbClr val="EAEAEA"/>
                </a:solidFill>
                <a:latin typeface="Arial"/>
              </a:rPr>
              <a:t>0.9890) + (</a:t>
            </a:r>
            <a:r>
              <a:rPr lang="en-US" sz="1800" dirty="0" smtClean="0">
                <a:solidFill>
                  <a:srgbClr val="EAEAEA"/>
                </a:solidFill>
                <a:latin typeface="Arial"/>
              </a:rPr>
              <a:t>13.003355 </a:t>
            </a:r>
            <a:r>
              <a:rPr lang="en-US" sz="1800" dirty="0" err="1" smtClean="0">
                <a:solidFill>
                  <a:srgbClr val="EAEAEA"/>
                </a:solidFill>
                <a:latin typeface="Arial"/>
              </a:rPr>
              <a:t>amu</a:t>
            </a:r>
            <a:r>
              <a:rPr lang="en-US" sz="1800" dirty="0" smtClean="0">
                <a:solidFill>
                  <a:srgbClr val="EAEAEA"/>
                </a:solidFill>
                <a:latin typeface="Arial"/>
              </a:rPr>
              <a:t>) </a:t>
            </a:r>
            <a:r>
              <a:rPr lang="en-US" sz="1800" dirty="0">
                <a:solidFill>
                  <a:srgbClr val="EAEAEA"/>
                </a:solidFill>
                <a:latin typeface="Arial"/>
              </a:rPr>
              <a:t>(0.0110) = </a:t>
            </a:r>
            <a:endParaRPr lang="en-US" sz="1800" dirty="0" smtClean="0">
              <a:solidFill>
                <a:srgbClr val="EAEAEA"/>
              </a:solidFill>
              <a:latin typeface="Arial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EAEAEA"/>
                </a:solidFill>
                <a:latin typeface="Arial"/>
              </a:rPr>
              <a:t>11.87 </a:t>
            </a:r>
            <a:r>
              <a:rPr lang="en-US" sz="1800" dirty="0" err="1" smtClean="0">
                <a:solidFill>
                  <a:srgbClr val="EAEAEA"/>
                </a:solidFill>
                <a:latin typeface="Arial"/>
              </a:rPr>
              <a:t>amu</a:t>
            </a:r>
            <a:r>
              <a:rPr lang="en-US" sz="1800" dirty="0" smtClean="0">
                <a:solidFill>
                  <a:srgbClr val="EAEAEA"/>
                </a:solidFill>
                <a:latin typeface="Arial"/>
              </a:rPr>
              <a:t> +0.143 </a:t>
            </a:r>
            <a:r>
              <a:rPr lang="en-US" sz="1800" dirty="0" err="1" smtClean="0">
                <a:solidFill>
                  <a:srgbClr val="EAEAEA"/>
                </a:solidFill>
                <a:latin typeface="Arial"/>
              </a:rPr>
              <a:t>amu</a:t>
            </a:r>
            <a:r>
              <a:rPr lang="en-US" sz="1800" dirty="0" smtClean="0">
                <a:solidFill>
                  <a:srgbClr val="EAEAEA"/>
                </a:solidFill>
                <a:latin typeface="Arial"/>
              </a:rPr>
              <a:t> =12.01 </a:t>
            </a:r>
            <a:r>
              <a:rPr lang="en-US" sz="1800" dirty="0" err="1" smtClean="0">
                <a:solidFill>
                  <a:srgbClr val="EAEAEA"/>
                </a:solidFill>
                <a:latin typeface="Arial"/>
              </a:rPr>
              <a:t>amu</a:t>
            </a:r>
            <a:endParaRPr lang="en-US" sz="1800" dirty="0" smtClean="0">
              <a:solidFill>
                <a:srgbClr val="EAEAEA"/>
              </a:solidFill>
              <a:latin typeface="Arial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EAEAEA"/>
              </a:solidFill>
              <a:latin typeface="Arial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EAEAEA"/>
                </a:solidFill>
                <a:latin typeface="Arial"/>
              </a:rPr>
              <a:t>What is the element?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EAEAEA"/>
                </a:solidFill>
                <a:latin typeface="Arial"/>
              </a:rPr>
              <a:t>Carbon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EAEAEA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609600"/>
            <a:ext cx="2690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Atomic Mass of ?????</a:t>
            </a:r>
          </a:p>
        </p:txBody>
      </p:sp>
    </p:spTree>
    <p:extLst>
      <p:ext uri="{BB962C8B-B14F-4D97-AF65-F5344CB8AC3E}">
        <p14:creationId xmlns:p14="http://schemas.microsoft.com/office/powerpoint/2010/main" val="387159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Atomic Mass of ?????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050977"/>
              </p:ext>
            </p:extLst>
          </p:nvPr>
        </p:nvGraphicFramePr>
        <p:xfrm>
          <a:off x="838200" y="1981200"/>
          <a:ext cx="7772400" cy="137160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mass number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exact weight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percent abundance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14.003074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99.63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15.000108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0.37 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38200" y="4108840"/>
            <a:ext cx="6857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EAEAEA"/>
                </a:solidFill>
                <a:latin typeface="Arial"/>
              </a:rPr>
              <a:t>(14.003074 </a:t>
            </a:r>
            <a:r>
              <a:rPr lang="en-US" sz="1800" dirty="0" err="1" smtClean="0">
                <a:solidFill>
                  <a:srgbClr val="EAEAEA"/>
                </a:solidFill>
                <a:latin typeface="Arial"/>
              </a:rPr>
              <a:t>amu</a:t>
            </a:r>
            <a:r>
              <a:rPr lang="en-US" sz="1800" dirty="0" smtClean="0">
                <a:solidFill>
                  <a:srgbClr val="EAEAEA"/>
                </a:solidFill>
                <a:latin typeface="Arial"/>
              </a:rPr>
              <a:t>) </a:t>
            </a:r>
            <a:r>
              <a:rPr lang="en-US" sz="1800" dirty="0">
                <a:solidFill>
                  <a:srgbClr val="EAEAEA"/>
                </a:solidFill>
                <a:latin typeface="Arial"/>
              </a:rPr>
              <a:t>(0.9963) + (</a:t>
            </a:r>
            <a:r>
              <a:rPr lang="en-US" sz="1800" dirty="0" smtClean="0">
                <a:solidFill>
                  <a:srgbClr val="EAEAEA"/>
                </a:solidFill>
                <a:latin typeface="Arial"/>
              </a:rPr>
              <a:t>15.000108amu) </a:t>
            </a:r>
            <a:r>
              <a:rPr lang="en-US" sz="1800" dirty="0">
                <a:solidFill>
                  <a:srgbClr val="EAEAEA"/>
                </a:solidFill>
                <a:latin typeface="Arial"/>
              </a:rPr>
              <a:t>(0.0037) </a:t>
            </a:r>
            <a:r>
              <a:rPr lang="en-US" sz="1800" dirty="0" smtClean="0">
                <a:solidFill>
                  <a:srgbClr val="EAEAEA"/>
                </a:solidFill>
                <a:latin typeface="Arial"/>
              </a:rPr>
              <a:t>=</a:t>
            </a:r>
          </a:p>
          <a:p>
            <a:pPr algn="ctr"/>
            <a:r>
              <a:rPr lang="en-US" sz="1800" dirty="0" smtClean="0">
                <a:solidFill>
                  <a:srgbClr val="EAEAEA"/>
                </a:solidFill>
                <a:latin typeface="Arial"/>
              </a:rPr>
              <a:t>     13.95 </a:t>
            </a:r>
            <a:r>
              <a:rPr lang="en-US" sz="1800" dirty="0" err="1" smtClean="0">
                <a:solidFill>
                  <a:srgbClr val="EAEAEA"/>
                </a:solidFill>
                <a:latin typeface="Arial"/>
              </a:rPr>
              <a:t>amu</a:t>
            </a:r>
            <a:r>
              <a:rPr lang="en-US" sz="1800" dirty="0" smtClean="0">
                <a:solidFill>
                  <a:srgbClr val="EAEAEA"/>
                </a:solidFill>
                <a:latin typeface="Arial"/>
              </a:rPr>
              <a:t> +0.056 </a:t>
            </a:r>
            <a:r>
              <a:rPr lang="en-US" sz="1800" dirty="0" err="1" smtClean="0">
                <a:solidFill>
                  <a:srgbClr val="EAEAEA"/>
                </a:solidFill>
                <a:latin typeface="Arial"/>
              </a:rPr>
              <a:t>amu</a:t>
            </a:r>
            <a:r>
              <a:rPr lang="en-US" sz="1800" dirty="0" smtClean="0">
                <a:solidFill>
                  <a:srgbClr val="EAEAEA"/>
                </a:solidFill>
                <a:latin typeface="Arial"/>
              </a:rPr>
              <a:t> = 14.01 </a:t>
            </a:r>
            <a:r>
              <a:rPr lang="en-US" sz="1800" dirty="0" err="1" smtClean="0">
                <a:solidFill>
                  <a:srgbClr val="EAEAEA"/>
                </a:solidFill>
                <a:latin typeface="Arial"/>
              </a:rPr>
              <a:t>amu</a:t>
            </a:r>
            <a:endParaRPr lang="en-US" sz="1800" dirty="0" smtClean="0">
              <a:solidFill>
                <a:srgbClr val="EAEAEA"/>
              </a:solidFill>
              <a:latin typeface="Arial"/>
            </a:endParaRPr>
          </a:p>
          <a:p>
            <a:pPr algn="ctr"/>
            <a:r>
              <a:rPr lang="en-US" sz="1800" dirty="0" smtClean="0">
                <a:solidFill>
                  <a:srgbClr val="EAEAEA"/>
                </a:solidFill>
                <a:latin typeface="Arial"/>
              </a:rPr>
              <a:t>What is the element?</a:t>
            </a:r>
          </a:p>
          <a:p>
            <a:pPr algn="ctr"/>
            <a:r>
              <a:rPr lang="en-US" sz="1800" dirty="0" smtClean="0">
                <a:solidFill>
                  <a:srgbClr val="EAEAEA"/>
                </a:solidFill>
                <a:latin typeface="Arial"/>
              </a:rPr>
              <a:t>Nitrogen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6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</a:t>
            </a:r>
            <a:br>
              <a:rPr lang="en-US" dirty="0"/>
            </a:br>
            <a:r>
              <a:rPr lang="en-US" dirty="0"/>
              <a:t>Atomic Mass Unit (</a:t>
            </a:r>
            <a:r>
              <a:rPr lang="en-US" dirty="0" smtClean="0"/>
              <a:t>AMU)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to describe the mass of atoms or molecule</a:t>
            </a:r>
          </a:p>
          <a:p>
            <a:pPr lvl="1"/>
            <a:r>
              <a:rPr lang="en-US" dirty="0"/>
              <a:t>1/12</a:t>
            </a:r>
            <a:r>
              <a:rPr lang="en-US" baseline="30000" dirty="0"/>
              <a:t>th</a:t>
            </a:r>
            <a:r>
              <a:rPr lang="en-US" dirty="0"/>
              <a:t> the mass of a carbon atoms with the mass number </a:t>
            </a:r>
            <a:r>
              <a:rPr lang="en-US" dirty="0" smtClean="0"/>
              <a:t>12</a:t>
            </a:r>
          </a:p>
          <a:p>
            <a:r>
              <a:rPr lang="en-US" dirty="0" smtClean="0"/>
              <a:t>All masses on PT are relative to the carbon-12 standard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97454" cy="475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2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igfig00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349998"/>
            <a:ext cx="6095999" cy="4316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Mole (</a:t>
            </a:r>
            <a:r>
              <a:rPr lang="en-US" dirty="0" err="1" smtClean="0"/>
              <a:t>mol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amount of a substance that contains as many particles as there are atoms in exactly 12 g of carbon-12</a:t>
            </a:r>
          </a:p>
          <a:p>
            <a:r>
              <a:rPr lang="en-US" dirty="0" smtClean="0"/>
              <a:t>SI </a:t>
            </a:r>
            <a:r>
              <a:rPr lang="en-US" dirty="0"/>
              <a:t>base unit used to measure the amount of substance </a:t>
            </a:r>
            <a:endParaRPr lang="en-US" dirty="0" smtClean="0"/>
          </a:p>
        </p:txBody>
      </p:sp>
      <p:pic>
        <p:nvPicPr>
          <p:cNvPr id="55300" name="Picture 4" descr="an0112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191000"/>
            <a:ext cx="2035175" cy="16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29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Avagadro’s number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6.022 x 10 </a:t>
            </a:r>
            <a:r>
              <a:rPr lang="en-US" baseline="30000" dirty="0"/>
              <a:t>23</a:t>
            </a:r>
          </a:p>
          <a:p>
            <a:r>
              <a:rPr lang="en-US" dirty="0"/>
              <a:t>Number of particles in 1 mol</a:t>
            </a:r>
          </a:p>
          <a:p>
            <a:r>
              <a:rPr lang="en-US" dirty="0"/>
              <a:t>6.022 x 10</a:t>
            </a:r>
            <a:r>
              <a:rPr lang="en-US" baseline="30000" dirty="0"/>
              <a:t>23</a:t>
            </a:r>
            <a:r>
              <a:rPr lang="en-US" dirty="0"/>
              <a:t> particle of sugar in 1 mol</a:t>
            </a:r>
          </a:p>
        </p:txBody>
      </p:sp>
      <p:pic>
        <p:nvPicPr>
          <p:cNvPr id="56324" name="Picture 4" descr="m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0000"/>
            <a:ext cx="3465513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  <p:bldP spid="5632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01000" cy="5181600"/>
          </a:xfrm>
        </p:spPr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1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/>
          <a:lstStyle/>
          <a:p>
            <a:r>
              <a:rPr lang="en-US" dirty="0" smtClean="0"/>
              <a:t>3-3 Learning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7772400" cy="4800600"/>
          </a:xfrm>
        </p:spPr>
        <p:txBody>
          <a:bodyPr/>
          <a:lstStyle/>
          <a:p>
            <a:r>
              <a:rPr lang="en-US" sz="2400" dirty="0"/>
              <a:t>Explain the role of atomic number in determining the identity of an atom.	</a:t>
            </a:r>
          </a:p>
          <a:p>
            <a:r>
              <a:rPr lang="en-US" sz="2400" dirty="0"/>
              <a:t>Define an isotope and identify </a:t>
            </a:r>
            <a:r>
              <a:rPr lang="en-US" sz="2400" dirty="0" smtClean="0"/>
              <a:t>isotopes using percent abundance</a:t>
            </a:r>
            <a:endParaRPr lang="en-US" sz="2400" dirty="0"/>
          </a:p>
          <a:p>
            <a:r>
              <a:rPr lang="en-US" sz="2400" dirty="0"/>
              <a:t>Explain why atomic masses are not whole numbers.</a:t>
            </a:r>
          </a:p>
          <a:p>
            <a:r>
              <a:rPr lang="en-US" sz="2400" dirty="0"/>
              <a:t>Calculate the number of electrons, protons, and neutrons in an atom given its mass number and atomic number.</a:t>
            </a:r>
          </a:p>
          <a:p>
            <a:r>
              <a:rPr lang="en-US" sz="2400" dirty="0"/>
              <a:t>Explain the relationship between a mole and Avogadro’s number</a:t>
            </a:r>
          </a:p>
          <a:p>
            <a:r>
              <a:rPr lang="en-US" sz="2400" dirty="0"/>
              <a:t>Calculate molar mass</a:t>
            </a:r>
          </a:p>
          <a:p>
            <a:r>
              <a:rPr lang="en-US" sz="2400" dirty="0"/>
              <a:t>Do mole/ gram conversions</a:t>
            </a:r>
          </a:p>
          <a:p>
            <a:r>
              <a:rPr lang="en-US" sz="2400" dirty="0" smtClean="0"/>
              <a:t>Calculate </a:t>
            </a:r>
            <a:r>
              <a:rPr lang="en-US" sz="2400" dirty="0"/>
              <a:t>conversions with Avogadro’s number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Atomic Masses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Weighted  average of the atomic masses of the naturally occurring isotopes of an element</a:t>
            </a:r>
          </a:p>
          <a:p>
            <a:r>
              <a:rPr lang="en-US" dirty="0" smtClean="0"/>
              <a:t>Atomic masses on PT are average masses</a:t>
            </a:r>
          </a:p>
          <a:p>
            <a:r>
              <a:rPr lang="en-US" dirty="0" smtClean="0"/>
              <a:t>Calculations using atomic masses round the masses to two decimal places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/>
          <a:lstStyle/>
          <a:p>
            <a:pPr algn="ctr"/>
            <a:r>
              <a:rPr lang="en-US" dirty="0"/>
              <a:t>Molar Mass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90600"/>
            <a:ext cx="7772400" cy="4800600"/>
          </a:xfrm>
        </p:spPr>
        <p:txBody>
          <a:bodyPr/>
          <a:lstStyle/>
          <a:p>
            <a:r>
              <a:rPr lang="en-US" dirty="0"/>
              <a:t>Mass in grams of 1 mole of </a:t>
            </a:r>
            <a:r>
              <a:rPr lang="en-US" dirty="0" smtClean="0"/>
              <a:t>a pure substance</a:t>
            </a:r>
          </a:p>
          <a:p>
            <a:r>
              <a:rPr lang="en-US" dirty="0" smtClean="0"/>
              <a:t>Units are g/mol</a:t>
            </a:r>
          </a:p>
          <a:p>
            <a:pPr eaLnBrk="1" hangingPunct="1"/>
            <a:r>
              <a:rPr lang="en-US" altLang="en-US" b="1" dirty="0"/>
              <a:t>Where do we find this??</a:t>
            </a:r>
          </a:p>
          <a:p>
            <a:pPr eaLnBrk="1" hangingPunct="1"/>
            <a:r>
              <a:rPr lang="en-US" altLang="en-US" b="1" dirty="0"/>
              <a:t>Periodic table</a:t>
            </a:r>
          </a:p>
          <a:p>
            <a:r>
              <a:rPr lang="en-US" altLang="en-US" dirty="0"/>
              <a:t>1 </a:t>
            </a:r>
            <a:r>
              <a:rPr lang="en-US" altLang="en-US" dirty="0" err="1"/>
              <a:t>mol</a:t>
            </a:r>
            <a:r>
              <a:rPr lang="en-US" altLang="en-US" dirty="0"/>
              <a:t> of Al = 26.98 g/</a:t>
            </a:r>
            <a:r>
              <a:rPr lang="en-US" altLang="en-US" dirty="0" err="1"/>
              <a:t>mol</a:t>
            </a:r>
            <a:endParaRPr lang="en-US" altLang="en-US" dirty="0"/>
          </a:p>
          <a:p>
            <a:r>
              <a:rPr lang="en-US" altLang="en-US" dirty="0"/>
              <a:t>1 </a:t>
            </a:r>
            <a:r>
              <a:rPr lang="en-US" altLang="en-US" dirty="0" err="1"/>
              <a:t>mol</a:t>
            </a:r>
            <a:r>
              <a:rPr lang="en-US" altLang="en-US" dirty="0"/>
              <a:t> H = 1.01 </a:t>
            </a:r>
            <a:r>
              <a:rPr lang="en-US" altLang="en-US" dirty="0" smtClean="0"/>
              <a:t>g/</a:t>
            </a:r>
            <a:r>
              <a:rPr lang="en-US" altLang="en-US" dirty="0" err="1" smtClean="0"/>
              <a:t>mol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762000"/>
          </a:xfrm>
        </p:spPr>
        <p:txBody>
          <a:bodyPr/>
          <a:lstStyle/>
          <a:p>
            <a:r>
              <a:rPr lang="en-US" dirty="0"/>
              <a:t>Calculating with Moles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90600"/>
            <a:ext cx="7772400" cy="4800600"/>
          </a:xfrm>
        </p:spPr>
        <p:txBody>
          <a:bodyPr/>
          <a:lstStyle/>
          <a:p>
            <a:r>
              <a:rPr lang="en-US" b="1" dirty="0"/>
              <a:t>Conversion factor</a:t>
            </a:r>
            <a:r>
              <a:rPr lang="en-US" dirty="0"/>
              <a:t>- a ratio used to convert one unit to another</a:t>
            </a:r>
          </a:p>
          <a:p>
            <a:r>
              <a:rPr lang="en-US" dirty="0"/>
              <a:t>Conversion factor= Mole/molar mass (g</a:t>
            </a:r>
            <a:r>
              <a:rPr lang="en-US" dirty="0" smtClean="0"/>
              <a:t>)</a:t>
            </a:r>
          </a:p>
          <a:p>
            <a:r>
              <a:rPr lang="en-US" altLang="en-US" dirty="0"/>
              <a:t>Set up with boxes</a:t>
            </a:r>
          </a:p>
          <a:p>
            <a:r>
              <a:rPr lang="en-US" altLang="en-US" dirty="0"/>
              <a:t>Cancel units to get to desired unit</a:t>
            </a:r>
          </a:p>
          <a:p>
            <a:r>
              <a:rPr lang="en-US" altLang="en-US" dirty="0"/>
              <a:t>What solving for on top (numerator)</a:t>
            </a:r>
          </a:p>
          <a:p>
            <a:r>
              <a:rPr lang="en-US" altLang="en-US" dirty="0"/>
              <a:t>What canceling on bottom (denominator)</a:t>
            </a:r>
          </a:p>
          <a:p>
            <a:endParaRPr lang="en-US" dirty="0"/>
          </a:p>
        </p:txBody>
      </p:sp>
      <p:pic>
        <p:nvPicPr>
          <p:cNvPr id="58372" name="Picture 4" descr="bs0063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191000"/>
            <a:ext cx="2269086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Moles to Mass (grams)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Mol </a:t>
            </a:r>
            <a:r>
              <a:rPr lang="en-US" dirty="0" smtClean="0"/>
              <a:t>x </a:t>
            </a:r>
            <a:r>
              <a:rPr lang="en-US" u="sng" dirty="0"/>
              <a:t>molar mass of </a:t>
            </a:r>
            <a:r>
              <a:rPr lang="en-US" u="sng" dirty="0" smtClean="0"/>
              <a:t>element</a:t>
            </a:r>
            <a:r>
              <a:rPr lang="en-US" dirty="0" smtClean="0"/>
              <a:t> =mass  (g)                                                        </a:t>
            </a:r>
            <a:r>
              <a:rPr lang="en-US" dirty="0"/>
              <a:t>		  1 mol of element</a:t>
            </a:r>
            <a:endParaRPr lang="en-US" u="sng" dirty="0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1981200" y="2286000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6248400" y="2209800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Moles to Mass (grams)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2.67 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n-US" dirty="0" smtClean="0"/>
              <a:t>C   </a:t>
            </a:r>
            <a:r>
              <a:rPr lang="en-US" u="sng" dirty="0" smtClean="0"/>
              <a:t>12.01 g </a:t>
            </a:r>
            <a:r>
              <a:rPr lang="en-US" dirty="0" smtClean="0"/>
              <a:t>   =  32.1 g C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			1 </a:t>
            </a:r>
            <a:r>
              <a:rPr lang="en-US" dirty="0" err="1" smtClean="0"/>
              <a:t>mol</a:t>
            </a:r>
            <a:endParaRPr lang="en-US" dirty="0"/>
          </a:p>
          <a:p>
            <a:r>
              <a:rPr lang="en-US" dirty="0" smtClean="0"/>
              <a:t>3.450 </a:t>
            </a:r>
            <a:r>
              <a:rPr lang="en-US" dirty="0" err="1" smtClean="0"/>
              <a:t>mol</a:t>
            </a:r>
            <a:r>
              <a:rPr lang="en-US" dirty="0" smtClean="0"/>
              <a:t> V   </a:t>
            </a:r>
            <a:r>
              <a:rPr lang="en-US" u="sng" dirty="0" smtClean="0"/>
              <a:t>50.94 g </a:t>
            </a:r>
            <a:r>
              <a:rPr lang="en-US" dirty="0" smtClean="0"/>
              <a:t>  = 175.7 g V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			   1 </a:t>
            </a:r>
            <a:r>
              <a:rPr lang="en-US" dirty="0" err="1" smtClean="0"/>
              <a:t>mol</a:t>
            </a:r>
            <a:endParaRPr lang="en-US" dirty="0"/>
          </a:p>
          <a:p>
            <a:r>
              <a:rPr lang="en-US" dirty="0"/>
              <a:t>1.65 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n-US" dirty="0" smtClean="0"/>
              <a:t>P   </a:t>
            </a:r>
            <a:r>
              <a:rPr lang="en-US" u="sng" dirty="0" smtClean="0"/>
              <a:t>30.97 g </a:t>
            </a:r>
            <a:r>
              <a:rPr lang="en-US" dirty="0" smtClean="0"/>
              <a:t>  =  51.1 g P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         1 </a:t>
            </a:r>
            <a:r>
              <a:rPr lang="en-US" dirty="0" err="1" smtClean="0"/>
              <a:t>mol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657600" y="1828800"/>
            <a:ext cx="0" cy="990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5486400" y="1828800"/>
            <a:ext cx="0" cy="990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038600" y="30480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867400" y="3048000"/>
            <a:ext cx="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657600" y="3962400"/>
            <a:ext cx="0" cy="114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334000" y="4058771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4338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(grams)to Moles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Mass (g) X </a:t>
            </a:r>
            <a:r>
              <a:rPr lang="en-US" dirty="0" smtClean="0"/>
              <a:t>  </a:t>
            </a:r>
            <a:r>
              <a:rPr lang="en-US" u="sng" dirty="0"/>
              <a:t>mol of </a:t>
            </a:r>
            <a:r>
              <a:rPr lang="en-US" u="sng" dirty="0" smtClean="0"/>
              <a:t>element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= mol			       mass of element</a:t>
            </a:r>
            <a:endParaRPr lang="en-US" u="sng" dirty="0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3314700" y="2247900"/>
            <a:ext cx="83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6324600" y="2209800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609600"/>
          </a:xfrm>
        </p:spPr>
        <p:txBody>
          <a:bodyPr/>
          <a:lstStyle/>
          <a:p>
            <a:r>
              <a:rPr lang="en-US" dirty="0"/>
              <a:t>Mass (grams)to Moles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772400" cy="4648200"/>
          </a:xfrm>
        </p:spPr>
        <p:txBody>
          <a:bodyPr/>
          <a:lstStyle/>
          <a:p>
            <a:r>
              <a:rPr lang="en-US" dirty="0"/>
              <a:t>12.4 g </a:t>
            </a:r>
            <a:r>
              <a:rPr lang="en-US" dirty="0" smtClean="0"/>
              <a:t>H  </a:t>
            </a:r>
            <a:r>
              <a:rPr lang="en-US" u="sng" dirty="0" smtClean="0"/>
              <a:t>1mol   </a:t>
            </a:r>
            <a:r>
              <a:rPr lang="en-US" dirty="0" smtClean="0"/>
              <a:t>    =  12.3 </a:t>
            </a:r>
            <a:r>
              <a:rPr lang="en-US" dirty="0" err="1" smtClean="0"/>
              <a:t>mol</a:t>
            </a:r>
            <a:r>
              <a:rPr lang="en-US" dirty="0" smtClean="0"/>
              <a:t> H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1.01 g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24.5 g </a:t>
            </a:r>
            <a:r>
              <a:rPr lang="en-US" dirty="0" err="1" smtClean="0"/>
              <a:t>Pb</a:t>
            </a:r>
            <a:r>
              <a:rPr lang="en-US" dirty="0" smtClean="0"/>
              <a:t>  </a:t>
            </a:r>
            <a:r>
              <a:rPr lang="en-US" u="sng" dirty="0" smtClean="0"/>
              <a:t>1mol</a:t>
            </a:r>
            <a:r>
              <a:rPr lang="en-US" dirty="0" smtClean="0"/>
              <a:t>      = 0.118 </a:t>
            </a:r>
            <a:r>
              <a:rPr lang="en-US" dirty="0" err="1" smtClean="0"/>
              <a:t>mol</a:t>
            </a:r>
            <a:r>
              <a:rPr lang="en-US" dirty="0" smtClean="0"/>
              <a:t> </a:t>
            </a:r>
            <a:r>
              <a:rPr lang="en-US" dirty="0" err="1" smtClean="0"/>
              <a:t>Pb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                 207.20 g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34.2 g </a:t>
            </a:r>
            <a:r>
              <a:rPr lang="en-US" dirty="0" smtClean="0"/>
              <a:t>Zn  </a:t>
            </a:r>
            <a:r>
              <a:rPr lang="en-US" u="sng" dirty="0" smtClean="0"/>
              <a:t>1mol  </a:t>
            </a:r>
            <a:r>
              <a:rPr lang="en-US" dirty="0" smtClean="0"/>
              <a:t>      =  0.523 </a:t>
            </a:r>
            <a:r>
              <a:rPr lang="en-US" dirty="0" err="1" smtClean="0"/>
              <a:t>mol</a:t>
            </a:r>
            <a:r>
              <a:rPr lang="en-US" dirty="0" smtClean="0"/>
              <a:t> Zn</a:t>
            </a:r>
            <a:endParaRPr lang="en-US" dirty="0"/>
          </a:p>
          <a:p>
            <a:r>
              <a:rPr lang="en-US" dirty="0" smtClean="0"/>
              <a:t>                  65.38 g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200400" y="12954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4724400" y="14478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370729" y="29718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352800" y="46482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953000" y="46482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979894" y="2944906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5970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Mass to # of 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Mass x     </a:t>
            </a:r>
            <a:r>
              <a:rPr lang="en-US" sz="1600" u="sng" dirty="0"/>
              <a:t>1 </a:t>
            </a:r>
            <a:r>
              <a:rPr lang="en-US" sz="1600" u="sng" dirty="0" err="1"/>
              <a:t>mol</a:t>
            </a:r>
            <a:r>
              <a:rPr lang="en-US" sz="1600" u="sng" dirty="0"/>
              <a:t> of element          </a:t>
            </a:r>
            <a:r>
              <a:rPr lang="en-US" sz="1600" dirty="0"/>
              <a:t>x     </a:t>
            </a:r>
            <a:r>
              <a:rPr lang="en-US" sz="1600" u="sng" dirty="0" smtClean="0"/>
              <a:t>6.022 </a:t>
            </a:r>
            <a:r>
              <a:rPr lang="en-US" sz="1600" u="sng" dirty="0"/>
              <a:t>x 10 </a:t>
            </a:r>
            <a:r>
              <a:rPr lang="en-US" sz="1600" u="sng" baseline="30000" dirty="0" smtClean="0"/>
              <a:t>23 atoms  </a:t>
            </a:r>
            <a:r>
              <a:rPr lang="en-US" sz="1600" baseline="30000" dirty="0" smtClean="0"/>
              <a:t>            </a:t>
            </a:r>
            <a:r>
              <a:rPr lang="en-US" sz="1600" dirty="0" smtClean="0"/>
              <a:t>=    </a:t>
            </a:r>
            <a:r>
              <a:rPr lang="en-US" sz="1600" dirty="0"/>
              <a:t>#of atoms</a:t>
            </a:r>
          </a:p>
          <a:p>
            <a:pPr marL="0" indent="0">
              <a:buNone/>
            </a:pPr>
            <a:r>
              <a:rPr lang="en-US" sz="1600" baseline="30000" dirty="0" smtClean="0"/>
              <a:t> </a:t>
            </a:r>
            <a:r>
              <a:rPr lang="en-US" sz="1600" dirty="0" smtClean="0"/>
              <a:t>                        molar </a:t>
            </a:r>
            <a:r>
              <a:rPr lang="en-US" sz="1600" dirty="0"/>
              <a:t>mass of element         </a:t>
            </a:r>
            <a:r>
              <a:rPr lang="en-US" sz="1600" dirty="0" smtClean="0"/>
              <a:t> </a:t>
            </a:r>
            <a:r>
              <a:rPr lang="en-US" sz="1600" dirty="0"/>
              <a:t>1 </a:t>
            </a:r>
            <a:r>
              <a:rPr lang="en-US" sz="1600" dirty="0" err="1"/>
              <a:t>mol</a:t>
            </a:r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20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838200"/>
          </a:xfrm>
        </p:spPr>
        <p:txBody>
          <a:bodyPr/>
          <a:lstStyle/>
          <a:p>
            <a:r>
              <a:rPr lang="en-US" b="1" dirty="0"/>
              <a:t>Mass to # of 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772400" cy="4572000"/>
          </a:xfrm>
        </p:spPr>
        <p:txBody>
          <a:bodyPr/>
          <a:lstStyle/>
          <a:p>
            <a:r>
              <a:rPr lang="en-US" sz="2000" dirty="0"/>
              <a:t>98.2 g </a:t>
            </a:r>
            <a:r>
              <a:rPr lang="en-US" sz="2000" dirty="0" smtClean="0"/>
              <a:t>F  </a:t>
            </a:r>
            <a:r>
              <a:rPr lang="en-US" sz="2000" u="sng" dirty="0" smtClean="0"/>
              <a:t>1 </a:t>
            </a:r>
            <a:r>
              <a:rPr lang="en-US" sz="2000" u="sng" dirty="0" err="1" smtClean="0"/>
              <a:t>mol</a:t>
            </a:r>
            <a:r>
              <a:rPr lang="en-US" sz="2000" dirty="0"/>
              <a:t>  </a:t>
            </a:r>
            <a:r>
              <a:rPr lang="en-US" sz="2000" dirty="0" smtClean="0"/>
              <a:t>   </a:t>
            </a:r>
            <a:r>
              <a:rPr lang="en-US" sz="2000" u="sng" dirty="0" smtClean="0"/>
              <a:t>6.022 </a:t>
            </a:r>
            <a:r>
              <a:rPr lang="en-US" sz="2000" u="sng" dirty="0"/>
              <a:t>x 10 </a:t>
            </a:r>
            <a:r>
              <a:rPr lang="en-US" sz="2000" u="sng" baseline="30000" dirty="0" smtClean="0"/>
              <a:t>23atoms  </a:t>
            </a:r>
            <a:r>
              <a:rPr lang="en-US" sz="2000" dirty="0" smtClean="0"/>
              <a:t> =    3.11 x 10 </a:t>
            </a:r>
            <a:r>
              <a:rPr lang="en-US" sz="2000" baseline="30000" dirty="0" smtClean="0"/>
              <a:t>24</a:t>
            </a:r>
            <a:r>
              <a:rPr lang="en-US" sz="2000" dirty="0" smtClean="0"/>
              <a:t> atoms F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19.00 g     1 </a:t>
            </a:r>
            <a:r>
              <a:rPr lang="en-US" sz="2000" dirty="0" err="1" smtClean="0"/>
              <a:t>mol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sz="2000" dirty="0"/>
              <a:t>65. 7 g </a:t>
            </a:r>
            <a:r>
              <a:rPr lang="en-US" sz="2000" dirty="0" smtClean="0"/>
              <a:t>Ag    </a:t>
            </a:r>
            <a:r>
              <a:rPr lang="en-US" sz="2000" u="sng" dirty="0"/>
              <a:t>1 </a:t>
            </a:r>
            <a:r>
              <a:rPr lang="en-US" sz="2000" u="sng" dirty="0" err="1" smtClean="0"/>
              <a:t>mol</a:t>
            </a:r>
            <a:r>
              <a:rPr lang="en-US" sz="2000" dirty="0" smtClean="0"/>
              <a:t>     </a:t>
            </a:r>
            <a:r>
              <a:rPr lang="en-US" sz="2000" u="sng" dirty="0"/>
              <a:t>6.022 x 10 </a:t>
            </a:r>
            <a:r>
              <a:rPr lang="en-US" sz="2000" u="sng" baseline="30000" dirty="0" smtClean="0"/>
              <a:t>23 atoms  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3.67 </a:t>
            </a:r>
            <a:r>
              <a:rPr lang="en-US" sz="2000" dirty="0"/>
              <a:t>x 10 </a:t>
            </a:r>
            <a:r>
              <a:rPr lang="en-US" sz="2000" baseline="30000" dirty="0" smtClean="0"/>
              <a:t>23</a:t>
            </a:r>
            <a:r>
              <a:rPr lang="en-US" sz="2000" dirty="0" smtClean="0"/>
              <a:t> </a:t>
            </a:r>
            <a:r>
              <a:rPr lang="en-US" sz="2000" dirty="0"/>
              <a:t>atoms </a:t>
            </a:r>
            <a:r>
              <a:rPr lang="en-US" sz="2000" dirty="0" smtClean="0"/>
              <a:t>Ag</a:t>
            </a:r>
            <a:endParaRPr lang="en-US" sz="2000" dirty="0"/>
          </a:p>
          <a:p>
            <a:r>
              <a:rPr lang="en-US" sz="2000" dirty="0"/>
              <a:t>              </a:t>
            </a:r>
            <a:r>
              <a:rPr lang="en-US" sz="2000" dirty="0" smtClean="0"/>
              <a:t>       107.87 g     </a:t>
            </a:r>
            <a:r>
              <a:rPr lang="en-US" sz="2000" dirty="0"/>
              <a:t>1 </a:t>
            </a:r>
            <a:r>
              <a:rPr lang="en-US" sz="2000" dirty="0" err="1" smtClean="0"/>
              <a:t>mol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sz="2000" dirty="0"/>
              <a:t>43.2 g </a:t>
            </a:r>
            <a:r>
              <a:rPr lang="en-US" sz="2000" dirty="0" smtClean="0"/>
              <a:t>Kr  </a:t>
            </a:r>
            <a:r>
              <a:rPr lang="en-US" sz="2000" u="sng" dirty="0"/>
              <a:t>1 </a:t>
            </a:r>
            <a:r>
              <a:rPr lang="en-US" sz="2000" u="sng" dirty="0" err="1"/>
              <a:t>mol</a:t>
            </a:r>
            <a:r>
              <a:rPr lang="en-US" sz="2000" dirty="0"/>
              <a:t>     </a:t>
            </a:r>
            <a:r>
              <a:rPr lang="en-US" sz="2000" dirty="0" smtClean="0"/>
              <a:t>  </a:t>
            </a:r>
            <a:r>
              <a:rPr lang="en-US" sz="2000" u="sng" dirty="0" smtClean="0"/>
              <a:t>6.022 </a:t>
            </a:r>
            <a:r>
              <a:rPr lang="en-US" sz="2000" u="sng" dirty="0"/>
              <a:t>x 10 </a:t>
            </a:r>
            <a:r>
              <a:rPr lang="en-US" sz="2000" u="sng" baseline="30000" dirty="0"/>
              <a:t>23 </a:t>
            </a:r>
            <a:r>
              <a:rPr lang="en-US" sz="2000" u="sng" baseline="30000" dirty="0" smtClean="0"/>
              <a:t>atoms </a:t>
            </a:r>
            <a:r>
              <a:rPr lang="en-US" sz="2000" dirty="0" smtClean="0"/>
              <a:t> </a:t>
            </a:r>
            <a:r>
              <a:rPr lang="en-US" sz="2000" dirty="0"/>
              <a:t>=    </a:t>
            </a:r>
            <a:r>
              <a:rPr lang="en-US" sz="2000" dirty="0" smtClean="0"/>
              <a:t>3.10 </a:t>
            </a:r>
            <a:r>
              <a:rPr lang="en-US" sz="2000" dirty="0"/>
              <a:t>x 10 </a:t>
            </a:r>
            <a:r>
              <a:rPr lang="en-US" sz="2000" baseline="30000" dirty="0" smtClean="0"/>
              <a:t>23</a:t>
            </a:r>
            <a:r>
              <a:rPr lang="en-US" sz="2000" dirty="0" smtClean="0"/>
              <a:t> </a:t>
            </a:r>
            <a:r>
              <a:rPr lang="en-US" sz="2000" dirty="0"/>
              <a:t>atoms </a:t>
            </a:r>
            <a:r>
              <a:rPr lang="en-US" sz="2000" dirty="0" smtClean="0"/>
              <a:t>Kr</a:t>
            </a:r>
            <a:endParaRPr lang="en-US" sz="2000" dirty="0"/>
          </a:p>
          <a:p>
            <a:r>
              <a:rPr lang="en-US" sz="2000" dirty="0"/>
              <a:t>              </a:t>
            </a:r>
            <a:r>
              <a:rPr lang="en-US" sz="2000" dirty="0" smtClean="0"/>
              <a:t>   83.80  </a:t>
            </a:r>
            <a:r>
              <a:rPr lang="en-US" sz="2000" dirty="0"/>
              <a:t>g     1 </a:t>
            </a:r>
            <a:r>
              <a:rPr lang="en-US" sz="2000" dirty="0" err="1"/>
              <a:t>mol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438400" y="1304365"/>
            <a:ext cx="0" cy="83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019800" y="2475399"/>
            <a:ext cx="0" cy="83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5867400" y="3810000"/>
            <a:ext cx="0" cy="83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657600" y="3810000"/>
            <a:ext cx="0" cy="83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819400" y="2463054"/>
            <a:ext cx="0" cy="83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562600" y="1228165"/>
            <a:ext cx="0" cy="83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384176" y="1228165"/>
            <a:ext cx="0" cy="83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572871" y="3713630"/>
            <a:ext cx="0" cy="83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886200" y="2463054"/>
            <a:ext cx="0" cy="83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0161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Number of atoms to Mass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u="sng" dirty="0" smtClean="0"/>
          </a:p>
          <a:p>
            <a:endParaRPr lang="en-US" sz="1800" u="sng" dirty="0" smtClean="0"/>
          </a:p>
          <a:p>
            <a:r>
              <a:rPr lang="en-US" sz="1800" dirty="0" smtClean="0"/>
              <a:t>=#of atoms  x      </a:t>
            </a:r>
            <a:r>
              <a:rPr lang="en-US" sz="1800" u="sng" dirty="0" smtClean="0"/>
              <a:t> 1mol            </a:t>
            </a:r>
            <a:r>
              <a:rPr lang="en-US" sz="1800" dirty="0" smtClean="0"/>
              <a:t>      x </a:t>
            </a:r>
            <a:r>
              <a:rPr lang="en-US" sz="1800" u="sng" dirty="0" smtClean="0"/>
              <a:t>molar mass of element </a:t>
            </a:r>
            <a:r>
              <a:rPr lang="en-US" sz="1800" dirty="0" smtClean="0"/>
              <a:t>=    Mass			</a:t>
            </a:r>
            <a:r>
              <a:rPr lang="en-US" sz="1800" dirty="0"/>
              <a:t>6.022 x 10 </a:t>
            </a:r>
            <a:r>
              <a:rPr lang="en-US" sz="1800" baseline="30000" dirty="0" smtClean="0"/>
              <a:t>23</a:t>
            </a:r>
            <a:r>
              <a:rPr lang="en-US" sz="1800" dirty="0" smtClean="0"/>
              <a:t> atoms         </a:t>
            </a:r>
            <a:r>
              <a:rPr lang="en-US" sz="4000" dirty="0" smtClean="0"/>
              <a:t> </a:t>
            </a:r>
            <a:r>
              <a:rPr lang="en-US" sz="1800" dirty="0" smtClean="0"/>
              <a:t>1 mol of element 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810125" y="1844675"/>
            <a:ext cx="4029075" cy="39465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Atomic Number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Chemical Symbol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Chemical Name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Atomic </a:t>
            </a:r>
            <a:r>
              <a:rPr lang="en-US" sz="2400" dirty="0" smtClean="0"/>
              <a:t>Mass</a:t>
            </a:r>
            <a:endParaRPr lang="en-US" sz="2400" dirty="0"/>
          </a:p>
        </p:txBody>
      </p:sp>
      <p:pic>
        <p:nvPicPr>
          <p:cNvPr id="112643" name="Picture 3" descr="auto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905000"/>
            <a:ext cx="4495800" cy="386556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2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2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126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Number of atoms to Mass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7772400" cy="4953000"/>
          </a:xfrm>
        </p:spPr>
        <p:txBody>
          <a:bodyPr/>
          <a:lstStyle/>
          <a:p>
            <a:r>
              <a:rPr lang="en-US" sz="2000" dirty="0" smtClean="0"/>
              <a:t>6.022x </a:t>
            </a:r>
            <a:r>
              <a:rPr lang="en-US" sz="2000" dirty="0"/>
              <a:t>10 </a:t>
            </a:r>
            <a:r>
              <a:rPr lang="en-US" sz="2000" baseline="30000" dirty="0"/>
              <a:t>23</a:t>
            </a:r>
            <a:r>
              <a:rPr lang="en-US" sz="2000" dirty="0"/>
              <a:t> atoms </a:t>
            </a:r>
            <a:r>
              <a:rPr lang="en-US" sz="2000" dirty="0" smtClean="0"/>
              <a:t>Se           </a:t>
            </a:r>
            <a:r>
              <a:rPr lang="en-US" sz="2000" u="sng" dirty="0" smtClean="0"/>
              <a:t>1 </a:t>
            </a:r>
            <a:r>
              <a:rPr lang="en-US" sz="2000" u="sng" dirty="0" err="1"/>
              <a:t>mol</a:t>
            </a:r>
            <a:r>
              <a:rPr lang="en-US" sz="2000" dirty="0"/>
              <a:t>   </a:t>
            </a:r>
            <a:r>
              <a:rPr lang="en-US" sz="2000" dirty="0" smtClean="0"/>
              <a:t>          </a:t>
            </a:r>
            <a:r>
              <a:rPr lang="en-US" sz="2000" u="sng" dirty="0" smtClean="0"/>
              <a:t>78.96 g  Se  </a:t>
            </a:r>
            <a:r>
              <a:rPr lang="en-US" sz="2000" dirty="0" smtClean="0"/>
              <a:t>     =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6.022 </a:t>
            </a:r>
            <a:r>
              <a:rPr lang="en-US" sz="2000" dirty="0"/>
              <a:t>x 10 </a:t>
            </a:r>
            <a:r>
              <a:rPr lang="en-US" sz="2000" baseline="30000" dirty="0" smtClean="0"/>
              <a:t>23  atoms          </a:t>
            </a:r>
            <a:r>
              <a:rPr lang="en-US" sz="2000" dirty="0" smtClean="0"/>
              <a:t>1 </a:t>
            </a:r>
            <a:r>
              <a:rPr lang="en-US" sz="2000" dirty="0" err="1" smtClean="0"/>
              <a:t>mol</a:t>
            </a:r>
            <a:endParaRPr lang="en-US" sz="2000" dirty="0"/>
          </a:p>
          <a:p>
            <a:r>
              <a:rPr lang="en-US" sz="2000" dirty="0" smtClean="0"/>
              <a:t>=</a:t>
            </a:r>
            <a:r>
              <a:rPr lang="en-US" dirty="0"/>
              <a:t> </a:t>
            </a:r>
            <a:r>
              <a:rPr lang="en-US" sz="2000" dirty="0"/>
              <a:t>78.96 g Se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/>
              <a:t>2.00 x 10 </a:t>
            </a:r>
            <a:r>
              <a:rPr lang="en-US" sz="2000" baseline="30000" dirty="0"/>
              <a:t>24 </a:t>
            </a:r>
            <a:r>
              <a:rPr lang="en-US" sz="2000" dirty="0" smtClean="0"/>
              <a:t>atoms Ne      </a:t>
            </a:r>
            <a:r>
              <a:rPr lang="en-US" sz="2000" u="sng" dirty="0"/>
              <a:t>1 </a:t>
            </a:r>
            <a:r>
              <a:rPr lang="en-US" sz="2000" u="sng" dirty="0" err="1"/>
              <a:t>mol</a:t>
            </a:r>
            <a:r>
              <a:rPr lang="en-US" sz="2000" dirty="0"/>
              <a:t>           </a:t>
            </a:r>
            <a:r>
              <a:rPr lang="en-US" sz="2000" dirty="0" smtClean="0"/>
              <a:t>      </a:t>
            </a:r>
            <a:r>
              <a:rPr lang="en-US" sz="2000" u="sng" dirty="0" smtClean="0"/>
              <a:t>20.18 </a:t>
            </a:r>
            <a:r>
              <a:rPr lang="en-US" sz="2000" u="sng" dirty="0"/>
              <a:t>g  </a:t>
            </a:r>
            <a:r>
              <a:rPr lang="en-US" sz="2000" u="sng" dirty="0" smtClean="0"/>
              <a:t>Ne  </a:t>
            </a:r>
            <a:r>
              <a:rPr lang="en-US" sz="2000" dirty="0" smtClean="0"/>
              <a:t>     </a:t>
            </a:r>
            <a:r>
              <a:rPr lang="en-US" sz="2000" dirty="0"/>
              <a:t>= </a:t>
            </a:r>
          </a:p>
          <a:p>
            <a:r>
              <a:rPr lang="en-US" sz="2000" dirty="0"/>
              <a:t>                                      </a:t>
            </a:r>
            <a:r>
              <a:rPr lang="en-US" sz="2000" dirty="0" smtClean="0"/>
              <a:t>6.022 </a:t>
            </a:r>
            <a:r>
              <a:rPr lang="en-US" sz="2000" dirty="0"/>
              <a:t>x 10 </a:t>
            </a:r>
            <a:r>
              <a:rPr lang="en-US" sz="2000" baseline="30000" dirty="0"/>
              <a:t>23 </a:t>
            </a:r>
            <a:r>
              <a:rPr lang="en-US" sz="2000" baseline="30000" dirty="0" smtClean="0"/>
              <a:t>atoms           </a:t>
            </a:r>
            <a:r>
              <a:rPr lang="en-US" sz="2000" dirty="0"/>
              <a:t>1 </a:t>
            </a:r>
            <a:r>
              <a:rPr lang="en-US" sz="2000" dirty="0" err="1" smtClean="0"/>
              <a:t>mol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= 67.0 g Ne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267200" y="914400"/>
            <a:ext cx="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4038600" y="2831399"/>
            <a:ext cx="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096000" y="2743200"/>
            <a:ext cx="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7924800" y="829235"/>
            <a:ext cx="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324600" y="829235"/>
            <a:ext cx="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7772400" y="2711824"/>
            <a:ext cx="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463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3.72 x 10 </a:t>
            </a:r>
            <a:r>
              <a:rPr lang="en-US" sz="2000" baseline="30000" dirty="0"/>
              <a:t>14 </a:t>
            </a:r>
            <a:r>
              <a:rPr lang="en-US" sz="2000" dirty="0"/>
              <a:t>atoms </a:t>
            </a:r>
            <a:r>
              <a:rPr lang="en-US" sz="2000" dirty="0" err="1" smtClean="0"/>
              <a:t>Ca</a:t>
            </a:r>
            <a:r>
              <a:rPr lang="en-US" sz="2000" dirty="0" smtClean="0"/>
              <a:t>            </a:t>
            </a:r>
            <a:r>
              <a:rPr lang="en-US" sz="2000" u="sng" dirty="0"/>
              <a:t>1 </a:t>
            </a:r>
            <a:r>
              <a:rPr lang="en-US" sz="2000" u="sng" dirty="0" err="1"/>
              <a:t>mol</a:t>
            </a:r>
            <a:r>
              <a:rPr lang="en-US" sz="2000" dirty="0"/>
              <a:t>             </a:t>
            </a:r>
            <a:r>
              <a:rPr lang="en-US" sz="2000" u="sng" dirty="0" smtClean="0"/>
              <a:t>40.08 g </a:t>
            </a:r>
            <a:r>
              <a:rPr lang="en-US" sz="2000" u="sng" dirty="0" err="1" smtClean="0"/>
              <a:t>Ca</a:t>
            </a:r>
            <a:r>
              <a:rPr lang="en-US" sz="2000" u="sng" dirty="0" smtClean="0"/>
              <a:t> </a:t>
            </a:r>
            <a:r>
              <a:rPr lang="en-US" sz="2000" dirty="0" smtClean="0"/>
              <a:t>     </a:t>
            </a:r>
            <a:r>
              <a:rPr lang="en-US" sz="2000" dirty="0"/>
              <a:t>= </a:t>
            </a:r>
          </a:p>
          <a:p>
            <a:r>
              <a:rPr lang="en-US" sz="2000" dirty="0"/>
              <a:t>                                         6.022 x 10 </a:t>
            </a:r>
            <a:r>
              <a:rPr lang="en-US" sz="2000" baseline="30000" dirty="0"/>
              <a:t>23            </a:t>
            </a:r>
            <a:r>
              <a:rPr lang="en-US" sz="2000" dirty="0"/>
              <a:t>1 </a:t>
            </a:r>
            <a:r>
              <a:rPr lang="en-US" sz="2000" dirty="0" err="1" smtClean="0"/>
              <a:t>mol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= 2.48 x 10 </a:t>
            </a:r>
            <a:r>
              <a:rPr lang="en-US" sz="2000" baseline="30000" dirty="0" smtClean="0"/>
              <a:t>-8 </a:t>
            </a:r>
            <a:r>
              <a:rPr lang="en-US" sz="2000" dirty="0" smtClean="0"/>
              <a:t>g </a:t>
            </a:r>
            <a:r>
              <a:rPr lang="en-US" sz="2000" dirty="0" err="1" smtClean="0"/>
              <a:t>Ca</a:t>
            </a:r>
            <a:endParaRPr lang="en-US" sz="2000" dirty="0" smtClean="0"/>
          </a:p>
          <a:p>
            <a:endParaRPr lang="en-US" sz="2000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191000" y="1828800"/>
            <a:ext cx="0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7848600" y="1676400"/>
            <a:ext cx="0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096000" y="1676400"/>
            <a:ext cx="0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228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Atomic number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Number of protons in the nucleus of the </a:t>
            </a:r>
            <a:r>
              <a:rPr lang="en-US" dirty="0" smtClean="0"/>
              <a:t>atom</a:t>
            </a:r>
            <a:endParaRPr lang="en-US" dirty="0"/>
          </a:p>
          <a:p>
            <a:r>
              <a:rPr lang="en-US" dirty="0"/>
              <a:t>Never changes</a:t>
            </a:r>
          </a:p>
          <a:p>
            <a:r>
              <a:rPr lang="en-US" dirty="0"/>
              <a:t>Increases on </a:t>
            </a:r>
            <a:r>
              <a:rPr lang="en-US" dirty="0" smtClean="0"/>
              <a:t>PT</a:t>
            </a:r>
          </a:p>
          <a:p>
            <a:r>
              <a:rPr lang="en-US" dirty="0" smtClean="0"/>
              <a:t>Identifies element</a:t>
            </a:r>
          </a:p>
          <a:p>
            <a:r>
              <a:rPr lang="en-US" dirty="0" smtClean="0"/>
              <a:t>Because atoms are neutral, #protons= # electrons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b="1" smtClean="0"/>
              <a:t>Atomic Mass</a:t>
            </a:r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124200"/>
            <a:ext cx="8839200" cy="36576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rgbClr val="33CC33"/>
              </a:buClr>
              <a:buFont typeface="Wingdings" pitchFamily="2" charset="2"/>
              <a:buChar char="l"/>
            </a:pPr>
            <a:r>
              <a:rPr lang="en-US" altLang="en-US" sz="2400" b="1" smtClean="0"/>
              <a:t>Listed on the periodic table</a:t>
            </a:r>
            <a:endParaRPr lang="en-US" altLang="en-US" sz="2400" b="1" baseline="30000" smtClean="0"/>
          </a:p>
          <a:p>
            <a:pPr eaLnBrk="1" hangingPunct="1">
              <a:lnSpc>
                <a:spcPct val="130000"/>
              </a:lnSpc>
              <a:buClr>
                <a:srgbClr val="33CC33"/>
              </a:buClr>
              <a:buFont typeface="Wingdings" pitchFamily="2" charset="2"/>
              <a:buChar char="l"/>
            </a:pPr>
            <a:r>
              <a:rPr lang="en-US" altLang="en-US" sz="2400" b="1" smtClean="0"/>
              <a:t>Gives  the mass of “average” atom of each element compared to </a:t>
            </a:r>
            <a:r>
              <a:rPr lang="en-US" altLang="en-US" sz="2400" b="1" baseline="30000" smtClean="0"/>
              <a:t>12</a:t>
            </a:r>
            <a:r>
              <a:rPr lang="en-US" altLang="en-US" sz="2400" b="1" smtClean="0"/>
              <a:t>C </a:t>
            </a:r>
          </a:p>
          <a:p>
            <a:pPr eaLnBrk="1" hangingPunct="1">
              <a:lnSpc>
                <a:spcPct val="130000"/>
              </a:lnSpc>
              <a:buClr>
                <a:srgbClr val="33CC33"/>
              </a:buClr>
              <a:buFont typeface="Wingdings" pitchFamily="2" charset="2"/>
              <a:buChar char="l"/>
            </a:pPr>
            <a:r>
              <a:rPr lang="en-US" altLang="en-US" sz="2400" b="1" smtClean="0"/>
              <a:t>Average atom based on all the isotopes and their abundance %</a:t>
            </a:r>
          </a:p>
          <a:p>
            <a:pPr eaLnBrk="1" hangingPunct="1">
              <a:lnSpc>
                <a:spcPct val="130000"/>
              </a:lnSpc>
              <a:buClr>
                <a:srgbClr val="33CC33"/>
              </a:buClr>
              <a:buFont typeface="Wingdings" pitchFamily="2" charset="2"/>
              <a:buChar char="l"/>
            </a:pPr>
            <a:r>
              <a:rPr lang="en-US" altLang="en-US" sz="2400" b="1" smtClean="0"/>
              <a:t>Atomic mass is not a whole number … mass number is a whole number</a:t>
            </a:r>
            <a:endParaRPr lang="en-US" altLang="en-US" sz="2000" b="1" smtClean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en-US" sz="2000" b="1" smtClean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en-US" sz="2000" b="1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324600" y="1524000"/>
            <a:ext cx="15240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5000" b="1">
                <a:latin typeface="Times New Roman" pitchFamily="18" charset="0"/>
              </a:rPr>
              <a:t>Na</a:t>
            </a:r>
          </a:p>
          <a:p>
            <a:pPr algn="ctr"/>
            <a:r>
              <a:rPr lang="en-US" altLang="en-US" sz="5000" b="1">
                <a:latin typeface="Times New Roman" pitchFamily="18" charset="0"/>
              </a:rPr>
              <a:t>22.99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4800600" y="2895600"/>
            <a:ext cx="1295400" cy="685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Mass number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Sum of the protons and neutrons in the nucleus of the </a:t>
            </a:r>
            <a:r>
              <a:rPr lang="en-US" dirty="0" smtClean="0"/>
              <a:t>atom</a:t>
            </a:r>
          </a:p>
          <a:p>
            <a:r>
              <a:rPr lang="en-US" dirty="0" smtClean="0"/>
              <a:t>Average on PT</a:t>
            </a:r>
          </a:p>
          <a:p>
            <a:r>
              <a:rPr lang="en-US" dirty="0" smtClean="0"/>
              <a:t>All isotopes are taken into account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2772" name="Picture 4" descr="bd0509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267200"/>
            <a:ext cx="2519114" cy="2285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Symbol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sz="6600" baseline="30000" dirty="0" smtClean="0"/>
              <a:t>A</a:t>
            </a:r>
            <a:r>
              <a:rPr lang="en-US" dirty="0" smtClean="0"/>
              <a:t> Z </a:t>
            </a:r>
            <a:r>
              <a:rPr lang="en-US" sz="9600" dirty="0" smtClean="0"/>
              <a:t>X</a:t>
            </a:r>
          </a:p>
          <a:p>
            <a:pPr>
              <a:buNone/>
            </a:pPr>
            <a:r>
              <a:rPr lang="en-US" sz="2800" dirty="0" smtClean="0"/>
              <a:t>A= mass</a:t>
            </a:r>
          </a:p>
          <a:p>
            <a:pPr>
              <a:buNone/>
            </a:pPr>
            <a:r>
              <a:rPr lang="en-US" sz="2800" dirty="0" smtClean="0"/>
              <a:t>Z= atomic number</a:t>
            </a:r>
          </a:p>
          <a:p>
            <a:pPr>
              <a:buNone/>
            </a:pPr>
            <a:r>
              <a:rPr lang="en-US" sz="2800" dirty="0" smtClean="0"/>
              <a:t>X= element symbol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85800"/>
            <a:ext cx="7772400" cy="5105400"/>
          </a:xfrm>
        </p:spPr>
        <p:txBody>
          <a:bodyPr/>
          <a:lstStyle/>
          <a:p>
            <a:r>
              <a:rPr lang="en-US" dirty="0" smtClean="0"/>
              <a:t>Nickel</a:t>
            </a:r>
          </a:p>
          <a:p>
            <a:r>
              <a:rPr lang="en-US" baseline="30000" dirty="0" smtClean="0"/>
              <a:t>59</a:t>
            </a:r>
            <a:r>
              <a:rPr lang="en-US" dirty="0" smtClean="0"/>
              <a:t> </a:t>
            </a:r>
            <a:r>
              <a:rPr lang="en-US" baseline="-25000" dirty="0" smtClean="0"/>
              <a:t>28</a:t>
            </a:r>
            <a:r>
              <a:rPr lang="en-US" dirty="0" smtClean="0"/>
              <a:t> Ni</a:t>
            </a:r>
          </a:p>
          <a:p>
            <a:r>
              <a:rPr lang="en-US" dirty="0" smtClean="0"/>
              <a:t>Nitrogen</a:t>
            </a:r>
          </a:p>
          <a:p>
            <a:r>
              <a:rPr lang="en-US" baseline="30000" dirty="0" smtClean="0"/>
              <a:t>14 </a:t>
            </a:r>
            <a:r>
              <a:rPr lang="en-US" baseline="-25000" dirty="0" smtClean="0"/>
              <a:t>7</a:t>
            </a:r>
            <a:r>
              <a:rPr lang="en-US" dirty="0" smtClean="0"/>
              <a:t> N</a:t>
            </a:r>
          </a:p>
          <a:p>
            <a:r>
              <a:rPr lang="en-US" dirty="0" smtClean="0"/>
              <a:t>Silver</a:t>
            </a:r>
          </a:p>
          <a:p>
            <a:r>
              <a:rPr lang="en-US" baseline="30000" dirty="0" smtClean="0"/>
              <a:t>108</a:t>
            </a:r>
            <a:r>
              <a:rPr lang="en-US" dirty="0" smtClean="0"/>
              <a:t> </a:t>
            </a:r>
            <a:r>
              <a:rPr lang="en-US" baseline="-25000" dirty="0" smtClean="0"/>
              <a:t>47</a:t>
            </a:r>
            <a:r>
              <a:rPr lang="en-US" dirty="0" smtClean="0"/>
              <a:t>Ag</a:t>
            </a:r>
            <a:endParaRPr lang="en-US" baseline="-25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2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7217</TotalTime>
  <Words>848</Words>
  <Application>Microsoft Office PowerPoint</Application>
  <PresentationFormat>On-screen Show (4:3)</PresentationFormat>
  <Paragraphs>219</Paragraphs>
  <Slides>41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Factory</vt:lpstr>
      <vt:lpstr>Clip</vt:lpstr>
      <vt:lpstr>Atoms : The Building Blocks of Matter</vt:lpstr>
      <vt:lpstr>Counting Atoms</vt:lpstr>
      <vt:lpstr>3-3 Learning Targets</vt:lpstr>
      <vt:lpstr>PowerPoint Presentation</vt:lpstr>
      <vt:lpstr>Atomic number</vt:lpstr>
      <vt:lpstr>Atomic Mass</vt:lpstr>
      <vt:lpstr>Mass number</vt:lpstr>
      <vt:lpstr>Nuclear Symbol</vt:lpstr>
      <vt:lpstr>PowerPoint Presentation</vt:lpstr>
      <vt:lpstr>Calculating Neutrons</vt:lpstr>
      <vt:lpstr>Ions</vt:lpstr>
      <vt:lpstr>Anion</vt:lpstr>
      <vt:lpstr>F ion</vt:lpstr>
      <vt:lpstr>Cation</vt:lpstr>
      <vt:lpstr>Li cation</vt:lpstr>
      <vt:lpstr>Isotopes</vt:lpstr>
      <vt:lpstr>Isotope</vt:lpstr>
      <vt:lpstr>PowerPoint Presentation</vt:lpstr>
      <vt:lpstr>PowerPoint Presentation</vt:lpstr>
      <vt:lpstr>Isotopes of Carbon</vt:lpstr>
      <vt:lpstr>Atomic Mass of ?????</vt:lpstr>
      <vt:lpstr>            </vt:lpstr>
      <vt:lpstr>Atomic Mass of ?????</vt:lpstr>
      <vt:lpstr>Unified Atomic Mass Unit (AMU)</vt:lpstr>
      <vt:lpstr>PowerPoint Presentation</vt:lpstr>
      <vt:lpstr>PowerPoint Presentation</vt:lpstr>
      <vt:lpstr>Mole (mol)</vt:lpstr>
      <vt:lpstr>Avagadro’s number</vt:lpstr>
      <vt:lpstr>PowerPoint Presentation</vt:lpstr>
      <vt:lpstr>Average Atomic Masses</vt:lpstr>
      <vt:lpstr>Molar Mass</vt:lpstr>
      <vt:lpstr>Calculating with Moles</vt:lpstr>
      <vt:lpstr>Moles to Mass (grams)</vt:lpstr>
      <vt:lpstr>Moles to Mass (grams)</vt:lpstr>
      <vt:lpstr>Mass (grams)to Moles</vt:lpstr>
      <vt:lpstr>Mass (grams)to Moles</vt:lpstr>
      <vt:lpstr>Mass to # of atoms</vt:lpstr>
      <vt:lpstr>Mass to # of atoms</vt:lpstr>
      <vt:lpstr>Number of atoms to Mass </vt:lpstr>
      <vt:lpstr>Number of atoms to Mass </vt:lpstr>
      <vt:lpstr>PowerPoint Presentation</vt:lpstr>
    </vt:vector>
  </TitlesOfParts>
  <Company>Berlin Milan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 and the Periodic Table</dc:title>
  <dc:creator>Authorized User</dc:creator>
  <cp:lastModifiedBy>Test Stiudent2</cp:lastModifiedBy>
  <cp:revision>152</cp:revision>
  <cp:lastPrinted>2016-10-10T13:57:05Z</cp:lastPrinted>
  <dcterms:created xsi:type="dcterms:W3CDTF">2003-05-13T17:43:00Z</dcterms:created>
  <dcterms:modified xsi:type="dcterms:W3CDTF">2018-10-02T16:32:43Z</dcterms:modified>
</cp:coreProperties>
</file>