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256" r:id="rId2"/>
    <p:sldId id="319" r:id="rId3"/>
    <p:sldId id="367" r:id="rId4"/>
    <p:sldId id="257" r:id="rId5"/>
    <p:sldId id="338" r:id="rId6"/>
    <p:sldId id="372" r:id="rId7"/>
    <p:sldId id="371" r:id="rId8"/>
    <p:sldId id="373" r:id="rId9"/>
    <p:sldId id="374" r:id="rId10"/>
    <p:sldId id="375" r:id="rId11"/>
    <p:sldId id="376" r:id="rId12"/>
    <p:sldId id="377" r:id="rId13"/>
    <p:sldId id="378" r:id="rId14"/>
    <p:sldId id="379" r:id="rId15"/>
    <p:sldId id="380" r:id="rId16"/>
    <p:sldId id="386" r:id="rId17"/>
    <p:sldId id="342" r:id="rId18"/>
    <p:sldId id="365" r:id="rId19"/>
    <p:sldId id="381" r:id="rId20"/>
    <p:sldId id="382" r:id="rId21"/>
    <p:sldId id="384" r:id="rId22"/>
    <p:sldId id="385" r:id="rId23"/>
    <p:sldId id="387" r:id="rId24"/>
    <p:sldId id="389" r:id="rId25"/>
    <p:sldId id="348" r:id="rId26"/>
    <p:sldId id="388" r:id="rId27"/>
    <p:sldId id="347" r:id="rId28"/>
    <p:sldId id="259" r:id="rId29"/>
    <p:sldId id="260" r:id="rId30"/>
    <p:sldId id="261" r:id="rId31"/>
    <p:sldId id="349" r:id="rId32"/>
    <p:sldId id="262" r:id="rId33"/>
    <p:sldId id="346" r:id="rId34"/>
    <p:sldId id="390" r:id="rId35"/>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746" autoAdjust="0"/>
  </p:normalViewPr>
  <p:slideViewPr>
    <p:cSldViewPr>
      <p:cViewPr>
        <p:scale>
          <a:sx n="70" d="100"/>
          <a:sy n="70" d="100"/>
        </p:scale>
        <p:origin x="-1362" y="-114"/>
      </p:cViewPr>
      <p:guideLst>
        <p:guide orient="horz" pos="2160"/>
        <p:guide pos="2880"/>
      </p:guideLst>
    </p:cSldViewPr>
  </p:slideViewPr>
  <p:outlineViewPr>
    <p:cViewPr>
      <p:scale>
        <a:sx n="33" d="100"/>
        <a:sy n="33" d="100"/>
      </p:scale>
      <p:origin x="0" y="64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dirty="0"/>
          </a:p>
        </p:txBody>
      </p:sp>
      <p:sp>
        <p:nvSpPr>
          <p:cNvPr id="122883"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122884"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dirty="0"/>
          </a:p>
        </p:txBody>
      </p:sp>
      <p:sp>
        <p:nvSpPr>
          <p:cNvPr id="122885"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F96C05D-623C-4D07-9598-3955A4E9A307}" type="slidenum">
              <a:rPr lang="en-US"/>
              <a:pPr/>
              <a:t>‹#›</a:t>
            </a:fld>
            <a:endParaRPr lang="en-US" dirty="0"/>
          </a:p>
        </p:txBody>
      </p:sp>
    </p:spTree>
    <p:extLst>
      <p:ext uri="{BB962C8B-B14F-4D97-AF65-F5344CB8AC3E}">
        <p14:creationId xmlns:p14="http://schemas.microsoft.com/office/powerpoint/2010/main" val="224496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237E2A5-FCE9-4C4D-9B26-89DF904E3E99}" type="datetimeFigureOut">
              <a:rPr lang="en-US" smtClean="0"/>
              <a:t>10/2/2018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6C5F0A-9C4E-4BA8-90E0-691C5E5887D2}" type="slidenum">
              <a:rPr lang="en-US" smtClean="0"/>
              <a:t>‹#›</a:t>
            </a:fld>
            <a:endParaRPr lang="en-US"/>
          </a:p>
        </p:txBody>
      </p:sp>
    </p:spTree>
    <p:extLst>
      <p:ext uri="{BB962C8B-B14F-4D97-AF65-F5344CB8AC3E}">
        <p14:creationId xmlns:p14="http://schemas.microsoft.com/office/powerpoint/2010/main" val="319781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63BC72-5400-47D4-9E39-CBF0B6474047}" type="slidenum">
              <a:rPr lang="en-US" altLang="en-US"/>
              <a:pPr/>
              <a:t>7</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415790"/>
            <a:ext cx="5029200" cy="4183380"/>
          </a:xfrm>
        </p:spPr>
        <p:txBody>
          <a:bodyPr/>
          <a:lstStyle/>
          <a:p>
            <a:r>
              <a:rPr lang="en-US" altLang="en-US"/>
              <a:t>J. J. Thomson - English physicist. 1897</a:t>
            </a:r>
          </a:p>
          <a:p>
            <a:endParaRPr lang="en-US" altLang="en-US"/>
          </a:p>
          <a:p>
            <a:r>
              <a:rPr lang="en-US" altLang="en-US"/>
              <a:t>	Made a piece of equipment  called a cathode ray tube.</a:t>
            </a:r>
          </a:p>
          <a:p>
            <a:r>
              <a:rPr lang="en-US" altLang="en-US"/>
              <a:t>	It is a vacuum tube - all the air has been pumped out.</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88413-4465-4D0B-B2CF-BA0DC92FB45F}" type="slidenum">
              <a:rPr lang="en-US" altLang="en-US"/>
              <a:pPr/>
              <a:t>19</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14400" y="4415790"/>
            <a:ext cx="5029200" cy="4183380"/>
          </a:xfrm>
        </p:spPr>
        <p:txBody>
          <a:bodyPr/>
          <a:lstStyle/>
          <a:p>
            <a:r>
              <a:rPr lang="en-US" altLang="en-US"/>
              <a:t>In the cathode ray experiment, Thomson was able to verify the existence of the electron, characterize its mass, and determine that it has negative charge.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3D19C-1D31-4007-B5AF-C012C36B269D}" type="slidenum">
              <a:rPr lang="en-US" altLang="en-US"/>
              <a:pPr/>
              <a:t>21</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914400" y="4415790"/>
            <a:ext cx="5029200" cy="4183380"/>
          </a:xfrm>
        </p:spPr>
        <p:txBody>
          <a:bodyPr/>
          <a:lstStyle/>
          <a:p>
            <a:r>
              <a:rPr lang="en-US" altLang="en-US"/>
              <a:t>Found the electron</a:t>
            </a:r>
          </a:p>
          <a:p>
            <a:r>
              <a:rPr lang="en-US" altLang="en-US"/>
              <a:t>Couldn’t find (proton) positive (for a while) </a:t>
            </a:r>
          </a:p>
          <a:p>
            <a:r>
              <a:rPr lang="en-US" altLang="en-US"/>
              <a:t>Said the atom was like plum pudding</a:t>
            </a:r>
          </a:p>
          <a:p>
            <a:r>
              <a:rPr lang="en-US" altLang="en-US"/>
              <a:t>	…. bunch of positive stuff, with the electrons able to be removed.</a:t>
            </a: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1B056-A26C-4EAA-AFE1-098FB30B1592}" type="slidenum">
              <a:rPr lang="en-US" altLang="en-US"/>
              <a:pPr/>
              <a:t>22</a:t>
            </a:fld>
            <a:endParaRPr lang="en-US" alt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914400" y="4415790"/>
            <a:ext cx="5029200" cy="418338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76FBB7-1DE2-4510-B93A-7FF8EEF3E48F}" type="slidenum">
              <a:rPr lang="en-US" altLang="en-US"/>
              <a:pPr/>
              <a:t>8</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415790"/>
            <a:ext cx="5029200" cy="4183380"/>
          </a:xfrm>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4D8C-A97D-403A-A4FE-09762F7A8990}" type="slidenum">
              <a:rPr lang="en-US" altLang="en-US"/>
              <a:pPr/>
              <a:t>9</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14400" y="4415790"/>
            <a:ext cx="5029200" cy="418338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7F92B-2592-4E71-B42B-39411BAED61A}" type="slidenum">
              <a:rPr lang="en-US" altLang="en-US"/>
              <a:pPr/>
              <a:t>10</a:t>
            </a:fld>
            <a:endParaRPr lang="en-US"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14400" y="4415790"/>
            <a:ext cx="5029200" cy="4183380"/>
          </a:xfrm>
        </p:spPr>
        <p:txBody>
          <a:bodyPr/>
          <a:lstStyle/>
          <a:p>
            <a:r>
              <a:rPr lang="en-US" altLang="en-US"/>
              <a:t>Charged particles tend to move away from particles with the same charge and toward particles with the opposite charge.  When the cathode rays bent away from the negative pole of the magnet and toward the positive pole, this rule caused Thomson to realize the cathode rays were negatively charged.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8BCB3-8569-4DFE-A49C-797C49822F4F}" type="slidenum">
              <a:rPr lang="en-US" altLang="en-US"/>
              <a:pPr/>
              <a:t>11</a:t>
            </a:fld>
            <a:endParaRPr lang="en-US" altLang="en-US"/>
          </a:p>
        </p:txBody>
      </p:sp>
      <p:sp>
        <p:nvSpPr>
          <p:cNvPr id="63490" name="Rectangle 2"/>
          <p:cNvSpPr>
            <a:spLocks noGrp="1" noRot="1" noChangeAspect="1" noChangeArrowheads="1" noTextEdit="1"/>
          </p:cNvSpPr>
          <p:nvPr>
            <p:ph type="sldImg"/>
          </p:nvPr>
        </p:nvSpPr>
        <p:spPr>
          <a:xfrm>
            <a:off x="1114425" y="703263"/>
            <a:ext cx="4629150" cy="3473450"/>
          </a:xfrm>
          <a:ln w="12700" cap="flat">
            <a:solidFill>
              <a:schemeClr val="tx1"/>
            </a:solidFill>
          </a:ln>
          <a:extLst>
            <a:ext uri="{909E8E84-426E-40DD-AFC4-6F175D3DCCD1}">
              <a14:hiddenFill xmlns:a14="http://schemas.microsoft.com/office/drawing/2010/main">
                <a:noFill/>
              </a14:hiddenFill>
            </a:ext>
          </a:extLst>
        </p:spPr>
      </p:sp>
      <p:sp>
        <p:nvSpPr>
          <p:cNvPr id="63491" name="Rectangle 3"/>
          <p:cNvSpPr>
            <a:spLocks noGrp="1" noChangeArrowheads="1"/>
          </p:cNvSpPr>
          <p:nvPr>
            <p:ph type="body" idx="1"/>
          </p:nvPr>
        </p:nvSpPr>
        <p:spPr>
          <a:xfrm>
            <a:off x="914400" y="4415790"/>
            <a:ext cx="5029200" cy="4183380"/>
          </a:xfrm>
          <a:ln/>
        </p:spPr>
        <p:txBody>
          <a:bodyPr lIns="92069" tIns="46036" rIns="92069" bIns="46036"/>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1D957-4026-42BB-A7CF-982E0843FD3D}" type="slidenum">
              <a:rPr lang="en-US" altLang="en-US"/>
              <a:pPr/>
              <a:t>12</a:t>
            </a:fld>
            <a:endParaRPr lang="en-US" altLang="en-US"/>
          </a:p>
        </p:txBody>
      </p:sp>
      <p:sp>
        <p:nvSpPr>
          <p:cNvPr id="65538" name="Rectangle 2"/>
          <p:cNvSpPr>
            <a:spLocks noGrp="1" noRot="1" noChangeAspect="1" noChangeArrowheads="1" noTextEdit="1"/>
          </p:cNvSpPr>
          <p:nvPr>
            <p:ph type="sldImg"/>
          </p:nvPr>
        </p:nvSpPr>
        <p:spPr>
          <a:xfrm>
            <a:off x="1114425" y="703263"/>
            <a:ext cx="4629150" cy="3473450"/>
          </a:xfrm>
          <a:ln w="12700" cap="flat">
            <a:solidFill>
              <a:schemeClr val="tx1"/>
            </a:solidFill>
          </a:ln>
          <a:extLst>
            <a:ext uri="{909E8E84-426E-40DD-AFC4-6F175D3DCCD1}">
              <a14:hiddenFill xmlns:a14="http://schemas.microsoft.com/office/drawing/2010/main">
                <a:noFill/>
              </a14:hiddenFill>
            </a:ext>
          </a:extLst>
        </p:spPr>
      </p:sp>
      <p:sp>
        <p:nvSpPr>
          <p:cNvPr id="65539" name="Rectangle 3"/>
          <p:cNvSpPr>
            <a:spLocks noGrp="1" noChangeArrowheads="1"/>
          </p:cNvSpPr>
          <p:nvPr>
            <p:ph type="body" idx="1"/>
          </p:nvPr>
        </p:nvSpPr>
        <p:spPr>
          <a:xfrm>
            <a:off x="914400" y="4415790"/>
            <a:ext cx="5029200" cy="4183380"/>
          </a:xfrm>
          <a:ln/>
        </p:spPr>
        <p:txBody>
          <a:bodyPr lIns="92069" tIns="46036" rIns="92069" bIns="46036"/>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3C86F-0FBC-47DF-A2A4-8B41EAA804E2}" type="slidenum">
              <a:rPr lang="en-US" altLang="en-US"/>
              <a:pPr/>
              <a:t>13</a:t>
            </a:fld>
            <a:endParaRPr lang="en-US" altLang="en-US"/>
          </a:p>
        </p:txBody>
      </p:sp>
      <p:sp>
        <p:nvSpPr>
          <p:cNvPr id="67586" name="Rectangle 2"/>
          <p:cNvSpPr>
            <a:spLocks noGrp="1" noRot="1" noChangeAspect="1" noChangeArrowheads="1" noTextEdit="1"/>
          </p:cNvSpPr>
          <p:nvPr>
            <p:ph type="sldImg"/>
          </p:nvPr>
        </p:nvSpPr>
        <p:spPr>
          <a:xfrm>
            <a:off x="1114425" y="703263"/>
            <a:ext cx="4629150" cy="3473450"/>
          </a:xfrm>
          <a:ln w="12700" cap="flat">
            <a:solidFill>
              <a:schemeClr val="tx1"/>
            </a:solidFill>
          </a:ln>
          <a:extLst>
            <a:ext uri="{909E8E84-426E-40DD-AFC4-6F175D3DCCD1}">
              <a14:hiddenFill xmlns:a14="http://schemas.microsoft.com/office/drawing/2010/main">
                <a:noFill/>
              </a14:hiddenFill>
            </a:ext>
          </a:extLst>
        </p:spPr>
      </p:sp>
      <p:sp>
        <p:nvSpPr>
          <p:cNvPr id="67587" name="Rectangle 3"/>
          <p:cNvSpPr>
            <a:spLocks noGrp="1" noChangeArrowheads="1"/>
          </p:cNvSpPr>
          <p:nvPr>
            <p:ph type="body" idx="1"/>
          </p:nvPr>
        </p:nvSpPr>
        <p:spPr>
          <a:xfrm>
            <a:off x="914400" y="4415790"/>
            <a:ext cx="5029200" cy="4183380"/>
          </a:xfrm>
          <a:ln/>
        </p:spPr>
        <p:txBody>
          <a:bodyPr lIns="92069" tIns="46036" rIns="92069" bIns="46036"/>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6181DA-5618-494C-A37F-A4740704136C}" type="slidenum">
              <a:rPr lang="en-US" altLang="en-US"/>
              <a:pPr/>
              <a:t>14</a:t>
            </a:fld>
            <a:endParaRPr lang="en-US" altLang="en-US"/>
          </a:p>
        </p:txBody>
      </p:sp>
      <p:sp>
        <p:nvSpPr>
          <p:cNvPr id="69634" name="Rectangle 2"/>
          <p:cNvSpPr>
            <a:spLocks noGrp="1" noRot="1" noChangeAspect="1" noChangeArrowheads="1" noTextEdit="1"/>
          </p:cNvSpPr>
          <p:nvPr>
            <p:ph type="sldImg"/>
          </p:nvPr>
        </p:nvSpPr>
        <p:spPr>
          <a:xfrm>
            <a:off x="1114425" y="703263"/>
            <a:ext cx="4629150" cy="3473450"/>
          </a:xfrm>
          <a:ln w="12700" cap="flat">
            <a:solidFill>
              <a:schemeClr val="tx1"/>
            </a:solidFill>
          </a:ln>
          <a:extLst>
            <a:ext uri="{909E8E84-426E-40DD-AFC4-6F175D3DCCD1}">
              <a14:hiddenFill xmlns:a14="http://schemas.microsoft.com/office/drawing/2010/main">
                <a:noFill/>
              </a14:hiddenFill>
            </a:ext>
          </a:extLst>
        </p:spPr>
      </p:sp>
      <p:sp>
        <p:nvSpPr>
          <p:cNvPr id="69635" name="Rectangle 3"/>
          <p:cNvSpPr>
            <a:spLocks noGrp="1" noChangeArrowheads="1"/>
          </p:cNvSpPr>
          <p:nvPr>
            <p:ph type="body" idx="1"/>
          </p:nvPr>
        </p:nvSpPr>
        <p:spPr>
          <a:xfrm>
            <a:off x="914400" y="4415790"/>
            <a:ext cx="5029200" cy="4183380"/>
          </a:xfrm>
          <a:ln/>
        </p:spPr>
        <p:txBody>
          <a:bodyPr lIns="92069" tIns="46036" rIns="92069" bIns="46036"/>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9E299A-4BE9-44E9-A751-49401B5880DF}" type="slidenum">
              <a:rPr lang="en-US" altLang="en-US"/>
              <a:pPr/>
              <a:t>15</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14400" y="4415790"/>
            <a:ext cx="5029200" cy="418338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dirty="0"/>
          </a:p>
        </p:txBody>
      </p:sp>
      <p:sp>
        <p:nvSpPr>
          <p:cNvPr id="4099"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dirty="0"/>
          </a:p>
        </p:txBody>
      </p:sp>
      <p:sp>
        <p:nvSpPr>
          <p:cNvPr id="4100"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dirty="0"/>
          </a:p>
        </p:txBody>
      </p:sp>
      <p:sp>
        <p:nvSpPr>
          <p:cNvPr id="4101"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4102"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dirty="0"/>
          </a:p>
        </p:txBody>
      </p:sp>
      <p:sp>
        <p:nvSpPr>
          <p:cNvPr id="4103"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dirty="0"/>
          </a:p>
        </p:txBody>
      </p:sp>
      <p:sp>
        <p:nvSpPr>
          <p:cNvPr id="4104"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4105"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sp>
        <p:nvSpPr>
          <p:cNvPr id="4106" name="Freeform 10"/>
          <p:cNvSpPr>
            <a:spLocks/>
          </p:cNvSpPr>
          <p:nvPr/>
        </p:nvSpPr>
        <p:spPr bwMode="hidden">
          <a:xfrm rot="-54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pic>
        <p:nvPicPr>
          <p:cNvPr id="4107" name="Picture 11" descr="Facbanna"/>
          <p:cNvPicPr>
            <a:picLocks noChangeAspect="1" noChangeArrowheads="1"/>
          </p:cNvPicPr>
          <p:nvPr/>
        </p:nvPicPr>
        <p:blipFill>
          <a:blip r:embed="rId2" cstate="print"/>
          <a:srcRect/>
          <a:stretch>
            <a:fillRect/>
          </a:stretch>
        </p:blipFill>
        <p:spPr bwMode="invGray">
          <a:xfrm>
            <a:off x="3175" y="-3175"/>
            <a:ext cx="803275" cy="6858000"/>
          </a:xfrm>
          <a:prstGeom prst="rect">
            <a:avLst/>
          </a:prstGeom>
          <a:noFill/>
        </p:spPr>
      </p:pic>
      <p:sp>
        <p:nvSpPr>
          <p:cNvPr id="4108" name="Rectangle 12"/>
          <p:cNvSpPr>
            <a:spLocks noGrp="1" noChangeArrowheads="1"/>
          </p:cNvSpPr>
          <p:nvPr>
            <p:ph type="ctrTitle"/>
          </p:nvPr>
        </p:nvSpPr>
        <p:spPr>
          <a:xfrm>
            <a:off x="1143000" y="22860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r>
              <a:rPr lang="en-US"/>
              <a:t>Click to edit Master subtitle style</a:t>
            </a:r>
          </a:p>
        </p:txBody>
      </p:sp>
      <p:sp>
        <p:nvSpPr>
          <p:cNvPr id="4110" name="Rectangle 14"/>
          <p:cNvSpPr>
            <a:spLocks noGrp="1" noChangeArrowheads="1"/>
          </p:cNvSpPr>
          <p:nvPr>
            <p:ph type="dt" sz="half" idx="2"/>
          </p:nvPr>
        </p:nvSpPr>
        <p:spPr>
          <a:xfrm>
            <a:off x="1143000" y="6248400"/>
            <a:ext cx="1905000" cy="457200"/>
          </a:xfrm>
        </p:spPr>
        <p:txBody>
          <a:bodyPr/>
          <a:lstStyle>
            <a:lvl1pPr>
              <a:defRPr/>
            </a:lvl1pPr>
          </a:lstStyle>
          <a:p>
            <a:endParaRPr lang="en-US" dirty="0"/>
          </a:p>
        </p:txBody>
      </p:sp>
      <p:sp>
        <p:nvSpPr>
          <p:cNvPr id="4111" name="Rectangle 15"/>
          <p:cNvSpPr>
            <a:spLocks noGrp="1" noChangeArrowheads="1"/>
          </p:cNvSpPr>
          <p:nvPr>
            <p:ph type="ftr" sz="quarter" idx="3"/>
          </p:nvPr>
        </p:nvSpPr>
        <p:spPr>
          <a:xfrm>
            <a:off x="3581400" y="6248400"/>
            <a:ext cx="2895600" cy="457200"/>
          </a:xfrm>
        </p:spPr>
        <p:txBody>
          <a:bodyPr/>
          <a:lstStyle>
            <a:lvl1pPr>
              <a:defRPr/>
            </a:lvl1pPr>
          </a:lstStyle>
          <a:p>
            <a:endParaRPr lang="en-US" dirty="0"/>
          </a:p>
        </p:txBody>
      </p:sp>
      <p:sp>
        <p:nvSpPr>
          <p:cNvPr id="4112" name="Rectangle 16"/>
          <p:cNvSpPr>
            <a:spLocks noGrp="1" noChangeArrowheads="1"/>
          </p:cNvSpPr>
          <p:nvPr>
            <p:ph type="sldNum" sz="quarter" idx="4"/>
          </p:nvPr>
        </p:nvSpPr>
        <p:spPr>
          <a:xfrm>
            <a:off x="7010400" y="6248400"/>
            <a:ext cx="1905000" cy="457200"/>
          </a:xfrm>
        </p:spPr>
        <p:txBody>
          <a:bodyPr/>
          <a:lstStyle>
            <a:lvl1pPr>
              <a:defRPr/>
            </a:lvl1pPr>
          </a:lstStyle>
          <a:p>
            <a:fld id="{175C07A3-36CD-449E-A2E4-04816015CBA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1A51BF9-474F-47D9-AF43-5E4A373191A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8C1ADE8-176A-4E22-A266-44CA7029973D}"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08C0B756-88CC-4369-9BEC-1C55F1A8AAC0}"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66800" y="3810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708EFD47-0B3F-47A6-9B98-16F4DBF1B7C1}"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CA2D7E7F-C5EF-491B-B415-183CAA5D87F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5EF877C-CFBE-4ED0-A9C5-C10CB36D7B0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4D43F92-C610-432B-8195-C6E5069F012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E0F553D-561F-4A78-9FDA-B591A19A41F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027598A-ED60-4C05-9492-28D5FB999A1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CF91A01-8E35-4C77-91B9-31C00233647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4355B19-84B4-4028-817A-9AAC2563C75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7F77847-A257-4E9E-9735-043086D709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BE2FD3-DBDC-47D1-88F5-D1BE042905B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307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dirty="0"/>
          </a:p>
        </p:txBody>
      </p:sp>
      <p:sp>
        <p:nvSpPr>
          <p:cNvPr id="307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dirty="0"/>
          </a:p>
        </p:txBody>
      </p:sp>
      <p:sp>
        <p:nvSpPr>
          <p:cNvPr id="307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dirty="0"/>
          </a:p>
        </p:txBody>
      </p:sp>
      <p:sp>
        <p:nvSpPr>
          <p:cNvPr id="307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307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dirty="0"/>
          </a:p>
        </p:txBody>
      </p:sp>
      <p:sp>
        <p:nvSpPr>
          <p:cNvPr id="307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dirty="0"/>
          </a:p>
        </p:txBody>
      </p:sp>
      <p:sp>
        <p:nvSpPr>
          <p:cNvPr id="308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308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pic>
        <p:nvPicPr>
          <p:cNvPr id="3082" name="Picture 10" descr="Facbanna"/>
          <p:cNvPicPr>
            <a:picLocks noChangeAspect="1" noChangeArrowheads="1"/>
          </p:cNvPicPr>
          <p:nvPr/>
        </p:nvPicPr>
        <p:blipFill>
          <a:blip r:embed="rId16" cstate="print"/>
          <a:srcRect/>
          <a:stretch>
            <a:fillRect/>
          </a:stretch>
        </p:blipFill>
        <p:spPr bwMode="invGray">
          <a:xfrm>
            <a:off x="3175" y="-3175"/>
            <a:ext cx="803275" cy="6858000"/>
          </a:xfrm>
          <a:prstGeom prst="rect">
            <a:avLst/>
          </a:prstGeom>
          <a:noFill/>
        </p:spPr>
      </p:pic>
      <p:sp>
        <p:nvSpPr>
          <p:cNvPr id="3083" name="Rectangle 11"/>
          <p:cNvSpPr>
            <a:spLocks noGrp="1" noChangeArrowheads="1"/>
          </p:cNvSpPr>
          <p:nvPr>
            <p:ph type="title"/>
          </p:nvPr>
        </p:nvSpPr>
        <p:spPr bwMode="auto">
          <a:xfrm>
            <a:off x="10668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4" name="Rectangle 12"/>
          <p:cNvSpPr>
            <a:spLocks noGrp="1" noChangeArrowheads="1"/>
          </p:cNvSpPr>
          <p:nvPr>
            <p:ph type="body" idx="1"/>
          </p:nvPr>
        </p:nvSpPr>
        <p:spPr bwMode="auto">
          <a:xfrm>
            <a:off x="1066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5" name="Rectangle 13"/>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latin typeface="+mn-lt"/>
              </a:defRPr>
            </a:lvl1pPr>
          </a:lstStyle>
          <a:p>
            <a:endParaRPr lang="en-US" dirty="0"/>
          </a:p>
        </p:txBody>
      </p:sp>
      <p:sp>
        <p:nvSpPr>
          <p:cNvPr id="3086" name="Rectangle 14"/>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latin typeface="+mn-lt"/>
              </a:defRPr>
            </a:lvl1pPr>
          </a:lstStyle>
          <a:p>
            <a:endParaRPr lang="en-US" dirty="0"/>
          </a:p>
        </p:txBody>
      </p:sp>
      <p:sp>
        <p:nvSpPr>
          <p:cNvPr id="3087" name="Rectangle 15"/>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2"/>
                </a:solidFill>
                <a:latin typeface="+mn-lt"/>
              </a:defRPr>
            </a:lvl1pPr>
          </a:lstStyle>
          <a:p>
            <a:fld id="{D86DB8FF-60BB-44CF-AE71-9EF0B0A6EF3E}"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kp.phy.tu-dresden.de/boston/downloads/millikan3.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J._J._Thomso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Nuclear/CRTclose.wm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dirty="0"/>
              <a:t>Atoms </a:t>
            </a:r>
            <a:r>
              <a:rPr lang="en-US" dirty="0" smtClean="0"/>
              <a:t>: The Building Blocks of Matter</a:t>
            </a:r>
            <a:endParaRPr lang="en-US" dirty="0"/>
          </a:p>
        </p:txBody>
      </p:sp>
      <p:sp>
        <p:nvSpPr>
          <p:cNvPr id="2051" name="Rectangle 3"/>
          <p:cNvSpPr>
            <a:spLocks noGrp="1" noChangeArrowheads="1"/>
          </p:cNvSpPr>
          <p:nvPr>
            <p:ph type="subTitle" idx="1"/>
          </p:nvPr>
        </p:nvSpPr>
        <p:spPr/>
        <p:txBody>
          <a:bodyPr/>
          <a:lstStyle/>
          <a:p>
            <a:pPr algn="ctr"/>
            <a:r>
              <a:rPr lang="en-US" dirty="0" smtClean="0"/>
              <a:t>Chemistry </a:t>
            </a:r>
          </a:p>
          <a:p>
            <a:pPr algn="ctr"/>
            <a:r>
              <a:rPr lang="en-US" dirty="0" smtClean="0"/>
              <a:t>Chapter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76200" y="6553200"/>
            <a:ext cx="397351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a:t>Dorin, Demmin, Gabel, </a:t>
            </a:r>
            <a:r>
              <a:rPr lang="en-US" altLang="en-US" sz="800" u="sng"/>
              <a:t>Chemistry The Study of Matter </a:t>
            </a:r>
            <a:r>
              <a:rPr lang="en-US" altLang="en-US" sz="800"/>
              <a:t> , 3</a:t>
            </a:r>
            <a:r>
              <a:rPr lang="en-US" altLang="en-US" sz="800" baseline="30000"/>
              <a:t>rd</a:t>
            </a:r>
            <a:r>
              <a:rPr lang="en-US" altLang="en-US" sz="800"/>
              <a:t> Edition, 1990, page 117</a:t>
            </a:r>
          </a:p>
        </p:txBody>
      </p:sp>
      <p:sp>
        <p:nvSpPr>
          <p:cNvPr id="58371" name="AutoShape 3">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2" name="Rectangle 4"/>
          <p:cNvSpPr>
            <a:spLocks noGrp="1" noChangeArrowheads="1"/>
          </p:cNvSpPr>
          <p:nvPr>
            <p:ph type="title"/>
          </p:nvPr>
        </p:nvSpPr>
        <p:spPr>
          <a:noFill/>
          <a:ln/>
        </p:spPr>
        <p:txBody>
          <a:bodyPr/>
          <a:lstStyle/>
          <a:p>
            <a:r>
              <a:rPr lang="en-US" altLang="en-US" sz="4000"/>
              <a:t>The Effect of an Electric Field on Cathode Rays</a:t>
            </a:r>
          </a:p>
        </p:txBody>
      </p:sp>
      <p:grpSp>
        <p:nvGrpSpPr>
          <p:cNvPr id="58373" name="Group 5"/>
          <p:cNvGrpSpPr>
            <a:grpSpLocks/>
          </p:cNvGrpSpPr>
          <p:nvPr/>
        </p:nvGrpSpPr>
        <p:grpSpPr bwMode="auto">
          <a:xfrm>
            <a:off x="1103313" y="1863725"/>
            <a:ext cx="7718425" cy="4552950"/>
            <a:chOff x="695" y="1174"/>
            <a:chExt cx="4862" cy="2868"/>
          </a:xfrm>
        </p:grpSpPr>
        <p:sp>
          <p:nvSpPr>
            <p:cNvPr id="58374" name="Oval 6"/>
            <p:cNvSpPr>
              <a:spLocks noChangeArrowheads="1"/>
            </p:cNvSpPr>
            <p:nvPr/>
          </p:nvSpPr>
          <p:spPr bwMode="auto">
            <a:xfrm rot="-323750">
              <a:off x="1909" y="2315"/>
              <a:ext cx="361" cy="70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5" name="Oval 7"/>
            <p:cNvSpPr>
              <a:spLocks noChangeArrowheads="1"/>
            </p:cNvSpPr>
            <p:nvPr/>
          </p:nvSpPr>
          <p:spPr bwMode="auto">
            <a:xfrm rot="-323750">
              <a:off x="1970" y="2403"/>
              <a:ext cx="361" cy="525"/>
            </a:xfrm>
            <a:prstGeom prst="ellipse">
              <a:avLst/>
            </a:prstGeom>
            <a:gradFill rotWithShape="1">
              <a:gsLst>
                <a:gs pos="0">
                  <a:schemeClr val="bg1">
                    <a:alpha val="53000"/>
                  </a:schemeClr>
                </a:gs>
                <a:gs pos="100000">
                  <a:srgbClr val="EAEAE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6" name="Oval 8"/>
            <p:cNvSpPr>
              <a:spLocks noChangeArrowheads="1"/>
            </p:cNvSpPr>
            <p:nvPr/>
          </p:nvSpPr>
          <p:spPr bwMode="auto">
            <a:xfrm rot="-323750">
              <a:off x="2192" y="2248"/>
              <a:ext cx="392" cy="798"/>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7" name="Oval 9"/>
            <p:cNvSpPr>
              <a:spLocks noChangeArrowheads="1"/>
            </p:cNvSpPr>
            <p:nvPr/>
          </p:nvSpPr>
          <p:spPr bwMode="auto">
            <a:xfrm rot="-323750">
              <a:off x="4206" y="1904"/>
              <a:ext cx="311" cy="1204"/>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8" name="Freeform 10"/>
            <p:cNvSpPr>
              <a:spLocks/>
            </p:cNvSpPr>
            <p:nvPr/>
          </p:nvSpPr>
          <p:spPr bwMode="auto">
            <a:xfrm>
              <a:off x="2407" y="1806"/>
              <a:ext cx="2534" cy="1386"/>
            </a:xfrm>
            <a:custGeom>
              <a:avLst/>
              <a:gdLst>
                <a:gd name="T0" fmla="*/ 1301 w 2534"/>
                <a:gd name="T1" fmla="*/ 126 h 1386"/>
                <a:gd name="T2" fmla="*/ 0 w 2534"/>
                <a:gd name="T3" fmla="*/ 368 h 1386"/>
                <a:gd name="T4" fmla="*/ 125 w 2534"/>
                <a:gd name="T5" fmla="*/ 433 h 1386"/>
                <a:gd name="T6" fmla="*/ 152 w 2534"/>
                <a:gd name="T7" fmla="*/ 503 h 1386"/>
                <a:gd name="T8" fmla="*/ 212 w 2534"/>
                <a:gd name="T9" fmla="*/ 759 h 1386"/>
                <a:gd name="T10" fmla="*/ 223 w 2534"/>
                <a:gd name="T11" fmla="*/ 965 h 1386"/>
                <a:gd name="T12" fmla="*/ 163 w 2534"/>
                <a:gd name="T13" fmla="*/ 1221 h 1386"/>
                <a:gd name="T14" fmla="*/ 1436 w 2534"/>
                <a:gd name="T15" fmla="*/ 1347 h 1386"/>
                <a:gd name="T16" fmla="*/ 1877 w 2534"/>
                <a:gd name="T17" fmla="*/ 1386 h 1386"/>
                <a:gd name="T18" fmla="*/ 1985 w 2534"/>
                <a:gd name="T19" fmla="*/ 1371 h 1386"/>
                <a:gd name="T20" fmla="*/ 2117 w 2534"/>
                <a:gd name="T21" fmla="*/ 1329 h 1386"/>
                <a:gd name="T22" fmla="*/ 2255 w 2534"/>
                <a:gd name="T23" fmla="*/ 1245 h 1386"/>
                <a:gd name="T24" fmla="*/ 2387 w 2534"/>
                <a:gd name="T25" fmla="*/ 1128 h 1386"/>
                <a:gd name="T26" fmla="*/ 2483 w 2534"/>
                <a:gd name="T27" fmla="*/ 951 h 1386"/>
                <a:gd name="T28" fmla="*/ 2516 w 2534"/>
                <a:gd name="T29" fmla="*/ 819 h 1386"/>
                <a:gd name="T30" fmla="*/ 2534 w 2534"/>
                <a:gd name="T31" fmla="*/ 675 h 1386"/>
                <a:gd name="T32" fmla="*/ 2522 w 2534"/>
                <a:gd name="T33" fmla="*/ 573 h 1386"/>
                <a:gd name="T34" fmla="*/ 2483 w 2534"/>
                <a:gd name="T35" fmla="*/ 453 h 1386"/>
                <a:gd name="T36" fmla="*/ 2444 w 2534"/>
                <a:gd name="T37" fmla="*/ 360 h 1386"/>
                <a:gd name="T38" fmla="*/ 2399 w 2534"/>
                <a:gd name="T39" fmla="*/ 285 h 1386"/>
                <a:gd name="T40" fmla="*/ 2321 w 2534"/>
                <a:gd name="T41" fmla="*/ 195 h 1386"/>
                <a:gd name="T42" fmla="*/ 2237 w 2534"/>
                <a:gd name="T43" fmla="*/ 135 h 1386"/>
                <a:gd name="T44" fmla="*/ 2153 w 2534"/>
                <a:gd name="T45" fmla="*/ 78 h 1386"/>
                <a:gd name="T46" fmla="*/ 2060 w 2534"/>
                <a:gd name="T47" fmla="*/ 39 h 1386"/>
                <a:gd name="T48" fmla="*/ 1961 w 2534"/>
                <a:gd name="T49" fmla="*/ 9 h 1386"/>
                <a:gd name="T50" fmla="*/ 1856 w 2534"/>
                <a:gd name="T51" fmla="*/ 0 h 1386"/>
                <a:gd name="T52" fmla="*/ 1757 w 2534"/>
                <a:gd name="T53" fmla="*/ 12 h 1386"/>
                <a:gd name="T54" fmla="*/ 1673 w 2534"/>
                <a:gd name="T55" fmla="*/ 24 h 1386"/>
                <a:gd name="T56" fmla="*/ 1301 w 2534"/>
                <a:gd name="T57" fmla="*/ 126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34" h="1386">
                  <a:moveTo>
                    <a:pt x="1301" y="126"/>
                  </a:moveTo>
                  <a:lnTo>
                    <a:pt x="0" y="368"/>
                  </a:lnTo>
                  <a:lnTo>
                    <a:pt x="125" y="433"/>
                  </a:lnTo>
                  <a:lnTo>
                    <a:pt x="152" y="503"/>
                  </a:lnTo>
                  <a:lnTo>
                    <a:pt x="212" y="759"/>
                  </a:lnTo>
                  <a:lnTo>
                    <a:pt x="223" y="965"/>
                  </a:lnTo>
                  <a:lnTo>
                    <a:pt x="163" y="1221"/>
                  </a:lnTo>
                  <a:lnTo>
                    <a:pt x="1436" y="1347"/>
                  </a:lnTo>
                  <a:lnTo>
                    <a:pt x="1877" y="1386"/>
                  </a:lnTo>
                  <a:lnTo>
                    <a:pt x="1985" y="1371"/>
                  </a:lnTo>
                  <a:lnTo>
                    <a:pt x="2117" y="1329"/>
                  </a:lnTo>
                  <a:lnTo>
                    <a:pt x="2255" y="1245"/>
                  </a:lnTo>
                  <a:lnTo>
                    <a:pt x="2387" y="1128"/>
                  </a:lnTo>
                  <a:lnTo>
                    <a:pt x="2483" y="951"/>
                  </a:lnTo>
                  <a:lnTo>
                    <a:pt x="2516" y="819"/>
                  </a:lnTo>
                  <a:lnTo>
                    <a:pt x="2534" y="675"/>
                  </a:lnTo>
                  <a:lnTo>
                    <a:pt x="2522" y="573"/>
                  </a:lnTo>
                  <a:lnTo>
                    <a:pt x="2483" y="453"/>
                  </a:lnTo>
                  <a:lnTo>
                    <a:pt x="2444" y="360"/>
                  </a:lnTo>
                  <a:lnTo>
                    <a:pt x="2399" y="285"/>
                  </a:lnTo>
                  <a:lnTo>
                    <a:pt x="2321" y="195"/>
                  </a:lnTo>
                  <a:lnTo>
                    <a:pt x="2237" y="135"/>
                  </a:lnTo>
                  <a:lnTo>
                    <a:pt x="2153" y="78"/>
                  </a:lnTo>
                  <a:lnTo>
                    <a:pt x="2060" y="39"/>
                  </a:lnTo>
                  <a:lnTo>
                    <a:pt x="1961" y="9"/>
                  </a:lnTo>
                  <a:lnTo>
                    <a:pt x="1856" y="0"/>
                  </a:lnTo>
                  <a:lnTo>
                    <a:pt x="1757" y="12"/>
                  </a:lnTo>
                  <a:lnTo>
                    <a:pt x="1673" y="24"/>
                  </a:lnTo>
                  <a:lnTo>
                    <a:pt x="1301" y="126"/>
                  </a:lnTo>
                  <a:close/>
                </a:path>
              </a:pathLst>
            </a:custGeom>
            <a:gradFill rotWithShape="1">
              <a:gsLst>
                <a:gs pos="0">
                  <a:schemeClr val="bg1"/>
                </a:gs>
                <a:gs pos="100000">
                  <a:schemeClr val="accent1">
                    <a:alpha val="39000"/>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9" name="Oval 11"/>
            <p:cNvSpPr>
              <a:spLocks noChangeAspect="1" noChangeArrowheads="1"/>
            </p:cNvSpPr>
            <p:nvPr/>
          </p:nvSpPr>
          <p:spPr bwMode="auto">
            <a:xfrm>
              <a:off x="2324" y="3326"/>
              <a:ext cx="1559" cy="393"/>
            </a:xfrm>
            <a:prstGeom prst="ellipse">
              <a:avLst/>
            </a:prstGeom>
            <a:gradFill rotWithShape="1">
              <a:gsLst>
                <a:gs pos="0">
                  <a:srgbClr val="FF9900">
                    <a:alpha val="39000"/>
                  </a:srgbClr>
                </a:gs>
                <a:gs pos="100000">
                  <a:srgbClr val="FF9900">
                    <a:gamma/>
                    <a:shade val="46275"/>
                    <a:invGamma/>
                  </a:srgbClr>
                </a:gs>
              </a:gsLst>
              <a:lin ang="540000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0" name="Oval 12"/>
            <p:cNvSpPr>
              <a:spLocks noChangeArrowheads="1"/>
            </p:cNvSpPr>
            <p:nvPr/>
          </p:nvSpPr>
          <p:spPr bwMode="auto">
            <a:xfrm>
              <a:off x="2268" y="3308"/>
              <a:ext cx="1657" cy="491"/>
            </a:xfrm>
            <a:prstGeom prst="ellipse">
              <a:avLst/>
            </a:prstGeom>
            <a:gradFill rotWithShape="1">
              <a:gsLst>
                <a:gs pos="0">
                  <a:srgbClr val="FF9900"/>
                </a:gs>
                <a:gs pos="100000">
                  <a:srgbClr val="FF9900">
                    <a:gamma/>
                    <a:shade val="46275"/>
                    <a:invGamma/>
                  </a:srgbClr>
                </a:gs>
              </a:gsLst>
              <a:lin ang="540000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1" name="Freeform 13"/>
            <p:cNvSpPr>
              <a:spLocks/>
            </p:cNvSpPr>
            <p:nvPr/>
          </p:nvSpPr>
          <p:spPr bwMode="auto">
            <a:xfrm>
              <a:off x="2352" y="3440"/>
              <a:ext cx="1479" cy="245"/>
            </a:xfrm>
            <a:custGeom>
              <a:avLst/>
              <a:gdLst>
                <a:gd name="T0" fmla="*/ 10 w 1479"/>
                <a:gd name="T1" fmla="*/ 2 h 245"/>
                <a:gd name="T2" fmla="*/ 18 w 1479"/>
                <a:gd name="T3" fmla="*/ 78 h 245"/>
                <a:gd name="T4" fmla="*/ 118 w 1479"/>
                <a:gd name="T5" fmla="*/ 150 h 245"/>
                <a:gd name="T6" fmla="*/ 394 w 1479"/>
                <a:gd name="T7" fmla="*/ 219 h 245"/>
                <a:gd name="T8" fmla="*/ 756 w 1479"/>
                <a:gd name="T9" fmla="*/ 243 h 245"/>
                <a:gd name="T10" fmla="*/ 1033 w 1479"/>
                <a:gd name="T11" fmla="*/ 231 h 245"/>
                <a:gd name="T12" fmla="*/ 1342 w 1479"/>
                <a:gd name="T13" fmla="*/ 167 h 245"/>
                <a:gd name="T14" fmla="*/ 1455 w 1479"/>
                <a:gd name="T15" fmla="*/ 104 h 245"/>
                <a:gd name="T16" fmla="*/ 1476 w 1479"/>
                <a:gd name="T17" fmla="*/ 32 h 245"/>
                <a:gd name="T18" fmla="*/ 1476 w 1479"/>
                <a:gd name="T19"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9" h="245">
                  <a:moveTo>
                    <a:pt x="10" y="2"/>
                  </a:moveTo>
                  <a:cubicBezTo>
                    <a:pt x="11" y="14"/>
                    <a:pt x="0" y="53"/>
                    <a:pt x="18" y="78"/>
                  </a:cubicBezTo>
                  <a:cubicBezTo>
                    <a:pt x="36" y="103"/>
                    <a:pt x="55" y="126"/>
                    <a:pt x="118" y="150"/>
                  </a:cubicBezTo>
                  <a:cubicBezTo>
                    <a:pt x="181" y="174"/>
                    <a:pt x="288" y="204"/>
                    <a:pt x="394" y="219"/>
                  </a:cubicBezTo>
                  <a:cubicBezTo>
                    <a:pt x="500" y="234"/>
                    <a:pt x="650" y="241"/>
                    <a:pt x="756" y="243"/>
                  </a:cubicBezTo>
                  <a:cubicBezTo>
                    <a:pt x="862" y="245"/>
                    <a:pt x="935" y="244"/>
                    <a:pt x="1033" y="231"/>
                  </a:cubicBezTo>
                  <a:cubicBezTo>
                    <a:pt x="1131" y="218"/>
                    <a:pt x="1272" y="188"/>
                    <a:pt x="1342" y="167"/>
                  </a:cubicBezTo>
                  <a:cubicBezTo>
                    <a:pt x="1412" y="146"/>
                    <a:pt x="1433" y="126"/>
                    <a:pt x="1455" y="104"/>
                  </a:cubicBezTo>
                  <a:cubicBezTo>
                    <a:pt x="1477" y="82"/>
                    <a:pt x="1473" y="49"/>
                    <a:pt x="1476" y="32"/>
                  </a:cubicBezTo>
                  <a:cubicBezTo>
                    <a:pt x="1479" y="15"/>
                    <a:pt x="1476" y="7"/>
                    <a:pt x="1476" y="0"/>
                  </a:cubicBezTo>
                </a:path>
              </a:pathLst>
            </a:cu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2" name="Oval 14"/>
            <p:cNvSpPr>
              <a:spLocks noChangeAspect="1" noChangeArrowheads="1"/>
            </p:cNvSpPr>
            <p:nvPr/>
          </p:nvSpPr>
          <p:spPr bwMode="auto">
            <a:xfrm>
              <a:off x="2449" y="3209"/>
              <a:ext cx="1281" cy="340"/>
            </a:xfrm>
            <a:prstGeom prst="ellipse">
              <a:avLst/>
            </a:prstGeom>
            <a:gradFill rotWithShape="1">
              <a:gsLst>
                <a:gs pos="0">
                  <a:srgbClr val="FF9900">
                    <a:alpha val="39000"/>
                  </a:srgbClr>
                </a:gs>
                <a:gs pos="100000">
                  <a:srgbClr val="FF9900">
                    <a:gamma/>
                    <a:shade val="46275"/>
                    <a:invGamma/>
                  </a:srgbClr>
                </a:gs>
              </a:gsLst>
              <a:lin ang="540000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383" name="Group 15"/>
            <p:cNvGrpSpPr>
              <a:grpSpLocks/>
            </p:cNvGrpSpPr>
            <p:nvPr/>
          </p:nvGrpSpPr>
          <p:grpSpPr bwMode="auto">
            <a:xfrm>
              <a:off x="695" y="1533"/>
              <a:ext cx="802" cy="472"/>
              <a:chOff x="3619" y="1147"/>
              <a:chExt cx="674" cy="298"/>
            </a:xfrm>
          </p:grpSpPr>
          <p:sp>
            <p:nvSpPr>
              <p:cNvPr id="58384" name="Rectangle 16"/>
              <p:cNvSpPr>
                <a:spLocks noChangeArrowheads="1"/>
              </p:cNvSpPr>
              <p:nvPr/>
            </p:nvSpPr>
            <p:spPr bwMode="auto">
              <a:xfrm>
                <a:off x="3684" y="1147"/>
                <a:ext cx="549" cy="298"/>
              </a:xfrm>
              <a:prstGeom prst="rect">
                <a:avLst/>
              </a:prstGeom>
              <a:gradFill rotWithShape="1">
                <a:gsLst>
                  <a:gs pos="0">
                    <a:srgbClr val="FF0000">
                      <a:gamma/>
                      <a:shade val="76078"/>
                      <a:invGamma/>
                    </a:srgbClr>
                  </a:gs>
                  <a:gs pos="50000">
                    <a:srgbClr val="FF0000"/>
                  </a:gs>
                  <a:gs pos="100000">
                    <a:srgbClr val="FF0000">
                      <a:gamma/>
                      <a:shade val="76078"/>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200" b="1"/>
                  <a:t>High</a:t>
                </a:r>
              </a:p>
              <a:p>
                <a:pPr algn="ctr"/>
                <a:r>
                  <a:rPr lang="en-US" altLang="en-US" sz="1200" b="1"/>
                  <a:t>voltage</a:t>
                </a:r>
              </a:p>
            </p:txBody>
          </p:sp>
          <p:sp>
            <p:nvSpPr>
              <p:cNvPr id="58385" name="Rectangle 17"/>
              <p:cNvSpPr>
                <a:spLocks noChangeArrowheads="1"/>
              </p:cNvSpPr>
              <p:nvPr/>
            </p:nvSpPr>
            <p:spPr bwMode="auto">
              <a:xfrm>
                <a:off x="4233" y="1252"/>
                <a:ext cx="60" cy="94"/>
              </a:xfrm>
              <a:prstGeom prst="rect">
                <a:avLst/>
              </a:prstGeom>
              <a:gradFill rotWithShape="1">
                <a:gsLst>
                  <a:gs pos="0">
                    <a:srgbClr val="EB1B0B">
                      <a:gamma/>
                      <a:shade val="46275"/>
                      <a:invGamma/>
                    </a:srgbClr>
                  </a:gs>
                  <a:gs pos="50000">
                    <a:srgbClr val="EB1B0B"/>
                  </a:gs>
                  <a:gs pos="100000">
                    <a:srgbClr val="EB1B0B">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6" name="Rectangle 18"/>
              <p:cNvSpPr>
                <a:spLocks noChangeArrowheads="1"/>
              </p:cNvSpPr>
              <p:nvPr/>
            </p:nvSpPr>
            <p:spPr bwMode="auto">
              <a:xfrm>
                <a:off x="3619" y="1258"/>
                <a:ext cx="60" cy="94"/>
              </a:xfrm>
              <a:prstGeom prst="rect">
                <a:avLst/>
              </a:prstGeom>
              <a:gradFill rotWithShape="1">
                <a:gsLst>
                  <a:gs pos="0">
                    <a:srgbClr val="EB1B0B">
                      <a:gamma/>
                      <a:shade val="46275"/>
                      <a:invGamma/>
                    </a:srgbClr>
                  </a:gs>
                  <a:gs pos="50000">
                    <a:srgbClr val="EB1B0B"/>
                  </a:gs>
                  <a:gs pos="100000">
                    <a:srgbClr val="EB1B0B">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387" name="Freeform 19"/>
            <p:cNvSpPr>
              <a:spLocks/>
            </p:cNvSpPr>
            <p:nvPr/>
          </p:nvSpPr>
          <p:spPr bwMode="auto">
            <a:xfrm>
              <a:off x="4143" y="1804"/>
              <a:ext cx="809" cy="1391"/>
            </a:xfrm>
            <a:custGeom>
              <a:avLst/>
              <a:gdLst>
                <a:gd name="T0" fmla="*/ 0 w 809"/>
                <a:gd name="T1" fmla="*/ 14 h 1391"/>
                <a:gd name="T2" fmla="*/ 113 w 809"/>
                <a:gd name="T3" fmla="*/ 4 h 1391"/>
                <a:gd name="T4" fmla="*/ 308 w 809"/>
                <a:gd name="T5" fmla="*/ 35 h 1391"/>
                <a:gd name="T6" fmla="*/ 578 w 809"/>
                <a:gd name="T7" fmla="*/ 193 h 1391"/>
                <a:gd name="T8" fmla="*/ 738 w 809"/>
                <a:gd name="T9" fmla="*/ 424 h 1391"/>
                <a:gd name="T10" fmla="*/ 798 w 809"/>
                <a:gd name="T11" fmla="*/ 733 h 1391"/>
                <a:gd name="T12" fmla="*/ 671 w 809"/>
                <a:gd name="T13" fmla="*/ 1099 h 1391"/>
                <a:gd name="T14" fmla="*/ 443 w 809"/>
                <a:gd name="T15" fmla="*/ 1299 h 1391"/>
                <a:gd name="T16" fmla="*/ 281 w 809"/>
                <a:gd name="T17" fmla="*/ 1367 h 1391"/>
                <a:gd name="T18" fmla="*/ 134 w 809"/>
                <a:gd name="T19" fmla="*/ 1391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1391">
                  <a:moveTo>
                    <a:pt x="0" y="14"/>
                  </a:moveTo>
                  <a:cubicBezTo>
                    <a:pt x="19" y="12"/>
                    <a:pt x="62" y="0"/>
                    <a:pt x="113" y="4"/>
                  </a:cubicBezTo>
                  <a:cubicBezTo>
                    <a:pt x="164" y="8"/>
                    <a:pt x="231" y="4"/>
                    <a:pt x="308" y="35"/>
                  </a:cubicBezTo>
                  <a:cubicBezTo>
                    <a:pt x="385" y="66"/>
                    <a:pt x="506" y="128"/>
                    <a:pt x="578" y="193"/>
                  </a:cubicBezTo>
                  <a:cubicBezTo>
                    <a:pt x="650" y="258"/>
                    <a:pt x="701" y="334"/>
                    <a:pt x="738" y="424"/>
                  </a:cubicBezTo>
                  <a:cubicBezTo>
                    <a:pt x="775" y="514"/>
                    <a:pt x="809" y="621"/>
                    <a:pt x="798" y="733"/>
                  </a:cubicBezTo>
                  <a:cubicBezTo>
                    <a:pt x="787" y="845"/>
                    <a:pt x="730" y="1005"/>
                    <a:pt x="671" y="1099"/>
                  </a:cubicBezTo>
                  <a:cubicBezTo>
                    <a:pt x="612" y="1193"/>
                    <a:pt x="508" y="1254"/>
                    <a:pt x="443" y="1299"/>
                  </a:cubicBezTo>
                  <a:cubicBezTo>
                    <a:pt x="378" y="1344"/>
                    <a:pt x="332" y="1352"/>
                    <a:pt x="281" y="1367"/>
                  </a:cubicBezTo>
                  <a:cubicBezTo>
                    <a:pt x="230" y="1382"/>
                    <a:pt x="165" y="1386"/>
                    <a:pt x="134" y="1391"/>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8" name="Freeform 20"/>
            <p:cNvSpPr>
              <a:spLocks/>
            </p:cNvSpPr>
            <p:nvPr/>
          </p:nvSpPr>
          <p:spPr bwMode="auto">
            <a:xfrm>
              <a:off x="2016" y="1817"/>
              <a:ext cx="2132" cy="514"/>
            </a:xfrm>
            <a:custGeom>
              <a:avLst/>
              <a:gdLst>
                <a:gd name="T0" fmla="*/ 2132 w 2132"/>
                <a:gd name="T1" fmla="*/ 0 h 514"/>
                <a:gd name="T2" fmla="*/ 0 w 2132"/>
                <a:gd name="T3" fmla="*/ 514 h 514"/>
              </a:gdLst>
              <a:ahLst/>
              <a:cxnLst>
                <a:cxn ang="0">
                  <a:pos x="T0" y="T1"/>
                </a:cxn>
                <a:cxn ang="0">
                  <a:pos x="T2" y="T3"/>
                </a:cxn>
              </a:cxnLst>
              <a:rect l="0" t="0" r="r" b="b"/>
              <a:pathLst>
                <a:path w="2132" h="514">
                  <a:moveTo>
                    <a:pt x="2132" y="0"/>
                  </a:moveTo>
                  <a:lnTo>
                    <a:pt x="0" y="514"/>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9" name="Freeform 21"/>
            <p:cNvSpPr>
              <a:spLocks/>
            </p:cNvSpPr>
            <p:nvPr/>
          </p:nvSpPr>
          <p:spPr bwMode="auto">
            <a:xfrm>
              <a:off x="3858" y="3168"/>
              <a:ext cx="422" cy="27"/>
            </a:xfrm>
            <a:custGeom>
              <a:avLst/>
              <a:gdLst>
                <a:gd name="T0" fmla="*/ 422 w 422"/>
                <a:gd name="T1" fmla="*/ 27 h 27"/>
                <a:gd name="T2" fmla="*/ 0 w 422"/>
                <a:gd name="T3" fmla="*/ 0 h 27"/>
              </a:gdLst>
              <a:ahLst/>
              <a:cxnLst>
                <a:cxn ang="0">
                  <a:pos x="T0" y="T1"/>
                </a:cxn>
                <a:cxn ang="0">
                  <a:pos x="T2" y="T3"/>
                </a:cxn>
              </a:cxnLst>
              <a:rect l="0" t="0" r="r" b="b"/>
              <a:pathLst>
                <a:path w="422" h="27">
                  <a:moveTo>
                    <a:pt x="422" y="27"/>
                  </a:moveTo>
                  <a:lnTo>
                    <a:pt x="0"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0" name="Freeform 22"/>
            <p:cNvSpPr>
              <a:spLocks/>
            </p:cNvSpPr>
            <p:nvPr/>
          </p:nvSpPr>
          <p:spPr bwMode="auto">
            <a:xfrm>
              <a:off x="2069" y="3017"/>
              <a:ext cx="1797" cy="152"/>
            </a:xfrm>
            <a:custGeom>
              <a:avLst/>
              <a:gdLst>
                <a:gd name="T0" fmla="*/ 0 w 675"/>
                <a:gd name="T1" fmla="*/ 0 h 59"/>
                <a:gd name="T2" fmla="*/ 675 w 675"/>
                <a:gd name="T3" fmla="*/ 59 h 59"/>
              </a:gdLst>
              <a:ahLst/>
              <a:cxnLst>
                <a:cxn ang="0">
                  <a:pos x="T0" y="T1"/>
                </a:cxn>
                <a:cxn ang="0">
                  <a:pos x="T2" y="T3"/>
                </a:cxn>
              </a:cxnLst>
              <a:rect l="0" t="0" r="r" b="b"/>
              <a:pathLst>
                <a:path w="675" h="59">
                  <a:moveTo>
                    <a:pt x="0" y="0"/>
                  </a:moveTo>
                  <a:lnTo>
                    <a:pt x="675" y="59"/>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1" name="Freeform 23"/>
            <p:cNvSpPr>
              <a:spLocks/>
            </p:cNvSpPr>
            <p:nvPr/>
          </p:nvSpPr>
          <p:spPr bwMode="auto">
            <a:xfrm>
              <a:off x="1747" y="2330"/>
              <a:ext cx="329" cy="688"/>
            </a:xfrm>
            <a:custGeom>
              <a:avLst/>
              <a:gdLst>
                <a:gd name="T0" fmla="*/ 329 w 329"/>
                <a:gd name="T1" fmla="*/ 688 h 688"/>
                <a:gd name="T2" fmla="*/ 218 w 329"/>
                <a:gd name="T3" fmla="*/ 660 h 688"/>
                <a:gd name="T4" fmla="*/ 65 w 329"/>
                <a:gd name="T5" fmla="*/ 540 h 688"/>
                <a:gd name="T6" fmla="*/ 5 w 329"/>
                <a:gd name="T7" fmla="*/ 375 h 688"/>
                <a:gd name="T8" fmla="*/ 37 w 329"/>
                <a:gd name="T9" fmla="*/ 177 h 688"/>
                <a:gd name="T10" fmla="*/ 146 w 329"/>
                <a:gd name="T11" fmla="*/ 52 h 688"/>
                <a:gd name="T12" fmla="*/ 271 w 329"/>
                <a:gd name="T13" fmla="*/ 0 h 688"/>
              </a:gdLst>
              <a:ahLst/>
              <a:cxnLst>
                <a:cxn ang="0">
                  <a:pos x="T0" y="T1"/>
                </a:cxn>
                <a:cxn ang="0">
                  <a:pos x="T2" y="T3"/>
                </a:cxn>
                <a:cxn ang="0">
                  <a:pos x="T4" y="T5"/>
                </a:cxn>
                <a:cxn ang="0">
                  <a:pos x="T6" y="T7"/>
                </a:cxn>
                <a:cxn ang="0">
                  <a:pos x="T8" y="T9"/>
                </a:cxn>
                <a:cxn ang="0">
                  <a:pos x="T10" y="T11"/>
                </a:cxn>
                <a:cxn ang="0">
                  <a:pos x="T12" y="T13"/>
                </a:cxn>
              </a:cxnLst>
              <a:rect l="0" t="0" r="r" b="b"/>
              <a:pathLst>
                <a:path w="329" h="688">
                  <a:moveTo>
                    <a:pt x="329" y="688"/>
                  </a:moveTo>
                  <a:cubicBezTo>
                    <a:pt x="311" y="683"/>
                    <a:pt x="262" y="685"/>
                    <a:pt x="218" y="660"/>
                  </a:cubicBezTo>
                  <a:cubicBezTo>
                    <a:pt x="174" y="635"/>
                    <a:pt x="100" y="587"/>
                    <a:pt x="65" y="540"/>
                  </a:cubicBezTo>
                  <a:cubicBezTo>
                    <a:pt x="30" y="493"/>
                    <a:pt x="10" y="435"/>
                    <a:pt x="5" y="375"/>
                  </a:cubicBezTo>
                  <a:cubicBezTo>
                    <a:pt x="0" y="315"/>
                    <a:pt x="13" y="231"/>
                    <a:pt x="37" y="177"/>
                  </a:cubicBezTo>
                  <a:cubicBezTo>
                    <a:pt x="61" y="123"/>
                    <a:pt x="107" y="81"/>
                    <a:pt x="146" y="52"/>
                  </a:cubicBezTo>
                  <a:cubicBezTo>
                    <a:pt x="185" y="23"/>
                    <a:pt x="245" y="11"/>
                    <a:pt x="27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Line 24"/>
            <p:cNvSpPr>
              <a:spLocks noChangeShapeType="1"/>
            </p:cNvSpPr>
            <p:nvPr/>
          </p:nvSpPr>
          <p:spPr bwMode="auto">
            <a:xfrm>
              <a:off x="2954" y="3015"/>
              <a:ext cx="606" cy="39"/>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3" name="Line 25"/>
            <p:cNvSpPr>
              <a:spLocks noChangeShapeType="1"/>
            </p:cNvSpPr>
            <p:nvPr/>
          </p:nvSpPr>
          <p:spPr bwMode="auto">
            <a:xfrm>
              <a:off x="3605" y="3057"/>
              <a:ext cx="624" cy="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4" name="Line 26"/>
            <p:cNvSpPr>
              <a:spLocks noChangeShapeType="1"/>
            </p:cNvSpPr>
            <p:nvPr/>
          </p:nvSpPr>
          <p:spPr bwMode="auto">
            <a:xfrm>
              <a:off x="2049" y="2960"/>
              <a:ext cx="626" cy="4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5" name="Line 27"/>
            <p:cNvSpPr>
              <a:spLocks noChangeShapeType="1"/>
            </p:cNvSpPr>
            <p:nvPr/>
          </p:nvSpPr>
          <p:spPr bwMode="auto">
            <a:xfrm flipV="1">
              <a:off x="1961" y="2244"/>
              <a:ext cx="985" cy="22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6" name="Line 28"/>
            <p:cNvSpPr>
              <a:spLocks noChangeShapeType="1"/>
            </p:cNvSpPr>
            <p:nvPr/>
          </p:nvSpPr>
          <p:spPr bwMode="auto">
            <a:xfrm flipV="1">
              <a:off x="2043" y="2243"/>
              <a:ext cx="684" cy="166"/>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7" name="Line 29"/>
            <p:cNvSpPr>
              <a:spLocks noChangeShapeType="1"/>
            </p:cNvSpPr>
            <p:nvPr/>
          </p:nvSpPr>
          <p:spPr bwMode="auto">
            <a:xfrm flipV="1">
              <a:off x="2823" y="2093"/>
              <a:ext cx="525" cy="126"/>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8" name="Line 30"/>
            <p:cNvSpPr>
              <a:spLocks noChangeShapeType="1"/>
            </p:cNvSpPr>
            <p:nvPr/>
          </p:nvSpPr>
          <p:spPr bwMode="auto">
            <a:xfrm flipV="1">
              <a:off x="3077" y="2000"/>
              <a:ext cx="892" cy="21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9" name="Oval 31"/>
            <p:cNvSpPr>
              <a:spLocks noChangeAspect="1" noChangeArrowheads="1"/>
            </p:cNvSpPr>
            <p:nvPr/>
          </p:nvSpPr>
          <p:spPr bwMode="auto">
            <a:xfrm>
              <a:off x="2361" y="3215"/>
              <a:ext cx="1464" cy="387"/>
            </a:xfrm>
            <a:prstGeom prst="ellipse">
              <a:avLst/>
            </a:prstGeom>
            <a:gradFill rotWithShape="1">
              <a:gsLst>
                <a:gs pos="0">
                  <a:srgbClr val="FF9900"/>
                </a:gs>
                <a:gs pos="100000">
                  <a:srgbClr val="FF9900">
                    <a:gamma/>
                    <a:shade val="46275"/>
                    <a:invGamma/>
                  </a:srgbClr>
                </a:gs>
              </a:gsLst>
              <a:lin ang="540000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0" name="AutoShape 32"/>
            <p:cNvSpPr>
              <a:spLocks noChangeArrowheads="1"/>
            </p:cNvSpPr>
            <p:nvPr/>
          </p:nvSpPr>
          <p:spPr bwMode="auto">
            <a:xfrm>
              <a:off x="2915" y="3198"/>
              <a:ext cx="376" cy="172"/>
            </a:xfrm>
            <a:prstGeom prst="can">
              <a:avLst>
                <a:gd name="adj" fmla="val 50000"/>
              </a:avLst>
            </a:prstGeom>
            <a:gradFill rotWithShape="1">
              <a:gsLst>
                <a:gs pos="0">
                  <a:srgbClr val="FF6600"/>
                </a:gs>
                <a:gs pos="100000">
                  <a:srgbClr val="FF6600">
                    <a:gamma/>
                    <a:shade val="46275"/>
                    <a:invGamma/>
                  </a:srgbClr>
                </a:gs>
              </a:gsLst>
              <a:lin ang="540000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1" name="Oval 33"/>
            <p:cNvSpPr>
              <a:spLocks noChangeAspect="1" noChangeArrowheads="1"/>
            </p:cNvSpPr>
            <p:nvPr/>
          </p:nvSpPr>
          <p:spPr bwMode="auto">
            <a:xfrm>
              <a:off x="2076" y="2674"/>
              <a:ext cx="12" cy="23"/>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2" name="Oval 34"/>
            <p:cNvSpPr>
              <a:spLocks noChangeAspect="1" noChangeArrowheads="1"/>
            </p:cNvSpPr>
            <p:nvPr/>
          </p:nvSpPr>
          <p:spPr bwMode="auto">
            <a:xfrm>
              <a:off x="1633" y="2676"/>
              <a:ext cx="27" cy="52"/>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3" name="AutoShape 35"/>
            <p:cNvSpPr>
              <a:spLocks noChangeArrowheads="1"/>
            </p:cNvSpPr>
            <p:nvPr/>
          </p:nvSpPr>
          <p:spPr bwMode="auto">
            <a:xfrm rot="5400000">
              <a:off x="1643" y="2623"/>
              <a:ext cx="166" cy="153"/>
            </a:xfrm>
            <a:prstGeom prst="can">
              <a:avLst>
                <a:gd name="adj" fmla="val 50000"/>
              </a:avLst>
            </a:prstGeom>
            <a:gradFill rotWithShape="1">
              <a:gsLst>
                <a:gs pos="0">
                  <a:schemeClr val="bg2"/>
                </a:gs>
                <a:gs pos="50000">
                  <a:schemeClr val="bg1"/>
                </a:gs>
                <a:gs pos="100000">
                  <a:schemeClr val="bg2"/>
                </a:gs>
              </a:gsLst>
              <a:lin ang="0" scaled="1"/>
            </a:gra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4" name="Freeform 36"/>
            <p:cNvSpPr>
              <a:spLocks/>
            </p:cNvSpPr>
            <p:nvPr/>
          </p:nvSpPr>
          <p:spPr bwMode="auto">
            <a:xfrm>
              <a:off x="1285" y="1851"/>
              <a:ext cx="356" cy="871"/>
            </a:xfrm>
            <a:custGeom>
              <a:avLst/>
              <a:gdLst>
                <a:gd name="T0" fmla="*/ 146 w 356"/>
                <a:gd name="T1" fmla="*/ 0 h 871"/>
                <a:gd name="T2" fmla="*/ 203 w 356"/>
                <a:gd name="T3" fmla="*/ 108 h 871"/>
                <a:gd name="T4" fmla="*/ 14 w 356"/>
                <a:gd name="T5" fmla="*/ 636 h 871"/>
                <a:gd name="T6" fmla="*/ 119 w 356"/>
                <a:gd name="T7" fmla="*/ 837 h 871"/>
                <a:gd name="T8" fmla="*/ 356 w 356"/>
                <a:gd name="T9" fmla="*/ 839 h 871"/>
              </a:gdLst>
              <a:ahLst/>
              <a:cxnLst>
                <a:cxn ang="0">
                  <a:pos x="T0" y="T1"/>
                </a:cxn>
                <a:cxn ang="0">
                  <a:pos x="T2" y="T3"/>
                </a:cxn>
                <a:cxn ang="0">
                  <a:pos x="T4" y="T5"/>
                </a:cxn>
                <a:cxn ang="0">
                  <a:pos x="T6" y="T7"/>
                </a:cxn>
                <a:cxn ang="0">
                  <a:pos x="T8" y="T9"/>
                </a:cxn>
              </a:cxnLst>
              <a:rect l="0" t="0" r="r" b="b"/>
              <a:pathLst>
                <a:path w="356" h="871">
                  <a:moveTo>
                    <a:pt x="146" y="0"/>
                  </a:moveTo>
                  <a:cubicBezTo>
                    <a:pt x="185" y="1"/>
                    <a:pt x="225" y="2"/>
                    <a:pt x="203" y="108"/>
                  </a:cubicBezTo>
                  <a:cubicBezTo>
                    <a:pt x="181" y="214"/>
                    <a:pt x="28" y="515"/>
                    <a:pt x="14" y="636"/>
                  </a:cubicBezTo>
                  <a:cubicBezTo>
                    <a:pt x="0" y="757"/>
                    <a:pt x="62" y="803"/>
                    <a:pt x="119" y="837"/>
                  </a:cubicBezTo>
                  <a:cubicBezTo>
                    <a:pt x="176" y="871"/>
                    <a:pt x="307" y="839"/>
                    <a:pt x="356" y="83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5" name="Line 37"/>
            <p:cNvSpPr>
              <a:spLocks noChangeShapeType="1"/>
            </p:cNvSpPr>
            <p:nvPr/>
          </p:nvSpPr>
          <p:spPr bwMode="auto">
            <a:xfrm>
              <a:off x="1758" y="2694"/>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6" name="Line 38"/>
            <p:cNvSpPr>
              <a:spLocks noChangeShapeType="1"/>
            </p:cNvSpPr>
            <p:nvPr/>
          </p:nvSpPr>
          <p:spPr bwMode="auto">
            <a:xfrm>
              <a:off x="1758" y="2718"/>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7" name="Text Box 39"/>
            <p:cNvSpPr txBox="1">
              <a:spLocks noChangeArrowheads="1"/>
            </p:cNvSpPr>
            <p:nvPr/>
          </p:nvSpPr>
          <p:spPr bwMode="auto">
            <a:xfrm>
              <a:off x="1233" y="3063"/>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cathode</a:t>
              </a:r>
            </a:p>
          </p:txBody>
        </p:sp>
        <p:sp>
          <p:nvSpPr>
            <p:cNvPr id="58408" name="Text Box 40"/>
            <p:cNvSpPr txBox="1">
              <a:spLocks noChangeArrowheads="1"/>
            </p:cNvSpPr>
            <p:nvPr/>
          </p:nvSpPr>
          <p:spPr bwMode="auto">
            <a:xfrm>
              <a:off x="2214" y="1468"/>
              <a:ext cx="115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source of</a:t>
              </a:r>
            </a:p>
            <a:p>
              <a:r>
                <a:rPr lang="en-US" altLang="en-US" sz="2400"/>
                <a:t>high voltage</a:t>
              </a:r>
            </a:p>
          </p:txBody>
        </p:sp>
        <p:sp>
          <p:nvSpPr>
            <p:cNvPr id="58409" name="Text Box 41"/>
            <p:cNvSpPr txBox="1">
              <a:spLocks noChangeArrowheads="1"/>
            </p:cNvSpPr>
            <p:nvPr/>
          </p:nvSpPr>
          <p:spPr bwMode="auto">
            <a:xfrm>
              <a:off x="3892" y="3524"/>
              <a:ext cx="76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positive</a:t>
              </a:r>
            </a:p>
            <a:p>
              <a:r>
                <a:rPr lang="en-US" altLang="en-US" sz="2400"/>
                <a:t>plate</a:t>
              </a:r>
            </a:p>
          </p:txBody>
        </p:sp>
        <p:sp>
          <p:nvSpPr>
            <p:cNvPr id="58410" name="Text Box 42"/>
            <p:cNvSpPr txBox="1">
              <a:spLocks noChangeArrowheads="1"/>
            </p:cNvSpPr>
            <p:nvPr/>
          </p:nvSpPr>
          <p:spPr bwMode="auto">
            <a:xfrm>
              <a:off x="3728" y="1174"/>
              <a:ext cx="89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negative </a:t>
              </a:r>
            </a:p>
            <a:p>
              <a:r>
                <a:rPr lang="en-US" altLang="en-US" sz="2400"/>
                <a:t>plate</a:t>
              </a:r>
            </a:p>
          </p:txBody>
        </p:sp>
        <p:sp>
          <p:nvSpPr>
            <p:cNvPr id="58411" name="Freeform 43"/>
            <p:cNvSpPr>
              <a:spLocks/>
            </p:cNvSpPr>
            <p:nvPr/>
          </p:nvSpPr>
          <p:spPr bwMode="auto">
            <a:xfrm>
              <a:off x="4390" y="1882"/>
              <a:ext cx="438" cy="351"/>
            </a:xfrm>
            <a:custGeom>
              <a:avLst/>
              <a:gdLst>
                <a:gd name="T0" fmla="*/ 0 w 438"/>
                <a:gd name="T1" fmla="*/ 0 h 351"/>
                <a:gd name="T2" fmla="*/ 264 w 438"/>
                <a:gd name="T3" fmla="*/ 120 h 351"/>
                <a:gd name="T4" fmla="*/ 438 w 438"/>
                <a:gd name="T5" fmla="*/ 351 h 351"/>
              </a:gdLst>
              <a:ahLst/>
              <a:cxnLst>
                <a:cxn ang="0">
                  <a:pos x="T0" y="T1"/>
                </a:cxn>
                <a:cxn ang="0">
                  <a:pos x="T2" y="T3"/>
                </a:cxn>
                <a:cxn ang="0">
                  <a:pos x="T4" y="T5"/>
                </a:cxn>
              </a:cxnLst>
              <a:rect l="0" t="0" r="r" b="b"/>
              <a:pathLst>
                <a:path w="438" h="351">
                  <a:moveTo>
                    <a:pt x="0" y="0"/>
                  </a:moveTo>
                  <a:cubicBezTo>
                    <a:pt x="95" y="30"/>
                    <a:pt x="191" y="61"/>
                    <a:pt x="264" y="120"/>
                  </a:cubicBezTo>
                  <a:cubicBezTo>
                    <a:pt x="337" y="179"/>
                    <a:pt x="387" y="265"/>
                    <a:pt x="438" y="351"/>
                  </a:cubicBezTo>
                </a:path>
              </a:pathLst>
            </a:cu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2" name="Freeform 44"/>
            <p:cNvSpPr>
              <a:spLocks/>
            </p:cNvSpPr>
            <p:nvPr/>
          </p:nvSpPr>
          <p:spPr bwMode="auto">
            <a:xfrm>
              <a:off x="4611" y="2585"/>
              <a:ext cx="273" cy="390"/>
            </a:xfrm>
            <a:custGeom>
              <a:avLst/>
              <a:gdLst>
                <a:gd name="T0" fmla="*/ 273 w 273"/>
                <a:gd name="T1" fmla="*/ 0 h 390"/>
                <a:gd name="T2" fmla="*/ 183 w 273"/>
                <a:gd name="T3" fmla="*/ 219 h 390"/>
                <a:gd name="T4" fmla="*/ 0 w 273"/>
                <a:gd name="T5" fmla="*/ 390 h 390"/>
              </a:gdLst>
              <a:ahLst/>
              <a:cxnLst>
                <a:cxn ang="0">
                  <a:pos x="T0" y="T1"/>
                </a:cxn>
                <a:cxn ang="0">
                  <a:pos x="T2" y="T3"/>
                </a:cxn>
                <a:cxn ang="0">
                  <a:pos x="T4" y="T5"/>
                </a:cxn>
              </a:cxnLst>
              <a:rect l="0" t="0" r="r" b="b"/>
              <a:pathLst>
                <a:path w="273" h="390">
                  <a:moveTo>
                    <a:pt x="273" y="0"/>
                  </a:moveTo>
                  <a:cubicBezTo>
                    <a:pt x="258" y="36"/>
                    <a:pt x="229" y="154"/>
                    <a:pt x="183" y="219"/>
                  </a:cubicBezTo>
                  <a:cubicBezTo>
                    <a:pt x="137" y="284"/>
                    <a:pt x="38" y="355"/>
                    <a:pt x="0" y="390"/>
                  </a:cubicBezTo>
                </a:path>
              </a:pathLst>
            </a:cu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3" name="Freeform 45"/>
            <p:cNvSpPr>
              <a:spLocks/>
            </p:cNvSpPr>
            <p:nvPr/>
          </p:nvSpPr>
          <p:spPr bwMode="auto">
            <a:xfrm>
              <a:off x="4629" y="2545"/>
              <a:ext cx="189" cy="336"/>
            </a:xfrm>
            <a:custGeom>
              <a:avLst/>
              <a:gdLst>
                <a:gd name="T0" fmla="*/ 189 w 189"/>
                <a:gd name="T1" fmla="*/ 0 h 336"/>
                <a:gd name="T2" fmla="*/ 129 w 189"/>
                <a:gd name="T3" fmla="*/ 189 h 336"/>
                <a:gd name="T4" fmla="*/ 0 w 189"/>
                <a:gd name="T5" fmla="*/ 336 h 336"/>
              </a:gdLst>
              <a:ahLst/>
              <a:cxnLst>
                <a:cxn ang="0">
                  <a:pos x="T0" y="T1"/>
                </a:cxn>
                <a:cxn ang="0">
                  <a:pos x="T2" y="T3"/>
                </a:cxn>
                <a:cxn ang="0">
                  <a:pos x="T4" y="T5"/>
                </a:cxn>
              </a:cxnLst>
              <a:rect l="0" t="0" r="r" b="b"/>
              <a:pathLst>
                <a:path w="189" h="336">
                  <a:moveTo>
                    <a:pt x="189" y="0"/>
                  </a:moveTo>
                  <a:cubicBezTo>
                    <a:pt x="174" y="66"/>
                    <a:pt x="160" y="133"/>
                    <a:pt x="129" y="189"/>
                  </a:cubicBezTo>
                  <a:cubicBezTo>
                    <a:pt x="98" y="245"/>
                    <a:pt x="49" y="290"/>
                    <a:pt x="0" y="336"/>
                  </a:cubicBezTo>
                </a:path>
              </a:pathLst>
            </a:cu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4" name="Line 46"/>
            <p:cNvSpPr>
              <a:spLocks noChangeShapeType="1"/>
            </p:cNvSpPr>
            <p:nvPr/>
          </p:nvSpPr>
          <p:spPr bwMode="auto">
            <a:xfrm flipV="1">
              <a:off x="1830" y="2769"/>
              <a:ext cx="135" cy="19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5" name="Oval 47"/>
            <p:cNvSpPr>
              <a:spLocks noChangeArrowheads="1"/>
            </p:cNvSpPr>
            <p:nvPr/>
          </p:nvSpPr>
          <p:spPr bwMode="auto">
            <a:xfrm rot="-323750">
              <a:off x="4260" y="1908"/>
              <a:ext cx="311" cy="1204"/>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16" name="Freeform 48"/>
            <p:cNvSpPr>
              <a:spLocks/>
            </p:cNvSpPr>
            <p:nvPr/>
          </p:nvSpPr>
          <p:spPr bwMode="auto">
            <a:xfrm>
              <a:off x="3449" y="1983"/>
              <a:ext cx="766" cy="204"/>
            </a:xfrm>
            <a:custGeom>
              <a:avLst/>
              <a:gdLst>
                <a:gd name="T0" fmla="*/ 0 w 766"/>
                <a:gd name="T1" fmla="*/ 108 h 204"/>
                <a:gd name="T2" fmla="*/ 610 w 766"/>
                <a:gd name="T3" fmla="*/ 0 h 204"/>
                <a:gd name="T4" fmla="*/ 766 w 766"/>
                <a:gd name="T5" fmla="*/ 114 h 204"/>
                <a:gd name="T6" fmla="*/ 250 w 766"/>
                <a:gd name="T7" fmla="*/ 204 h 204"/>
                <a:gd name="T8" fmla="*/ 0 w 766"/>
                <a:gd name="T9" fmla="*/ 108 h 204"/>
              </a:gdLst>
              <a:ahLst/>
              <a:cxnLst>
                <a:cxn ang="0">
                  <a:pos x="T0" y="T1"/>
                </a:cxn>
                <a:cxn ang="0">
                  <a:pos x="T2" y="T3"/>
                </a:cxn>
                <a:cxn ang="0">
                  <a:pos x="T4" y="T5"/>
                </a:cxn>
                <a:cxn ang="0">
                  <a:pos x="T6" y="T7"/>
                </a:cxn>
                <a:cxn ang="0">
                  <a:pos x="T8" y="T9"/>
                </a:cxn>
              </a:cxnLst>
              <a:rect l="0" t="0" r="r" b="b"/>
              <a:pathLst>
                <a:path w="766" h="204">
                  <a:moveTo>
                    <a:pt x="0" y="108"/>
                  </a:moveTo>
                  <a:lnTo>
                    <a:pt x="610" y="0"/>
                  </a:lnTo>
                  <a:lnTo>
                    <a:pt x="766" y="114"/>
                  </a:lnTo>
                  <a:lnTo>
                    <a:pt x="250" y="204"/>
                  </a:lnTo>
                  <a:lnTo>
                    <a:pt x="0" y="108"/>
                  </a:lnTo>
                  <a:close/>
                </a:path>
              </a:pathLst>
            </a:custGeom>
            <a:gradFill rotWithShape="1">
              <a:gsLst>
                <a:gs pos="0">
                  <a:srgbClr val="C0C0C0">
                    <a:gamma/>
                    <a:shade val="46275"/>
                    <a:invGamma/>
                  </a:srgbClr>
                </a:gs>
                <a:gs pos="100000">
                  <a:srgbClr val="C0C0C0"/>
                </a:gs>
              </a:gsLst>
              <a:lin ang="2700000" scaled="1"/>
            </a:gra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7" name="Freeform 49"/>
            <p:cNvSpPr>
              <a:spLocks/>
            </p:cNvSpPr>
            <p:nvPr/>
          </p:nvSpPr>
          <p:spPr bwMode="auto">
            <a:xfrm>
              <a:off x="3450" y="1937"/>
              <a:ext cx="771" cy="154"/>
            </a:xfrm>
            <a:custGeom>
              <a:avLst/>
              <a:gdLst>
                <a:gd name="T0" fmla="*/ 0 w 771"/>
                <a:gd name="T1" fmla="*/ 154 h 154"/>
                <a:gd name="T2" fmla="*/ 0 w 771"/>
                <a:gd name="T3" fmla="*/ 100 h 154"/>
                <a:gd name="T4" fmla="*/ 606 w 771"/>
                <a:gd name="T5" fmla="*/ 0 h 154"/>
                <a:gd name="T6" fmla="*/ 771 w 771"/>
                <a:gd name="T7" fmla="*/ 115 h 154"/>
                <a:gd name="T8" fmla="*/ 762 w 771"/>
                <a:gd name="T9" fmla="*/ 154 h 154"/>
                <a:gd name="T10" fmla="*/ 606 w 771"/>
                <a:gd name="T11" fmla="*/ 43 h 154"/>
                <a:gd name="T12" fmla="*/ 606 w 771"/>
                <a:gd name="T13" fmla="*/ 1 h 154"/>
              </a:gdLst>
              <a:ahLst/>
              <a:cxnLst>
                <a:cxn ang="0">
                  <a:pos x="T0" y="T1"/>
                </a:cxn>
                <a:cxn ang="0">
                  <a:pos x="T2" y="T3"/>
                </a:cxn>
                <a:cxn ang="0">
                  <a:pos x="T4" y="T5"/>
                </a:cxn>
                <a:cxn ang="0">
                  <a:pos x="T6" y="T7"/>
                </a:cxn>
                <a:cxn ang="0">
                  <a:pos x="T8" y="T9"/>
                </a:cxn>
                <a:cxn ang="0">
                  <a:pos x="T10" y="T11"/>
                </a:cxn>
                <a:cxn ang="0">
                  <a:pos x="T12" y="T13"/>
                </a:cxn>
              </a:cxnLst>
              <a:rect l="0" t="0" r="r" b="b"/>
              <a:pathLst>
                <a:path w="771" h="154">
                  <a:moveTo>
                    <a:pt x="0" y="154"/>
                  </a:moveTo>
                  <a:lnTo>
                    <a:pt x="0" y="100"/>
                  </a:lnTo>
                  <a:lnTo>
                    <a:pt x="606" y="0"/>
                  </a:lnTo>
                  <a:lnTo>
                    <a:pt x="771" y="115"/>
                  </a:lnTo>
                  <a:lnTo>
                    <a:pt x="762" y="154"/>
                  </a:lnTo>
                  <a:lnTo>
                    <a:pt x="606" y="43"/>
                  </a:lnTo>
                  <a:lnTo>
                    <a:pt x="606" y="1"/>
                  </a:lnTo>
                </a:path>
              </a:pathLst>
            </a:custGeom>
            <a:noFill/>
            <a:ln w="6350">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8" name="Freeform 50"/>
            <p:cNvSpPr>
              <a:spLocks/>
            </p:cNvSpPr>
            <p:nvPr/>
          </p:nvSpPr>
          <p:spPr bwMode="auto">
            <a:xfrm>
              <a:off x="2532" y="2540"/>
              <a:ext cx="1680" cy="208"/>
            </a:xfrm>
            <a:custGeom>
              <a:avLst/>
              <a:gdLst>
                <a:gd name="T0" fmla="*/ 0 w 1680"/>
                <a:gd name="T1" fmla="*/ 25 h 208"/>
                <a:gd name="T2" fmla="*/ 702 w 1680"/>
                <a:gd name="T3" fmla="*/ 31 h 208"/>
                <a:gd name="T4" fmla="*/ 1680 w 1680"/>
                <a:gd name="T5" fmla="*/ 208 h 208"/>
              </a:gdLst>
              <a:ahLst/>
              <a:cxnLst>
                <a:cxn ang="0">
                  <a:pos x="T0" y="T1"/>
                </a:cxn>
                <a:cxn ang="0">
                  <a:pos x="T2" y="T3"/>
                </a:cxn>
                <a:cxn ang="0">
                  <a:pos x="T4" y="T5"/>
                </a:cxn>
              </a:cxnLst>
              <a:rect l="0" t="0" r="r" b="b"/>
              <a:pathLst>
                <a:path w="1680" h="208">
                  <a:moveTo>
                    <a:pt x="0" y="25"/>
                  </a:moveTo>
                  <a:cubicBezTo>
                    <a:pt x="211" y="12"/>
                    <a:pt x="422" y="0"/>
                    <a:pt x="702" y="31"/>
                  </a:cubicBezTo>
                  <a:cubicBezTo>
                    <a:pt x="982" y="62"/>
                    <a:pt x="1331" y="135"/>
                    <a:pt x="1680" y="208"/>
                  </a:cubicBezTo>
                </a:path>
              </a:pathLst>
            </a:custGeom>
            <a:noFill/>
            <a:ln w="9525" cap="flat">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19" name="Freeform 51"/>
            <p:cNvSpPr>
              <a:spLocks/>
            </p:cNvSpPr>
            <p:nvPr/>
          </p:nvSpPr>
          <p:spPr bwMode="auto">
            <a:xfrm>
              <a:off x="3438" y="2856"/>
              <a:ext cx="821" cy="167"/>
            </a:xfrm>
            <a:custGeom>
              <a:avLst/>
              <a:gdLst>
                <a:gd name="T0" fmla="*/ 0 w 821"/>
                <a:gd name="T1" fmla="*/ 156 h 167"/>
                <a:gd name="T2" fmla="*/ 603 w 821"/>
                <a:gd name="T3" fmla="*/ 167 h 167"/>
                <a:gd name="T4" fmla="*/ 821 w 821"/>
                <a:gd name="T5" fmla="*/ 30 h 167"/>
                <a:gd name="T6" fmla="*/ 476 w 821"/>
                <a:gd name="T7" fmla="*/ 0 h 167"/>
                <a:gd name="T8" fmla="*/ 0 w 821"/>
                <a:gd name="T9" fmla="*/ 156 h 167"/>
              </a:gdLst>
              <a:ahLst/>
              <a:cxnLst>
                <a:cxn ang="0">
                  <a:pos x="T0" y="T1"/>
                </a:cxn>
                <a:cxn ang="0">
                  <a:pos x="T2" y="T3"/>
                </a:cxn>
                <a:cxn ang="0">
                  <a:pos x="T4" y="T5"/>
                </a:cxn>
                <a:cxn ang="0">
                  <a:pos x="T6" y="T7"/>
                </a:cxn>
                <a:cxn ang="0">
                  <a:pos x="T8" y="T9"/>
                </a:cxn>
              </a:cxnLst>
              <a:rect l="0" t="0" r="r" b="b"/>
              <a:pathLst>
                <a:path w="821" h="167">
                  <a:moveTo>
                    <a:pt x="0" y="156"/>
                  </a:moveTo>
                  <a:lnTo>
                    <a:pt x="603" y="167"/>
                  </a:lnTo>
                  <a:lnTo>
                    <a:pt x="821" y="30"/>
                  </a:lnTo>
                  <a:lnTo>
                    <a:pt x="476" y="0"/>
                  </a:lnTo>
                  <a:lnTo>
                    <a:pt x="0" y="156"/>
                  </a:lnTo>
                  <a:close/>
                </a:path>
              </a:pathLst>
            </a:custGeom>
            <a:gradFill rotWithShape="1">
              <a:gsLst>
                <a:gs pos="0">
                  <a:srgbClr val="DDDDDD">
                    <a:gamma/>
                    <a:shade val="46275"/>
                    <a:invGamma/>
                  </a:srgbClr>
                </a:gs>
                <a:gs pos="100000">
                  <a:srgbClr val="DDDDDD"/>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20" name="Freeform 52"/>
            <p:cNvSpPr>
              <a:spLocks/>
            </p:cNvSpPr>
            <p:nvPr/>
          </p:nvSpPr>
          <p:spPr bwMode="auto">
            <a:xfrm>
              <a:off x="3438" y="2886"/>
              <a:ext cx="827" cy="195"/>
            </a:xfrm>
            <a:custGeom>
              <a:avLst/>
              <a:gdLst>
                <a:gd name="T0" fmla="*/ 0 w 827"/>
                <a:gd name="T1" fmla="*/ 126 h 195"/>
                <a:gd name="T2" fmla="*/ 3 w 827"/>
                <a:gd name="T3" fmla="*/ 183 h 195"/>
                <a:gd name="T4" fmla="*/ 608 w 827"/>
                <a:gd name="T5" fmla="*/ 195 h 195"/>
                <a:gd name="T6" fmla="*/ 827 w 827"/>
                <a:gd name="T7" fmla="*/ 56 h 195"/>
                <a:gd name="T8" fmla="*/ 818 w 827"/>
                <a:gd name="T9" fmla="*/ 0 h 195"/>
                <a:gd name="T10" fmla="*/ 606 w 827"/>
                <a:gd name="T11" fmla="*/ 137 h 195"/>
                <a:gd name="T12" fmla="*/ 606 w 827"/>
                <a:gd name="T13" fmla="*/ 194 h 195"/>
              </a:gdLst>
              <a:ahLst/>
              <a:cxnLst>
                <a:cxn ang="0">
                  <a:pos x="T0" y="T1"/>
                </a:cxn>
                <a:cxn ang="0">
                  <a:pos x="T2" y="T3"/>
                </a:cxn>
                <a:cxn ang="0">
                  <a:pos x="T4" y="T5"/>
                </a:cxn>
                <a:cxn ang="0">
                  <a:pos x="T6" y="T7"/>
                </a:cxn>
                <a:cxn ang="0">
                  <a:pos x="T8" y="T9"/>
                </a:cxn>
                <a:cxn ang="0">
                  <a:pos x="T10" y="T11"/>
                </a:cxn>
                <a:cxn ang="0">
                  <a:pos x="T12" y="T13"/>
                </a:cxn>
              </a:cxnLst>
              <a:rect l="0" t="0" r="r" b="b"/>
              <a:pathLst>
                <a:path w="827" h="195">
                  <a:moveTo>
                    <a:pt x="0" y="126"/>
                  </a:moveTo>
                  <a:lnTo>
                    <a:pt x="3" y="183"/>
                  </a:lnTo>
                  <a:lnTo>
                    <a:pt x="608" y="195"/>
                  </a:lnTo>
                  <a:lnTo>
                    <a:pt x="827" y="56"/>
                  </a:lnTo>
                  <a:lnTo>
                    <a:pt x="818" y="0"/>
                  </a:lnTo>
                  <a:lnTo>
                    <a:pt x="606" y="137"/>
                  </a:lnTo>
                  <a:lnTo>
                    <a:pt x="606" y="19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21" name="Line 53"/>
            <p:cNvSpPr>
              <a:spLocks noChangeShapeType="1"/>
            </p:cNvSpPr>
            <p:nvPr/>
          </p:nvSpPr>
          <p:spPr bwMode="auto">
            <a:xfrm flipV="1">
              <a:off x="4445" y="2445"/>
              <a:ext cx="558" cy="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22" name="Line 54"/>
            <p:cNvSpPr>
              <a:spLocks noChangeShapeType="1"/>
            </p:cNvSpPr>
            <p:nvPr/>
          </p:nvSpPr>
          <p:spPr bwMode="auto">
            <a:xfrm flipV="1">
              <a:off x="4446" y="2460"/>
              <a:ext cx="561"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23" name="Oval 55"/>
            <p:cNvSpPr>
              <a:spLocks noChangeAspect="1" noChangeArrowheads="1"/>
            </p:cNvSpPr>
            <p:nvPr/>
          </p:nvSpPr>
          <p:spPr bwMode="auto">
            <a:xfrm>
              <a:off x="4430" y="2474"/>
              <a:ext cx="17" cy="35"/>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424" name="Group 56"/>
            <p:cNvGrpSpPr>
              <a:grpSpLocks/>
            </p:cNvGrpSpPr>
            <p:nvPr/>
          </p:nvGrpSpPr>
          <p:grpSpPr bwMode="auto">
            <a:xfrm rot="5400000">
              <a:off x="4920" y="1634"/>
              <a:ext cx="802" cy="472"/>
              <a:chOff x="3619" y="1147"/>
              <a:chExt cx="674" cy="298"/>
            </a:xfrm>
          </p:grpSpPr>
          <p:sp>
            <p:nvSpPr>
              <p:cNvPr id="58425" name="Rectangle 57"/>
              <p:cNvSpPr>
                <a:spLocks noChangeArrowheads="1"/>
              </p:cNvSpPr>
              <p:nvPr/>
            </p:nvSpPr>
            <p:spPr bwMode="auto">
              <a:xfrm>
                <a:off x="3684" y="1147"/>
                <a:ext cx="549" cy="298"/>
              </a:xfrm>
              <a:prstGeom prst="rect">
                <a:avLst/>
              </a:prstGeom>
              <a:gradFill rotWithShape="1">
                <a:gsLst>
                  <a:gs pos="0">
                    <a:srgbClr val="FF0000">
                      <a:gamma/>
                      <a:shade val="76078"/>
                      <a:invGamma/>
                    </a:srgbClr>
                  </a:gs>
                  <a:gs pos="50000">
                    <a:srgbClr val="FF0000"/>
                  </a:gs>
                  <a:gs pos="100000">
                    <a:srgbClr val="FF0000">
                      <a:gamma/>
                      <a:shade val="76078"/>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en-US" altLang="en-US" sz="1200" b="1"/>
              </a:p>
            </p:txBody>
          </p:sp>
          <p:sp>
            <p:nvSpPr>
              <p:cNvPr id="58426" name="Rectangle 58"/>
              <p:cNvSpPr>
                <a:spLocks noChangeArrowheads="1"/>
              </p:cNvSpPr>
              <p:nvPr/>
            </p:nvSpPr>
            <p:spPr bwMode="auto">
              <a:xfrm>
                <a:off x="4233" y="1252"/>
                <a:ext cx="60" cy="94"/>
              </a:xfrm>
              <a:prstGeom prst="rect">
                <a:avLst/>
              </a:prstGeom>
              <a:gradFill rotWithShape="1">
                <a:gsLst>
                  <a:gs pos="0">
                    <a:srgbClr val="EB1B0B">
                      <a:gamma/>
                      <a:shade val="46275"/>
                      <a:invGamma/>
                    </a:srgbClr>
                  </a:gs>
                  <a:gs pos="50000">
                    <a:srgbClr val="EB1B0B"/>
                  </a:gs>
                  <a:gs pos="100000">
                    <a:srgbClr val="EB1B0B">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27" name="Rectangle 59"/>
              <p:cNvSpPr>
                <a:spLocks noChangeArrowheads="1"/>
              </p:cNvSpPr>
              <p:nvPr/>
            </p:nvSpPr>
            <p:spPr bwMode="auto">
              <a:xfrm>
                <a:off x="3619" y="1258"/>
                <a:ext cx="60" cy="94"/>
              </a:xfrm>
              <a:prstGeom prst="rect">
                <a:avLst/>
              </a:prstGeom>
              <a:gradFill rotWithShape="1">
                <a:gsLst>
                  <a:gs pos="0">
                    <a:srgbClr val="EB1B0B">
                      <a:gamma/>
                      <a:shade val="46275"/>
                      <a:invGamma/>
                    </a:srgbClr>
                  </a:gs>
                  <a:gs pos="50000">
                    <a:srgbClr val="EB1B0B"/>
                  </a:gs>
                  <a:gs pos="100000">
                    <a:srgbClr val="EB1B0B">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428" name="Freeform 60"/>
            <p:cNvSpPr>
              <a:spLocks/>
            </p:cNvSpPr>
            <p:nvPr/>
          </p:nvSpPr>
          <p:spPr bwMode="auto">
            <a:xfrm>
              <a:off x="2364" y="2640"/>
              <a:ext cx="1872" cy="234"/>
            </a:xfrm>
            <a:custGeom>
              <a:avLst/>
              <a:gdLst>
                <a:gd name="T0" fmla="*/ 0 w 1872"/>
                <a:gd name="T1" fmla="*/ 21 h 234"/>
                <a:gd name="T2" fmla="*/ 543 w 1872"/>
                <a:gd name="T3" fmla="*/ 6 h 234"/>
                <a:gd name="T4" fmla="*/ 1113 w 1872"/>
                <a:gd name="T5" fmla="*/ 60 h 234"/>
                <a:gd name="T6" fmla="*/ 1872 w 1872"/>
                <a:gd name="T7" fmla="*/ 234 h 234"/>
              </a:gdLst>
              <a:ahLst/>
              <a:cxnLst>
                <a:cxn ang="0">
                  <a:pos x="T0" y="T1"/>
                </a:cxn>
                <a:cxn ang="0">
                  <a:pos x="T2" y="T3"/>
                </a:cxn>
                <a:cxn ang="0">
                  <a:pos x="T4" y="T5"/>
                </a:cxn>
                <a:cxn ang="0">
                  <a:pos x="T6" y="T7"/>
                </a:cxn>
              </a:cxnLst>
              <a:rect l="0" t="0" r="r" b="b"/>
              <a:pathLst>
                <a:path w="1872" h="234">
                  <a:moveTo>
                    <a:pt x="0" y="21"/>
                  </a:moveTo>
                  <a:cubicBezTo>
                    <a:pt x="90" y="19"/>
                    <a:pt x="358" y="0"/>
                    <a:pt x="543" y="6"/>
                  </a:cubicBezTo>
                  <a:cubicBezTo>
                    <a:pt x="728" y="12"/>
                    <a:pt x="892" y="22"/>
                    <a:pt x="1113" y="60"/>
                  </a:cubicBezTo>
                  <a:cubicBezTo>
                    <a:pt x="1334" y="98"/>
                    <a:pt x="1714" y="198"/>
                    <a:pt x="1872" y="234"/>
                  </a:cubicBezTo>
                </a:path>
              </a:pathLst>
            </a:custGeom>
            <a:noFill/>
            <a:ln w="9525" cap="flat">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29" name="Freeform 61"/>
            <p:cNvSpPr>
              <a:spLocks/>
            </p:cNvSpPr>
            <p:nvPr/>
          </p:nvSpPr>
          <p:spPr bwMode="auto">
            <a:xfrm>
              <a:off x="3244" y="3018"/>
              <a:ext cx="50" cy="84"/>
            </a:xfrm>
            <a:custGeom>
              <a:avLst/>
              <a:gdLst>
                <a:gd name="T0" fmla="*/ 17 w 50"/>
                <a:gd name="T1" fmla="*/ 84 h 84"/>
                <a:gd name="T2" fmla="*/ 5 w 50"/>
                <a:gd name="T3" fmla="*/ 48 h 84"/>
                <a:gd name="T4" fmla="*/ 50 w 50"/>
                <a:gd name="T5" fmla="*/ 0 h 84"/>
              </a:gdLst>
              <a:ahLst/>
              <a:cxnLst>
                <a:cxn ang="0">
                  <a:pos x="T0" y="T1"/>
                </a:cxn>
                <a:cxn ang="0">
                  <a:pos x="T2" y="T3"/>
                </a:cxn>
                <a:cxn ang="0">
                  <a:pos x="T4" y="T5"/>
                </a:cxn>
              </a:cxnLst>
              <a:rect l="0" t="0" r="r" b="b"/>
              <a:pathLst>
                <a:path w="50" h="84">
                  <a:moveTo>
                    <a:pt x="17" y="84"/>
                  </a:moveTo>
                  <a:cubicBezTo>
                    <a:pt x="8" y="73"/>
                    <a:pt x="0" y="62"/>
                    <a:pt x="5" y="48"/>
                  </a:cubicBezTo>
                  <a:cubicBezTo>
                    <a:pt x="10" y="34"/>
                    <a:pt x="30" y="17"/>
                    <a:pt x="5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0" name="Freeform 62"/>
            <p:cNvSpPr>
              <a:spLocks/>
            </p:cNvSpPr>
            <p:nvPr/>
          </p:nvSpPr>
          <p:spPr bwMode="auto">
            <a:xfrm>
              <a:off x="3164" y="3006"/>
              <a:ext cx="37" cy="69"/>
            </a:xfrm>
            <a:custGeom>
              <a:avLst/>
              <a:gdLst>
                <a:gd name="T0" fmla="*/ 10 w 37"/>
                <a:gd name="T1" fmla="*/ 69 h 69"/>
                <a:gd name="T2" fmla="*/ 4 w 37"/>
                <a:gd name="T3" fmla="*/ 27 h 69"/>
                <a:gd name="T4" fmla="*/ 37 w 37"/>
                <a:gd name="T5" fmla="*/ 0 h 69"/>
              </a:gdLst>
              <a:ahLst/>
              <a:cxnLst>
                <a:cxn ang="0">
                  <a:pos x="T0" y="T1"/>
                </a:cxn>
                <a:cxn ang="0">
                  <a:pos x="T2" y="T3"/>
                </a:cxn>
                <a:cxn ang="0">
                  <a:pos x="T4" y="T5"/>
                </a:cxn>
              </a:cxnLst>
              <a:rect l="0" t="0" r="r" b="b"/>
              <a:pathLst>
                <a:path w="37" h="69">
                  <a:moveTo>
                    <a:pt x="10" y="69"/>
                  </a:moveTo>
                  <a:cubicBezTo>
                    <a:pt x="5" y="53"/>
                    <a:pt x="0" y="38"/>
                    <a:pt x="4" y="27"/>
                  </a:cubicBezTo>
                  <a:cubicBezTo>
                    <a:pt x="8" y="16"/>
                    <a:pt x="22" y="8"/>
                    <a:pt x="37"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1" name="Freeform 63"/>
            <p:cNvSpPr>
              <a:spLocks/>
            </p:cNvSpPr>
            <p:nvPr/>
          </p:nvSpPr>
          <p:spPr bwMode="auto">
            <a:xfrm>
              <a:off x="1424" y="1390"/>
              <a:ext cx="3559" cy="1072"/>
            </a:xfrm>
            <a:custGeom>
              <a:avLst/>
              <a:gdLst>
                <a:gd name="T0" fmla="*/ 0 w 3559"/>
                <a:gd name="T1" fmla="*/ 311 h 1072"/>
                <a:gd name="T2" fmla="*/ 212 w 3559"/>
                <a:gd name="T3" fmla="*/ 142 h 1072"/>
                <a:gd name="T4" fmla="*/ 875 w 3559"/>
                <a:gd name="T5" fmla="*/ 50 h 1072"/>
                <a:gd name="T6" fmla="*/ 2336 w 3559"/>
                <a:gd name="T7" fmla="*/ 34 h 1072"/>
                <a:gd name="T8" fmla="*/ 3309 w 3559"/>
                <a:gd name="T9" fmla="*/ 256 h 1072"/>
                <a:gd name="T10" fmla="*/ 3559 w 3559"/>
                <a:gd name="T11" fmla="*/ 1072 h 1072"/>
              </a:gdLst>
              <a:ahLst/>
              <a:cxnLst>
                <a:cxn ang="0">
                  <a:pos x="T0" y="T1"/>
                </a:cxn>
                <a:cxn ang="0">
                  <a:pos x="T2" y="T3"/>
                </a:cxn>
                <a:cxn ang="0">
                  <a:pos x="T4" y="T5"/>
                </a:cxn>
                <a:cxn ang="0">
                  <a:pos x="T6" y="T7"/>
                </a:cxn>
                <a:cxn ang="0">
                  <a:pos x="T8" y="T9"/>
                </a:cxn>
                <a:cxn ang="0">
                  <a:pos x="T10" y="T11"/>
                </a:cxn>
              </a:cxnLst>
              <a:rect l="0" t="0" r="r" b="b"/>
              <a:pathLst>
                <a:path w="3559" h="1072">
                  <a:moveTo>
                    <a:pt x="0" y="311"/>
                  </a:moveTo>
                  <a:cubicBezTo>
                    <a:pt x="35" y="283"/>
                    <a:pt x="66" y="185"/>
                    <a:pt x="212" y="142"/>
                  </a:cubicBezTo>
                  <a:cubicBezTo>
                    <a:pt x="358" y="99"/>
                    <a:pt x="521" y="68"/>
                    <a:pt x="875" y="50"/>
                  </a:cubicBezTo>
                  <a:cubicBezTo>
                    <a:pt x="1229" y="32"/>
                    <a:pt x="1930" y="0"/>
                    <a:pt x="2336" y="34"/>
                  </a:cubicBezTo>
                  <a:cubicBezTo>
                    <a:pt x="2742" y="68"/>
                    <a:pt x="3105" y="83"/>
                    <a:pt x="3309" y="256"/>
                  </a:cubicBezTo>
                  <a:cubicBezTo>
                    <a:pt x="3513" y="429"/>
                    <a:pt x="3507" y="902"/>
                    <a:pt x="3559" y="10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2" name="Freeform 64"/>
            <p:cNvSpPr>
              <a:spLocks/>
            </p:cNvSpPr>
            <p:nvPr/>
          </p:nvSpPr>
          <p:spPr bwMode="auto">
            <a:xfrm>
              <a:off x="3815" y="1461"/>
              <a:ext cx="1418" cy="294"/>
            </a:xfrm>
            <a:custGeom>
              <a:avLst/>
              <a:gdLst>
                <a:gd name="T0" fmla="*/ 1418 w 1418"/>
                <a:gd name="T1" fmla="*/ 71 h 294"/>
                <a:gd name="T2" fmla="*/ 1304 w 1418"/>
                <a:gd name="T3" fmla="*/ 1 h 294"/>
                <a:gd name="T4" fmla="*/ 1228 w 1418"/>
                <a:gd name="T5" fmla="*/ 6 h 294"/>
                <a:gd name="T6" fmla="*/ 1195 w 1418"/>
                <a:gd name="T7" fmla="*/ 28 h 294"/>
                <a:gd name="T8" fmla="*/ 1157 w 1418"/>
                <a:gd name="T9" fmla="*/ 158 h 294"/>
                <a:gd name="T10" fmla="*/ 1032 w 1418"/>
                <a:gd name="T11" fmla="*/ 251 h 294"/>
                <a:gd name="T12" fmla="*/ 603 w 1418"/>
                <a:gd name="T13" fmla="*/ 256 h 294"/>
                <a:gd name="T14" fmla="*/ 250 w 1418"/>
                <a:gd name="T15" fmla="*/ 262 h 294"/>
                <a:gd name="T16" fmla="*/ 0 w 1418"/>
                <a:gd name="T17" fmla="*/ 29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8" h="294">
                  <a:moveTo>
                    <a:pt x="1418" y="71"/>
                  </a:moveTo>
                  <a:cubicBezTo>
                    <a:pt x="1370" y="60"/>
                    <a:pt x="1356" y="17"/>
                    <a:pt x="1304" y="1"/>
                  </a:cubicBezTo>
                  <a:cubicBezTo>
                    <a:pt x="1279" y="3"/>
                    <a:pt x="1253" y="0"/>
                    <a:pt x="1228" y="6"/>
                  </a:cubicBezTo>
                  <a:cubicBezTo>
                    <a:pt x="1215" y="9"/>
                    <a:pt x="1195" y="28"/>
                    <a:pt x="1195" y="28"/>
                  </a:cubicBezTo>
                  <a:cubicBezTo>
                    <a:pt x="1182" y="71"/>
                    <a:pt x="1173" y="116"/>
                    <a:pt x="1157" y="158"/>
                  </a:cubicBezTo>
                  <a:cubicBezTo>
                    <a:pt x="1144" y="228"/>
                    <a:pt x="1100" y="249"/>
                    <a:pt x="1032" y="251"/>
                  </a:cubicBezTo>
                  <a:cubicBezTo>
                    <a:pt x="889" y="254"/>
                    <a:pt x="746" y="254"/>
                    <a:pt x="603" y="256"/>
                  </a:cubicBezTo>
                  <a:cubicBezTo>
                    <a:pt x="485" y="258"/>
                    <a:pt x="368" y="260"/>
                    <a:pt x="250" y="262"/>
                  </a:cubicBezTo>
                  <a:cubicBezTo>
                    <a:pt x="165" y="281"/>
                    <a:pt x="65" y="229"/>
                    <a:pt x="0" y="29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3" name="Line 65"/>
            <p:cNvSpPr>
              <a:spLocks noChangeShapeType="1"/>
            </p:cNvSpPr>
            <p:nvPr/>
          </p:nvSpPr>
          <p:spPr bwMode="auto">
            <a:xfrm flipV="1">
              <a:off x="3815" y="1750"/>
              <a:ext cx="0" cy="217"/>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4" name="Line 66"/>
            <p:cNvSpPr>
              <a:spLocks noChangeShapeType="1"/>
            </p:cNvSpPr>
            <p:nvPr/>
          </p:nvSpPr>
          <p:spPr bwMode="auto">
            <a:xfrm flipV="1">
              <a:off x="3933" y="3069"/>
              <a:ext cx="0" cy="217"/>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5" name="Freeform 67"/>
            <p:cNvSpPr>
              <a:spLocks/>
            </p:cNvSpPr>
            <p:nvPr/>
          </p:nvSpPr>
          <p:spPr bwMode="auto">
            <a:xfrm>
              <a:off x="3928" y="2255"/>
              <a:ext cx="1321" cy="1245"/>
            </a:xfrm>
            <a:custGeom>
              <a:avLst/>
              <a:gdLst>
                <a:gd name="T0" fmla="*/ 1 w 1321"/>
                <a:gd name="T1" fmla="*/ 1016 h 1245"/>
                <a:gd name="T2" fmla="*/ 12 w 1321"/>
                <a:gd name="T3" fmla="*/ 1147 h 1245"/>
                <a:gd name="T4" fmla="*/ 28 w 1321"/>
                <a:gd name="T5" fmla="*/ 1206 h 1245"/>
                <a:gd name="T6" fmla="*/ 745 w 1321"/>
                <a:gd name="T7" fmla="*/ 1223 h 1245"/>
                <a:gd name="T8" fmla="*/ 1147 w 1321"/>
                <a:gd name="T9" fmla="*/ 1217 h 1245"/>
                <a:gd name="T10" fmla="*/ 1196 w 1321"/>
                <a:gd name="T11" fmla="*/ 1201 h 1245"/>
                <a:gd name="T12" fmla="*/ 1229 w 1321"/>
                <a:gd name="T13" fmla="*/ 1158 h 1245"/>
                <a:gd name="T14" fmla="*/ 1251 w 1321"/>
                <a:gd name="T15" fmla="*/ 1114 h 1245"/>
                <a:gd name="T16" fmla="*/ 1267 w 1321"/>
                <a:gd name="T17" fmla="*/ 332 h 1245"/>
                <a:gd name="T18" fmla="*/ 1294 w 1321"/>
                <a:gd name="T19" fmla="*/ 49 h 1245"/>
                <a:gd name="T20" fmla="*/ 1316 w 1321"/>
                <a:gd name="T21" fmla="*/ 16 h 1245"/>
                <a:gd name="T22" fmla="*/ 1321 w 1321"/>
                <a:gd name="T23" fmla="*/ 0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1" h="1245">
                  <a:moveTo>
                    <a:pt x="1" y="1016"/>
                  </a:moveTo>
                  <a:cubicBezTo>
                    <a:pt x="9" y="1167"/>
                    <a:pt x="0" y="1060"/>
                    <a:pt x="12" y="1147"/>
                  </a:cubicBezTo>
                  <a:cubicBezTo>
                    <a:pt x="15" y="1167"/>
                    <a:pt x="8" y="1203"/>
                    <a:pt x="28" y="1206"/>
                  </a:cubicBezTo>
                  <a:cubicBezTo>
                    <a:pt x="257" y="1245"/>
                    <a:pt x="513" y="1218"/>
                    <a:pt x="745" y="1223"/>
                  </a:cubicBezTo>
                  <a:cubicBezTo>
                    <a:pt x="879" y="1221"/>
                    <a:pt x="1013" y="1222"/>
                    <a:pt x="1147" y="1217"/>
                  </a:cubicBezTo>
                  <a:cubicBezTo>
                    <a:pt x="1164" y="1216"/>
                    <a:pt x="1179" y="1204"/>
                    <a:pt x="1196" y="1201"/>
                  </a:cubicBezTo>
                  <a:cubicBezTo>
                    <a:pt x="1216" y="1188"/>
                    <a:pt x="1219" y="1179"/>
                    <a:pt x="1229" y="1158"/>
                  </a:cubicBezTo>
                  <a:cubicBezTo>
                    <a:pt x="1236" y="1143"/>
                    <a:pt x="1251" y="1114"/>
                    <a:pt x="1251" y="1114"/>
                  </a:cubicBezTo>
                  <a:cubicBezTo>
                    <a:pt x="1309" y="860"/>
                    <a:pt x="1246" y="592"/>
                    <a:pt x="1267" y="332"/>
                  </a:cubicBezTo>
                  <a:cubicBezTo>
                    <a:pt x="1267" y="315"/>
                    <a:pt x="1217" y="102"/>
                    <a:pt x="1294" y="49"/>
                  </a:cubicBezTo>
                  <a:cubicBezTo>
                    <a:pt x="1301" y="38"/>
                    <a:pt x="1309" y="27"/>
                    <a:pt x="1316" y="16"/>
                  </a:cubicBezTo>
                  <a:cubicBezTo>
                    <a:pt x="1319" y="11"/>
                    <a:pt x="1321" y="0"/>
                    <a:pt x="132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6" name="Oval 68"/>
            <p:cNvSpPr>
              <a:spLocks noChangeArrowheads="1"/>
            </p:cNvSpPr>
            <p:nvPr/>
          </p:nvSpPr>
          <p:spPr bwMode="auto">
            <a:xfrm rot="-323750">
              <a:off x="2241" y="2242"/>
              <a:ext cx="392" cy="798"/>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37" name="Freeform 69"/>
            <p:cNvSpPr>
              <a:spLocks/>
            </p:cNvSpPr>
            <p:nvPr/>
          </p:nvSpPr>
          <p:spPr bwMode="auto">
            <a:xfrm>
              <a:off x="2328" y="2571"/>
              <a:ext cx="204" cy="92"/>
            </a:xfrm>
            <a:custGeom>
              <a:avLst/>
              <a:gdLst>
                <a:gd name="T0" fmla="*/ 0 w 204"/>
                <a:gd name="T1" fmla="*/ 23 h 92"/>
                <a:gd name="T2" fmla="*/ 195 w 204"/>
                <a:gd name="T3" fmla="*/ 0 h 92"/>
                <a:gd name="T4" fmla="*/ 204 w 204"/>
                <a:gd name="T5" fmla="*/ 70 h 92"/>
                <a:gd name="T6" fmla="*/ 6 w 204"/>
                <a:gd name="T7" fmla="*/ 92 h 92"/>
                <a:gd name="T8" fmla="*/ 0 w 204"/>
                <a:gd name="T9" fmla="*/ 23 h 92"/>
              </a:gdLst>
              <a:ahLst/>
              <a:cxnLst>
                <a:cxn ang="0">
                  <a:pos x="T0" y="T1"/>
                </a:cxn>
                <a:cxn ang="0">
                  <a:pos x="T2" y="T3"/>
                </a:cxn>
                <a:cxn ang="0">
                  <a:pos x="T4" y="T5"/>
                </a:cxn>
                <a:cxn ang="0">
                  <a:pos x="T6" y="T7"/>
                </a:cxn>
                <a:cxn ang="0">
                  <a:pos x="T8" y="T9"/>
                </a:cxn>
              </a:cxnLst>
              <a:rect l="0" t="0" r="r" b="b"/>
              <a:pathLst>
                <a:path w="204" h="92">
                  <a:moveTo>
                    <a:pt x="0" y="23"/>
                  </a:moveTo>
                  <a:lnTo>
                    <a:pt x="195" y="0"/>
                  </a:lnTo>
                  <a:lnTo>
                    <a:pt x="204" y="70"/>
                  </a:lnTo>
                  <a:lnTo>
                    <a:pt x="6" y="92"/>
                  </a:lnTo>
                  <a:lnTo>
                    <a:pt x="0" y="23"/>
                  </a:lnTo>
                  <a:close/>
                </a:path>
              </a:pathLst>
            </a:custGeom>
            <a:solidFill>
              <a:srgbClr val="33CCCC">
                <a:alpha val="3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8" name="Freeform 70"/>
            <p:cNvSpPr>
              <a:spLocks/>
            </p:cNvSpPr>
            <p:nvPr/>
          </p:nvSpPr>
          <p:spPr bwMode="auto">
            <a:xfrm>
              <a:off x="2424" y="2553"/>
              <a:ext cx="1815" cy="315"/>
            </a:xfrm>
            <a:custGeom>
              <a:avLst/>
              <a:gdLst>
                <a:gd name="T0" fmla="*/ 99 w 1815"/>
                <a:gd name="T1" fmla="*/ 20 h 315"/>
                <a:gd name="T2" fmla="*/ 357 w 1815"/>
                <a:gd name="T3" fmla="*/ 0 h 315"/>
                <a:gd name="T4" fmla="*/ 567 w 1815"/>
                <a:gd name="T5" fmla="*/ 0 h 315"/>
                <a:gd name="T6" fmla="*/ 669 w 1815"/>
                <a:gd name="T7" fmla="*/ 9 h 315"/>
                <a:gd name="T8" fmla="*/ 804 w 1815"/>
                <a:gd name="T9" fmla="*/ 18 h 315"/>
                <a:gd name="T10" fmla="*/ 957 w 1815"/>
                <a:gd name="T11" fmla="*/ 39 h 315"/>
                <a:gd name="T12" fmla="*/ 1143 w 1815"/>
                <a:gd name="T13" fmla="*/ 69 h 315"/>
                <a:gd name="T14" fmla="*/ 1416 w 1815"/>
                <a:gd name="T15" fmla="*/ 123 h 315"/>
                <a:gd name="T16" fmla="*/ 1716 w 1815"/>
                <a:gd name="T17" fmla="*/ 180 h 315"/>
                <a:gd name="T18" fmla="*/ 1788 w 1815"/>
                <a:gd name="T19" fmla="*/ 195 h 315"/>
                <a:gd name="T20" fmla="*/ 1815 w 1815"/>
                <a:gd name="T21" fmla="*/ 315 h 315"/>
                <a:gd name="T22" fmla="*/ 1695 w 1815"/>
                <a:gd name="T23" fmla="*/ 287 h 315"/>
                <a:gd name="T24" fmla="*/ 1677 w 1815"/>
                <a:gd name="T25" fmla="*/ 281 h 315"/>
                <a:gd name="T26" fmla="*/ 1422 w 1815"/>
                <a:gd name="T27" fmla="*/ 219 h 315"/>
                <a:gd name="T28" fmla="*/ 1167 w 1815"/>
                <a:gd name="T29" fmla="*/ 165 h 315"/>
                <a:gd name="T30" fmla="*/ 906 w 1815"/>
                <a:gd name="T31" fmla="*/ 120 h 315"/>
                <a:gd name="T32" fmla="*/ 624 w 1815"/>
                <a:gd name="T33" fmla="*/ 93 h 315"/>
                <a:gd name="T34" fmla="*/ 386 w 1815"/>
                <a:gd name="T35" fmla="*/ 89 h 315"/>
                <a:gd name="T36" fmla="*/ 216 w 1815"/>
                <a:gd name="T37" fmla="*/ 93 h 315"/>
                <a:gd name="T38" fmla="*/ 96 w 1815"/>
                <a:gd name="T39" fmla="*/ 93 h 315"/>
                <a:gd name="T40" fmla="*/ 0 w 1815"/>
                <a:gd name="T41" fmla="*/ 99 h 315"/>
                <a:gd name="T42" fmla="*/ 105 w 1815"/>
                <a:gd name="T43" fmla="*/ 84 h 315"/>
                <a:gd name="T44" fmla="*/ 99 w 1815"/>
                <a:gd name="T45" fmla="*/ 2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15" h="315">
                  <a:moveTo>
                    <a:pt x="99" y="20"/>
                  </a:moveTo>
                  <a:lnTo>
                    <a:pt x="357" y="0"/>
                  </a:lnTo>
                  <a:lnTo>
                    <a:pt x="567" y="0"/>
                  </a:lnTo>
                  <a:lnTo>
                    <a:pt x="669" y="9"/>
                  </a:lnTo>
                  <a:lnTo>
                    <a:pt x="804" y="18"/>
                  </a:lnTo>
                  <a:lnTo>
                    <a:pt x="957" y="39"/>
                  </a:lnTo>
                  <a:lnTo>
                    <a:pt x="1143" y="69"/>
                  </a:lnTo>
                  <a:lnTo>
                    <a:pt x="1416" y="123"/>
                  </a:lnTo>
                  <a:lnTo>
                    <a:pt x="1716" y="180"/>
                  </a:lnTo>
                  <a:lnTo>
                    <a:pt x="1788" y="195"/>
                  </a:lnTo>
                  <a:lnTo>
                    <a:pt x="1815" y="315"/>
                  </a:lnTo>
                  <a:lnTo>
                    <a:pt x="1695" y="287"/>
                  </a:lnTo>
                  <a:lnTo>
                    <a:pt x="1677" y="281"/>
                  </a:lnTo>
                  <a:lnTo>
                    <a:pt x="1422" y="219"/>
                  </a:lnTo>
                  <a:lnTo>
                    <a:pt x="1167" y="165"/>
                  </a:lnTo>
                  <a:lnTo>
                    <a:pt x="906" y="120"/>
                  </a:lnTo>
                  <a:lnTo>
                    <a:pt x="624" y="93"/>
                  </a:lnTo>
                  <a:lnTo>
                    <a:pt x="386" y="89"/>
                  </a:lnTo>
                  <a:lnTo>
                    <a:pt x="216" y="93"/>
                  </a:lnTo>
                  <a:lnTo>
                    <a:pt x="96" y="93"/>
                  </a:lnTo>
                  <a:lnTo>
                    <a:pt x="0" y="99"/>
                  </a:lnTo>
                  <a:lnTo>
                    <a:pt x="105" y="84"/>
                  </a:lnTo>
                  <a:lnTo>
                    <a:pt x="99" y="2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9" name="Freeform 71"/>
            <p:cNvSpPr>
              <a:spLocks/>
            </p:cNvSpPr>
            <p:nvPr/>
          </p:nvSpPr>
          <p:spPr bwMode="auto">
            <a:xfrm>
              <a:off x="2918" y="3086"/>
              <a:ext cx="52" cy="136"/>
            </a:xfrm>
            <a:custGeom>
              <a:avLst/>
              <a:gdLst>
                <a:gd name="T0" fmla="*/ 5 w 52"/>
                <a:gd name="T1" fmla="*/ 136 h 136"/>
                <a:gd name="T2" fmla="*/ 0 w 52"/>
                <a:gd name="T3" fmla="*/ 0 h 136"/>
              </a:gdLst>
              <a:ahLst/>
              <a:cxnLst>
                <a:cxn ang="0">
                  <a:pos x="T0" y="T1"/>
                </a:cxn>
                <a:cxn ang="0">
                  <a:pos x="T2" y="T3"/>
                </a:cxn>
              </a:cxnLst>
              <a:rect l="0" t="0" r="r" b="b"/>
              <a:pathLst>
                <a:path w="52" h="136">
                  <a:moveTo>
                    <a:pt x="5" y="136"/>
                  </a:moveTo>
                  <a:cubicBezTo>
                    <a:pt x="52" y="106"/>
                    <a:pt x="31" y="38"/>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0" name="Freeform 72"/>
            <p:cNvSpPr>
              <a:spLocks/>
            </p:cNvSpPr>
            <p:nvPr/>
          </p:nvSpPr>
          <p:spPr bwMode="auto">
            <a:xfrm flipH="1">
              <a:off x="3229" y="3097"/>
              <a:ext cx="52" cy="136"/>
            </a:xfrm>
            <a:custGeom>
              <a:avLst/>
              <a:gdLst>
                <a:gd name="T0" fmla="*/ 5 w 52"/>
                <a:gd name="T1" fmla="*/ 136 h 136"/>
                <a:gd name="T2" fmla="*/ 0 w 52"/>
                <a:gd name="T3" fmla="*/ 0 h 136"/>
              </a:gdLst>
              <a:ahLst/>
              <a:cxnLst>
                <a:cxn ang="0">
                  <a:pos x="T0" y="T1"/>
                </a:cxn>
                <a:cxn ang="0">
                  <a:pos x="T2" y="T3"/>
                </a:cxn>
              </a:cxnLst>
              <a:rect l="0" t="0" r="r" b="b"/>
              <a:pathLst>
                <a:path w="52" h="136">
                  <a:moveTo>
                    <a:pt x="5" y="136"/>
                  </a:moveTo>
                  <a:cubicBezTo>
                    <a:pt x="52" y="106"/>
                    <a:pt x="31" y="38"/>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1" name="Text Box 73"/>
            <p:cNvSpPr txBox="1">
              <a:spLocks noChangeArrowheads="1"/>
            </p:cNvSpPr>
            <p:nvPr/>
          </p:nvSpPr>
          <p:spPr bwMode="auto">
            <a:xfrm>
              <a:off x="4540" y="3121"/>
              <a:ext cx="6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anode</a:t>
              </a:r>
            </a:p>
          </p:txBody>
        </p:sp>
        <p:sp>
          <p:nvSpPr>
            <p:cNvPr id="58442" name="Line 74"/>
            <p:cNvSpPr>
              <a:spLocks noChangeShapeType="1"/>
            </p:cNvSpPr>
            <p:nvPr/>
          </p:nvSpPr>
          <p:spPr bwMode="auto">
            <a:xfrm flipH="1" flipV="1">
              <a:off x="4445" y="2842"/>
              <a:ext cx="283"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3" name="Freeform 75"/>
            <p:cNvSpPr>
              <a:spLocks/>
            </p:cNvSpPr>
            <p:nvPr/>
          </p:nvSpPr>
          <p:spPr bwMode="auto">
            <a:xfrm>
              <a:off x="3000" y="2998"/>
              <a:ext cx="58" cy="87"/>
            </a:xfrm>
            <a:custGeom>
              <a:avLst/>
              <a:gdLst>
                <a:gd name="T0" fmla="*/ 27 w 58"/>
                <a:gd name="T1" fmla="*/ 87 h 87"/>
                <a:gd name="T2" fmla="*/ 54 w 58"/>
                <a:gd name="T3" fmla="*/ 43 h 87"/>
                <a:gd name="T4" fmla="*/ 0 w 58"/>
                <a:gd name="T5" fmla="*/ 0 h 87"/>
              </a:gdLst>
              <a:ahLst/>
              <a:cxnLst>
                <a:cxn ang="0">
                  <a:pos x="T0" y="T1"/>
                </a:cxn>
                <a:cxn ang="0">
                  <a:pos x="T2" y="T3"/>
                </a:cxn>
                <a:cxn ang="0">
                  <a:pos x="T4" y="T5"/>
                </a:cxn>
              </a:cxnLst>
              <a:rect l="0" t="0" r="r" b="b"/>
              <a:pathLst>
                <a:path w="58" h="87">
                  <a:moveTo>
                    <a:pt x="27" y="87"/>
                  </a:moveTo>
                  <a:cubicBezTo>
                    <a:pt x="42" y="72"/>
                    <a:pt x="58" y="57"/>
                    <a:pt x="54" y="43"/>
                  </a:cubicBezTo>
                  <a:cubicBezTo>
                    <a:pt x="50" y="29"/>
                    <a:pt x="25" y="14"/>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4" name="Freeform 76"/>
            <p:cNvSpPr>
              <a:spLocks/>
            </p:cNvSpPr>
            <p:nvPr/>
          </p:nvSpPr>
          <p:spPr bwMode="auto">
            <a:xfrm>
              <a:off x="2918" y="3000"/>
              <a:ext cx="68" cy="81"/>
            </a:xfrm>
            <a:custGeom>
              <a:avLst/>
              <a:gdLst>
                <a:gd name="T0" fmla="*/ 49 w 68"/>
                <a:gd name="T1" fmla="*/ 81 h 81"/>
                <a:gd name="T2" fmla="*/ 60 w 68"/>
                <a:gd name="T3" fmla="*/ 32 h 81"/>
                <a:gd name="T4" fmla="*/ 0 w 68"/>
                <a:gd name="T5" fmla="*/ 0 h 81"/>
              </a:gdLst>
              <a:ahLst/>
              <a:cxnLst>
                <a:cxn ang="0">
                  <a:pos x="T0" y="T1"/>
                </a:cxn>
                <a:cxn ang="0">
                  <a:pos x="T2" y="T3"/>
                </a:cxn>
                <a:cxn ang="0">
                  <a:pos x="T4" y="T5"/>
                </a:cxn>
              </a:cxnLst>
              <a:rect l="0" t="0" r="r" b="b"/>
              <a:pathLst>
                <a:path w="68" h="81">
                  <a:moveTo>
                    <a:pt x="49" y="81"/>
                  </a:moveTo>
                  <a:cubicBezTo>
                    <a:pt x="58" y="63"/>
                    <a:pt x="68" y="45"/>
                    <a:pt x="60" y="32"/>
                  </a:cubicBezTo>
                  <a:cubicBezTo>
                    <a:pt x="52" y="19"/>
                    <a:pt x="26" y="9"/>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5" name="Text Box 77"/>
            <p:cNvSpPr txBox="1">
              <a:spLocks noChangeArrowheads="1"/>
            </p:cNvSpPr>
            <p:nvPr/>
          </p:nvSpPr>
          <p:spPr bwMode="auto">
            <a:xfrm>
              <a:off x="3590" y="1606"/>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_</a:t>
              </a:r>
            </a:p>
          </p:txBody>
        </p:sp>
        <p:sp>
          <p:nvSpPr>
            <p:cNvPr id="58446" name="Text Box 78"/>
            <p:cNvSpPr txBox="1">
              <a:spLocks noChangeArrowheads="1"/>
            </p:cNvSpPr>
            <p:nvPr/>
          </p:nvSpPr>
          <p:spPr bwMode="auto">
            <a:xfrm>
              <a:off x="3725" y="3130"/>
              <a:ext cx="2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p:txBody>
        </p:sp>
      </p:grpSp>
    </p:spTree>
    <p:extLst>
      <p:ext uri="{BB962C8B-B14F-4D97-AF65-F5344CB8AC3E}">
        <p14:creationId xmlns:p14="http://schemas.microsoft.com/office/powerpoint/2010/main" val="976834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93725" y="411163"/>
            <a:ext cx="7956550" cy="762000"/>
          </a:xfrm>
          <a:noFill/>
          <a:ln/>
        </p:spPr>
        <p:txBody>
          <a:bodyPr lIns="92075" tIns="46038" rIns="92075" bIns="46038" anchor="t" anchorCtr="1">
            <a:spAutoFit/>
          </a:bodyPr>
          <a:lstStyle/>
          <a:p>
            <a:r>
              <a:rPr lang="en-US" altLang="en-US"/>
              <a:t>Thomson’s Experiment</a:t>
            </a:r>
          </a:p>
        </p:txBody>
      </p:sp>
      <p:sp>
        <p:nvSpPr>
          <p:cNvPr id="62467" name="Rectangle 3"/>
          <p:cNvSpPr>
            <a:spLocks noChangeArrowheads="1"/>
          </p:cNvSpPr>
          <p:nvPr/>
        </p:nvSpPr>
        <p:spPr bwMode="auto">
          <a:xfrm>
            <a:off x="7070725" y="24003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4400"/>
              <a:t>+</a:t>
            </a:r>
          </a:p>
        </p:txBody>
      </p:sp>
      <p:sp>
        <p:nvSpPr>
          <p:cNvPr id="62468" name="Rectangle 4"/>
          <p:cNvSpPr>
            <a:spLocks noChangeArrowheads="1"/>
          </p:cNvSpPr>
          <p:nvPr/>
        </p:nvSpPr>
        <p:spPr bwMode="auto">
          <a:xfrm>
            <a:off x="1695450" y="2125663"/>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6000"/>
              <a:t>-</a:t>
            </a:r>
          </a:p>
        </p:txBody>
      </p:sp>
      <p:sp>
        <p:nvSpPr>
          <p:cNvPr id="62469" name="Rectangle 5"/>
          <p:cNvSpPr>
            <a:spLocks noChangeArrowheads="1"/>
          </p:cNvSpPr>
          <p:nvPr/>
        </p:nvSpPr>
        <p:spPr bwMode="auto">
          <a:xfrm>
            <a:off x="3543300" y="4916488"/>
            <a:ext cx="193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400"/>
              <a:t>vacuum tube</a:t>
            </a:r>
          </a:p>
        </p:txBody>
      </p:sp>
      <p:sp>
        <p:nvSpPr>
          <p:cNvPr id="62470" name="Rectangle 6"/>
          <p:cNvSpPr>
            <a:spLocks noChangeArrowheads="1"/>
          </p:cNvSpPr>
          <p:nvPr/>
        </p:nvSpPr>
        <p:spPr bwMode="auto">
          <a:xfrm>
            <a:off x="3636963" y="5562600"/>
            <a:ext cx="1709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400"/>
              <a:t>metal disks</a:t>
            </a:r>
          </a:p>
        </p:txBody>
      </p:sp>
      <p:sp>
        <p:nvSpPr>
          <p:cNvPr id="62471" name="Line 7"/>
          <p:cNvSpPr>
            <a:spLocks noChangeShapeType="1"/>
          </p:cNvSpPr>
          <p:nvPr/>
        </p:nvSpPr>
        <p:spPr bwMode="auto">
          <a:xfrm flipV="1">
            <a:off x="4419600" y="4419600"/>
            <a:ext cx="0" cy="495300"/>
          </a:xfrm>
          <a:prstGeom prst="line">
            <a:avLst/>
          </a:prstGeom>
          <a:noFill/>
          <a:ln w="12700">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8"/>
          <p:cNvSpPr>
            <a:spLocks noChangeShapeType="1"/>
          </p:cNvSpPr>
          <p:nvPr/>
        </p:nvSpPr>
        <p:spPr bwMode="auto">
          <a:xfrm flipH="1" flipV="1">
            <a:off x="1981200" y="4076700"/>
            <a:ext cx="1676400" cy="17145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Line 9"/>
          <p:cNvSpPr>
            <a:spLocks noChangeShapeType="1"/>
          </p:cNvSpPr>
          <p:nvPr/>
        </p:nvSpPr>
        <p:spPr bwMode="auto">
          <a:xfrm flipV="1">
            <a:off x="5334000" y="4000500"/>
            <a:ext cx="1752600" cy="17907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4" name="AutoShape 10"/>
          <p:cNvSpPr>
            <a:spLocks noChangeArrowheads="1"/>
          </p:cNvSpPr>
          <p:nvPr/>
        </p:nvSpPr>
        <p:spPr bwMode="auto">
          <a:xfrm>
            <a:off x="1243013" y="3111500"/>
            <a:ext cx="6654800" cy="1320800"/>
          </a:xfrm>
          <a:prstGeom prst="roundRect">
            <a:avLst>
              <a:gd name="adj" fmla="val 49995"/>
            </a:avLst>
          </a:prstGeom>
          <a:solidFill>
            <a:srgbClr val="C0C0C0">
              <a:alpha val="32001"/>
            </a:srgbClr>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5" name="Oval 11"/>
          <p:cNvSpPr>
            <a:spLocks noChangeArrowheads="1"/>
          </p:cNvSpPr>
          <p:nvPr/>
        </p:nvSpPr>
        <p:spPr bwMode="auto">
          <a:xfrm>
            <a:off x="7091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76" name="Group 12"/>
          <p:cNvGrpSpPr>
            <a:grpSpLocks/>
          </p:cNvGrpSpPr>
          <p:nvPr/>
        </p:nvGrpSpPr>
        <p:grpSpPr bwMode="auto">
          <a:xfrm>
            <a:off x="381000" y="2020888"/>
            <a:ext cx="1446213" cy="1752600"/>
            <a:chOff x="241" y="1105"/>
            <a:chExt cx="911" cy="1104"/>
          </a:xfrm>
        </p:grpSpPr>
        <p:sp>
          <p:nvSpPr>
            <p:cNvPr id="62477" name="Line 13"/>
            <p:cNvSpPr>
              <a:spLocks noChangeShapeType="1"/>
            </p:cNvSpPr>
            <p:nvPr/>
          </p:nvSpPr>
          <p:spPr bwMode="auto">
            <a:xfrm flipH="1">
              <a:off x="576"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Arc 14"/>
            <p:cNvSpPr>
              <a:spLocks/>
            </p:cNvSpPr>
            <p:nvPr/>
          </p:nvSpPr>
          <p:spPr bwMode="auto">
            <a:xfrm>
              <a:off x="241" y="1105"/>
              <a:ext cx="371" cy="1104"/>
            </a:xfrm>
            <a:custGeom>
              <a:avLst/>
              <a:gdLst>
                <a:gd name="G0" fmla="+- 21600 0 0"/>
                <a:gd name="G1" fmla="+- 21600 0 0"/>
                <a:gd name="G2" fmla="+- 21600 0 0"/>
                <a:gd name="T0" fmla="*/ 21600 w 23850"/>
                <a:gd name="T1" fmla="*/ 43200 h 43200"/>
                <a:gd name="T2" fmla="*/ 23850 w 23850"/>
                <a:gd name="T3" fmla="*/ 118 h 43200"/>
                <a:gd name="T4" fmla="*/ 21600 w 23850"/>
                <a:gd name="T5" fmla="*/ 21600 h 43200"/>
              </a:gdLst>
              <a:ahLst/>
              <a:cxnLst>
                <a:cxn ang="0">
                  <a:pos x="T0" y="T1"/>
                </a:cxn>
                <a:cxn ang="0">
                  <a:pos x="T2" y="T3"/>
                </a:cxn>
                <a:cxn ang="0">
                  <a:pos x="T4" y="T5"/>
                </a:cxn>
              </a:cxnLst>
              <a:rect l="0" t="0" r="r" b="b"/>
              <a:pathLst>
                <a:path w="23850" h="43200" fill="none" extrusionOk="0">
                  <a:moveTo>
                    <a:pt x="21600" y="43200"/>
                  </a:moveTo>
                  <a:cubicBezTo>
                    <a:pt x="9670" y="43200"/>
                    <a:pt x="0" y="33529"/>
                    <a:pt x="0" y="21600"/>
                  </a:cubicBezTo>
                  <a:cubicBezTo>
                    <a:pt x="0" y="9670"/>
                    <a:pt x="9670" y="0"/>
                    <a:pt x="21600" y="0"/>
                  </a:cubicBezTo>
                  <a:cubicBezTo>
                    <a:pt x="22351" y="-1"/>
                    <a:pt x="23102" y="39"/>
                    <a:pt x="23850" y="117"/>
                  </a:cubicBezTo>
                </a:path>
                <a:path w="23850" h="43200" stroke="0" extrusionOk="0">
                  <a:moveTo>
                    <a:pt x="21600" y="43200"/>
                  </a:moveTo>
                  <a:cubicBezTo>
                    <a:pt x="9670" y="43200"/>
                    <a:pt x="0" y="33529"/>
                    <a:pt x="0" y="21600"/>
                  </a:cubicBezTo>
                  <a:cubicBezTo>
                    <a:pt x="0" y="9670"/>
                    <a:pt x="9670" y="0"/>
                    <a:pt x="21600" y="0"/>
                  </a:cubicBezTo>
                  <a:cubicBezTo>
                    <a:pt x="22351" y="-1"/>
                    <a:pt x="23102" y="39"/>
                    <a:pt x="23850" y="117"/>
                  </a:cubicBezTo>
                  <a:lnTo>
                    <a:pt x="21600"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479" name="Group 15"/>
          <p:cNvGrpSpPr>
            <a:grpSpLocks/>
          </p:cNvGrpSpPr>
          <p:nvPr/>
        </p:nvGrpSpPr>
        <p:grpSpPr bwMode="auto">
          <a:xfrm>
            <a:off x="7237413" y="2020888"/>
            <a:ext cx="1450975" cy="1752600"/>
            <a:chOff x="4560" y="1105"/>
            <a:chExt cx="914" cy="1104"/>
          </a:xfrm>
        </p:grpSpPr>
        <p:sp>
          <p:nvSpPr>
            <p:cNvPr id="62480" name="Line 16"/>
            <p:cNvSpPr>
              <a:spLocks noChangeShapeType="1"/>
            </p:cNvSpPr>
            <p:nvPr/>
          </p:nvSpPr>
          <p:spPr bwMode="auto">
            <a:xfrm>
              <a:off x="4560"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Arc 17"/>
            <p:cNvSpPr>
              <a:spLocks/>
            </p:cNvSpPr>
            <p:nvPr/>
          </p:nvSpPr>
          <p:spPr bwMode="auto">
            <a:xfrm>
              <a:off x="5102" y="1105"/>
              <a:ext cx="372" cy="1104"/>
            </a:xfrm>
            <a:custGeom>
              <a:avLst/>
              <a:gdLst>
                <a:gd name="G0" fmla="+- 2314 0 0"/>
                <a:gd name="G1" fmla="+- 21600 0 0"/>
                <a:gd name="G2" fmla="+- 21600 0 0"/>
                <a:gd name="T0" fmla="*/ 0 w 23914"/>
                <a:gd name="T1" fmla="*/ 124 h 43200"/>
                <a:gd name="T2" fmla="*/ 2314 w 23914"/>
                <a:gd name="T3" fmla="*/ 43200 h 43200"/>
                <a:gd name="T4" fmla="*/ 2314 w 23914"/>
                <a:gd name="T5" fmla="*/ 21600 h 43200"/>
              </a:gdLst>
              <a:ahLst/>
              <a:cxnLst>
                <a:cxn ang="0">
                  <a:pos x="T0" y="T1"/>
                </a:cxn>
                <a:cxn ang="0">
                  <a:pos x="T2" y="T3"/>
                </a:cxn>
                <a:cxn ang="0">
                  <a:pos x="T4" y="T5"/>
                </a:cxn>
              </a:cxnLst>
              <a:rect l="0" t="0" r="r" b="b"/>
              <a:pathLst>
                <a:path w="23914" h="43200" fill="none" extrusionOk="0">
                  <a:moveTo>
                    <a:pt x="0" y="124"/>
                  </a:moveTo>
                  <a:cubicBezTo>
                    <a:pt x="768" y="41"/>
                    <a:pt x="1541" y="-1"/>
                    <a:pt x="2314" y="0"/>
                  </a:cubicBezTo>
                  <a:cubicBezTo>
                    <a:pt x="14243" y="0"/>
                    <a:pt x="23914" y="9670"/>
                    <a:pt x="23914" y="21600"/>
                  </a:cubicBezTo>
                  <a:cubicBezTo>
                    <a:pt x="23914" y="33529"/>
                    <a:pt x="14243" y="43199"/>
                    <a:pt x="2314" y="43200"/>
                  </a:cubicBezTo>
                </a:path>
                <a:path w="23914" h="43200" stroke="0" extrusionOk="0">
                  <a:moveTo>
                    <a:pt x="0" y="124"/>
                  </a:moveTo>
                  <a:cubicBezTo>
                    <a:pt x="768" y="41"/>
                    <a:pt x="1541" y="-1"/>
                    <a:pt x="2314" y="0"/>
                  </a:cubicBezTo>
                  <a:cubicBezTo>
                    <a:pt x="14243" y="0"/>
                    <a:pt x="23914" y="9670"/>
                    <a:pt x="23914" y="21600"/>
                  </a:cubicBezTo>
                  <a:cubicBezTo>
                    <a:pt x="23914" y="33529"/>
                    <a:pt x="14243" y="43199"/>
                    <a:pt x="2314" y="43200"/>
                  </a:cubicBezTo>
                  <a:lnTo>
                    <a:pt x="2314"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482" name="Line 18"/>
          <p:cNvSpPr>
            <a:spLocks noChangeShapeType="1"/>
          </p:cNvSpPr>
          <p:nvPr/>
        </p:nvSpPr>
        <p:spPr bwMode="auto">
          <a:xfrm>
            <a:off x="912813" y="2019300"/>
            <a:ext cx="7162800"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Oval 19"/>
          <p:cNvSpPr>
            <a:spLocks noChangeArrowheads="1"/>
          </p:cNvSpPr>
          <p:nvPr/>
        </p:nvSpPr>
        <p:spPr bwMode="auto">
          <a:xfrm>
            <a:off x="1757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Rectangle 20"/>
          <p:cNvSpPr>
            <a:spLocks noChangeArrowheads="1"/>
          </p:cNvSpPr>
          <p:nvPr/>
        </p:nvSpPr>
        <p:spPr bwMode="auto">
          <a:xfrm>
            <a:off x="3581400" y="1568450"/>
            <a:ext cx="1676400" cy="9779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Rectangle 21"/>
          <p:cNvSpPr>
            <a:spLocks noChangeArrowheads="1"/>
          </p:cNvSpPr>
          <p:nvPr/>
        </p:nvSpPr>
        <p:spPr bwMode="auto">
          <a:xfrm>
            <a:off x="3749675" y="1600200"/>
            <a:ext cx="14319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2800"/>
              <a:t>voltage </a:t>
            </a:r>
          </a:p>
          <a:p>
            <a:pPr algn="ctr" eaLnBrk="0" hangingPunct="0"/>
            <a:r>
              <a:rPr lang="en-US" altLang="en-US" sz="2800"/>
              <a:t>source</a:t>
            </a:r>
          </a:p>
        </p:txBody>
      </p:sp>
      <p:sp>
        <p:nvSpPr>
          <p:cNvPr id="62486" name="AutoShape 22">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175501"/>
      </p:ext>
    </p:extLst>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93725" y="411163"/>
            <a:ext cx="7956550" cy="762000"/>
          </a:xfrm>
          <a:noFill/>
          <a:ln/>
        </p:spPr>
        <p:txBody>
          <a:bodyPr lIns="92075" tIns="46038" rIns="92075" bIns="46038" anchor="t" anchorCtr="1">
            <a:spAutoFit/>
          </a:bodyPr>
          <a:lstStyle/>
          <a:p>
            <a:r>
              <a:rPr lang="en-US" altLang="en-US"/>
              <a:t>Thomson’s Experiment</a:t>
            </a:r>
          </a:p>
        </p:txBody>
      </p:sp>
      <p:sp>
        <p:nvSpPr>
          <p:cNvPr id="64515" name="Rectangle 3"/>
          <p:cNvSpPr>
            <a:spLocks noChangeArrowheads="1"/>
          </p:cNvSpPr>
          <p:nvPr/>
        </p:nvSpPr>
        <p:spPr bwMode="auto">
          <a:xfrm>
            <a:off x="7070725" y="24003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4400"/>
              <a:t>+</a:t>
            </a:r>
          </a:p>
        </p:txBody>
      </p:sp>
      <p:sp>
        <p:nvSpPr>
          <p:cNvPr id="64516" name="Rectangle 4"/>
          <p:cNvSpPr>
            <a:spLocks noChangeArrowheads="1"/>
          </p:cNvSpPr>
          <p:nvPr/>
        </p:nvSpPr>
        <p:spPr bwMode="auto">
          <a:xfrm>
            <a:off x="1695450" y="2125663"/>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6000"/>
              <a:t>-</a:t>
            </a:r>
          </a:p>
        </p:txBody>
      </p:sp>
      <p:sp>
        <p:nvSpPr>
          <p:cNvPr id="64517" name="AutoShape 5"/>
          <p:cNvSpPr>
            <a:spLocks noChangeArrowheads="1"/>
          </p:cNvSpPr>
          <p:nvPr/>
        </p:nvSpPr>
        <p:spPr bwMode="auto">
          <a:xfrm>
            <a:off x="1243013" y="3111500"/>
            <a:ext cx="6654800" cy="1320800"/>
          </a:xfrm>
          <a:prstGeom prst="roundRect">
            <a:avLst>
              <a:gd name="adj" fmla="val 49995"/>
            </a:avLst>
          </a:prstGeom>
          <a:solidFill>
            <a:srgbClr val="C0C0C0">
              <a:alpha val="32001"/>
            </a:srgbClr>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8" name="Oval 6"/>
          <p:cNvSpPr>
            <a:spLocks noChangeArrowheads="1"/>
          </p:cNvSpPr>
          <p:nvPr/>
        </p:nvSpPr>
        <p:spPr bwMode="auto">
          <a:xfrm>
            <a:off x="7091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4519" name="Group 7"/>
          <p:cNvGrpSpPr>
            <a:grpSpLocks/>
          </p:cNvGrpSpPr>
          <p:nvPr/>
        </p:nvGrpSpPr>
        <p:grpSpPr bwMode="auto">
          <a:xfrm>
            <a:off x="381000" y="2020888"/>
            <a:ext cx="1446213" cy="1752600"/>
            <a:chOff x="241" y="1105"/>
            <a:chExt cx="911" cy="1104"/>
          </a:xfrm>
        </p:grpSpPr>
        <p:sp>
          <p:nvSpPr>
            <p:cNvPr id="64520" name="Line 8"/>
            <p:cNvSpPr>
              <a:spLocks noChangeShapeType="1"/>
            </p:cNvSpPr>
            <p:nvPr/>
          </p:nvSpPr>
          <p:spPr bwMode="auto">
            <a:xfrm flipH="1">
              <a:off x="576"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1" name="Arc 9"/>
            <p:cNvSpPr>
              <a:spLocks/>
            </p:cNvSpPr>
            <p:nvPr/>
          </p:nvSpPr>
          <p:spPr bwMode="auto">
            <a:xfrm>
              <a:off x="241" y="1105"/>
              <a:ext cx="371" cy="1104"/>
            </a:xfrm>
            <a:custGeom>
              <a:avLst/>
              <a:gdLst>
                <a:gd name="G0" fmla="+- 21600 0 0"/>
                <a:gd name="G1" fmla="+- 21600 0 0"/>
                <a:gd name="G2" fmla="+- 21600 0 0"/>
                <a:gd name="T0" fmla="*/ 21600 w 23850"/>
                <a:gd name="T1" fmla="*/ 43200 h 43200"/>
                <a:gd name="T2" fmla="*/ 23850 w 23850"/>
                <a:gd name="T3" fmla="*/ 118 h 43200"/>
                <a:gd name="T4" fmla="*/ 21600 w 23850"/>
                <a:gd name="T5" fmla="*/ 21600 h 43200"/>
              </a:gdLst>
              <a:ahLst/>
              <a:cxnLst>
                <a:cxn ang="0">
                  <a:pos x="T0" y="T1"/>
                </a:cxn>
                <a:cxn ang="0">
                  <a:pos x="T2" y="T3"/>
                </a:cxn>
                <a:cxn ang="0">
                  <a:pos x="T4" y="T5"/>
                </a:cxn>
              </a:cxnLst>
              <a:rect l="0" t="0" r="r" b="b"/>
              <a:pathLst>
                <a:path w="23850" h="43200" fill="none" extrusionOk="0">
                  <a:moveTo>
                    <a:pt x="21600" y="43200"/>
                  </a:moveTo>
                  <a:cubicBezTo>
                    <a:pt x="9670" y="43200"/>
                    <a:pt x="0" y="33529"/>
                    <a:pt x="0" y="21600"/>
                  </a:cubicBezTo>
                  <a:cubicBezTo>
                    <a:pt x="0" y="9670"/>
                    <a:pt x="9670" y="0"/>
                    <a:pt x="21600" y="0"/>
                  </a:cubicBezTo>
                  <a:cubicBezTo>
                    <a:pt x="22351" y="-1"/>
                    <a:pt x="23102" y="39"/>
                    <a:pt x="23850" y="117"/>
                  </a:cubicBezTo>
                </a:path>
                <a:path w="23850" h="43200" stroke="0" extrusionOk="0">
                  <a:moveTo>
                    <a:pt x="21600" y="43200"/>
                  </a:moveTo>
                  <a:cubicBezTo>
                    <a:pt x="9670" y="43200"/>
                    <a:pt x="0" y="33529"/>
                    <a:pt x="0" y="21600"/>
                  </a:cubicBezTo>
                  <a:cubicBezTo>
                    <a:pt x="0" y="9670"/>
                    <a:pt x="9670" y="0"/>
                    <a:pt x="21600" y="0"/>
                  </a:cubicBezTo>
                  <a:cubicBezTo>
                    <a:pt x="22351" y="-1"/>
                    <a:pt x="23102" y="39"/>
                    <a:pt x="23850" y="117"/>
                  </a:cubicBezTo>
                  <a:lnTo>
                    <a:pt x="21600"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522" name="Group 10"/>
          <p:cNvGrpSpPr>
            <a:grpSpLocks/>
          </p:cNvGrpSpPr>
          <p:nvPr/>
        </p:nvGrpSpPr>
        <p:grpSpPr bwMode="auto">
          <a:xfrm>
            <a:off x="7237413" y="2020888"/>
            <a:ext cx="1450975" cy="1752600"/>
            <a:chOff x="4560" y="1105"/>
            <a:chExt cx="914" cy="1104"/>
          </a:xfrm>
        </p:grpSpPr>
        <p:sp>
          <p:nvSpPr>
            <p:cNvPr id="64523" name="Line 11"/>
            <p:cNvSpPr>
              <a:spLocks noChangeShapeType="1"/>
            </p:cNvSpPr>
            <p:nvPr/>
          </p:nvSpPr>
          <p:spPr bwMode="auto">
            <a:xfrm>
              <a:off x="4560"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Arc 12"/>
            <p:cNvSpPr>
              <a:spLocks/>
            </p:cNvSpPr>
            <p:nvPr/>
          </p:nvSpPr>
          <p:spPr bwMode="auto">
            <a:xfrm>
              <a:off x="5102" y="1105"/>
              <a:ext cx="372" cy="1104"/>
            </a:xfrm>
            <a:custGeom>
              <a:avLst/>
              <a:gdLst>
                <a:gd name="G0" fmla="+- 2314 0 0"/>
                <a:gd name="G1" fmla="+- 21600 0 0"/>
                <a:gd name="G2" fmla="+- 21600 0 0"/>
                <a:gd name="T0" fmla="*/ 0 w 23914"/>
                <a:gd name="T1" fmla="*/ 124 h 43200"/>
                <a:gd name="T2" fmla="*/ 2314 w 23914"/>
                <a:gd name="T3" fmla="*/ 43200 h 43200"/>
                <a:gd name="T4" fmla="*/ 2314 w 23914"/>
                <a:gd name="T5" fmla="*/ 21600 h 43200"/>
              </a:gdLst>
              <a:ahLst/>
              <a:cxnLst>
                <a:cxn ang="0">
                  <a:pos x="T0" y="T1"/>
                </a:cxn>
                <a:cxn ang="0">
                  <a:pos x="T2" y="T3"/>
                </a:cxn>
                <a:cxn ang="0">
                  <a:pos x="T4" y="T5"/>
                </a:cxn>
              </a:cxnLst>
              <a:rect l="0" t="0" r="r" b="b"/>
              <a:pathLst>
                <a:path w="23914" h="43200" fill="none" extrusionOk="0">
                  <a:moveTo>
                    <a:pt x="0" y="124"/>
                  </a:moveTo>
                  <a:cubicBezTo>
                    <a:pt x="768" y="41"/>
                    <a:pt x="1541" y="-1"/>
                    <a:pt x="2314" y="0"/>
                  </a:cubicBezTo>
                  <a:cubicBezTo>
                    <a:pt x="14243" y="0"/>
                    <a:pt x="23914" y="9670"/>
                    <a:pt x="23914" y="21600"/>
                  </a:cubicBezTo>
                  <a:cubicBezTo>
                    <a:pt x="23914" y="33529"/>
                    <a:pt x="14243" y="43199"/>
                    <a:pt x="2314" y="43200"/>
                  </a:cubicBezTo>
                </a:path>
                <a:path w="23914" h="43200" stroke="0" extrusionOk="0">
                  <a:moveTo>
                    <a:pt x="0" y="124"/>
                  </a:moveTo>
                  <a:cubicBezTo>
                    <a:pt x="768" y="41"/>
                    <a:pt x="1541" y="-1"/>
                    <a:pt x="2314" y="0"/>
                  </a:cubicBezTo>
                  <a:cubicBezTo>
                    <a:pt x="14243" y="0"/>
                    <a:pt x="23914" y="9670"/>
                    <a:pt x="23914" y="21600"/>
                  </a:cubicBezTo>
                  <a:cubicBezTo>
                    <a:pt x="23914" y="33529"/>
                    <a:pt x="14243" y="43199"/>
                    <a:pt x="2314" y="43200"/>
                  </a:cubicBezTo>
                  <a:lnTo>
                    <a:pt x="2314"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4525" name="Line 13"/>
          <p:cNvSpPr>
            <a:spLocks noChangeShapeType="1"/>
          </p:cNvSpPr>
          <p:nvPr/>
        </p:nvSpPr>
        <p:spPr bwMode="auto">
          <a:xfrm>
            <a:off x="912813" y="2019300"/>
            <a:ext cx="7162800"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1757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Rectangle 15"/>
          <p:cNvSpPr>
            <a:spLocks noChangeArrowheads="1"/>
          </p:cNvSpPr>
          <p:nvPr/>
        </p:nvSpPr>
        <p:spPr bwMode="auto">
          <a:xfrm>
            <a:off x="3581400" y="1568450"/>
            <a:ext cx="1676400" cy="9779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Rectangle 16"/>
          <p:cNvSpPr>
            <a:spLocks noChangeArrowheads="1"/>
          </p:cNvSpPr>
          <p:nvPr/>
        </p:nvSpPr>
        <p:spPr bwMode="auto">
          <a:xfrm>
            <a:off x="3749675" y="1600200"/>
            <a:ext cx="14319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2800"/>
              <a:t>voltage </a:t>
            </a:r>
          </a:p>
          <a:p>
            <a:pPr algn="ctr" eaLnBrk="0" hangingPunct="0"/>
            <a:r>
              <a:rPr lang="en-US" altLang="en-US" sz="2800"/>
              <a:t>source</a:t>
            </a:r>
          </a:p>
        </p:txBody>
      </p:sp>
      <p:sp>
        <p:nvSpPr>
          <p:cNvPr id="64529" name="Line 17"/>
          <p:cNvSpPr>
            <a:spLocks noChangeShapeType="1"/>
          </p:cNvSpPr>
          <p:nvPr/>
        </p:nvSpPr>
        <p:spPr bwMode="auto">
          <a:xfrm>
            <a:off x="1981200" y="32766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Line 18"/>
          <p:cNvSpPr>
            <a:spLocks noChangeShapeType="1"/>
          </p:cNvSpPr>
          <p:nvPr/>
        </p:nvSpPr>
        <p:spPr bwMode="auto">
          <a:xfrm>
            <a:off x="2057400" y="34290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1" name="Line 19"/>
          <p:cNvSpPr>
            <a:spLocks noChangeShapeType="1"/>
          </p:cNvSpPr>
          <p:nvPr/>
        </p:nvSpPr>
        <p:spPr bwMode="auto">
          <a:xfrm>
            <a:off x="2057400" y="35814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2" name="Line 20"/>
          <p:cNvSpPr>
            <a:spLocks noChangeShapeType="1"/>
          </p:cNvSpPr>
          <p:nvPr/>
        </p:nvSpPr>
        <p:spPr bwMode="auto">
          <a:xfrm>
            <a:off x="2057400" y="37338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3" name="Line 21"/>
          <p:cNvSpPr>
            <a:spLocks noChangeShapeType="1"/>
          </p:cNvSpPr>
          <p:nvPr/>
        </p:nvSpPr>
        <p:spPr bwMode="auto">
          <a:xfrm>
            <a:off x="2057400" y="38862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4" name="Line 22"/>
          <p:cNvSpPr>
            <a:spLocks noChangeShapeType="1"/>
          </p:cNvSpPr>
          <p:nvPr/>
        </p:nvSpPr>
        <p:spPr bwMode="auto">
          <a:xfrm>
            <a:off x="2057400" y="40386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5" name="Line 23"/>
          <p:cNvSpPr>
            <a:spLocks noChangeShapeType="1"/>
          </p:cNvSpPr>
          <p:nvPr/>
        </p:nvSpPr>
        <p:spPr bwMode="auto">
          <a:xfrm>
            <a:off x="2057400" y="41910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6" name="Line 24"/>
          <p:cNvSpPr>
            <a:spLocks noChangeShapeType="1"/>
          </p:cNvSpPr>
          <p:nvPr/>
        </p:nvSpPr>
        <p:spPr bwMode="auto">
          <a:xfrm>
            <a:off x="1981200" y="43434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7" name="Text Box 25"/>
          <p:cNvSpPr txBox="1">
            <a:spLocks noChangeArrowheads="1"/>
          </p:cNvSpPr>
          <p:nvPr/>
        </p:nvSpPr>
        <p:spPr bwMode="auto">
          <a:xfrm>
            <a:off x="3108325" y="2193925"/>
            <a:ext cx="438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OFF</a:t>
            </a:r>
          </a:p>
        </p:txBody>
      </p:sp>
      <p:sp>
        <p:nvSpPr>
          <p:cNvPr id="64538" name="Text Box 26"/>
          <p:cNvSpPr txBox="1">
            <a:spLocks noChangeArrowheads="1"/>
          </p:cNvSpPr>
          <p:nvPr/>
        </p:nvSpPr>
        <p:spPr bwMode="auto">
          <a:xfrm>
            <a:off x="3143250" y="1676400"/>
            <a:ext cx="374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ON</a:t>
            </a:r>
          </a:p>
        </p:txBody>
      </p:sp>
      <p:sp>
        <p:nvSpPr>
          <p:cNvPr id="64539" name="Freeform 27"/>
          <p:cNvSpPr>
            <a:spLocks/>
          </p:cNvSpPr>
          <p:nvPr/>
        </p:nvSpPr>
        <p:spPr bwMode="auto">
          <a:xfrm>
            <a:off x="1905000" y="3276600"/>
            <a:ext cx="5276850" cy="1066800"/>
          </a:xfrm>
          <a:custGeom>
            <a:avLst/>
            <a:gdLst>
              <a:gd name="T0" fmla="*/ 48 w 3324"/>
              <a:gd name="T1" fmla="*/ 0 h 672"/>
              <a:gd name="T2" fmla="*/ 3312 w 3324"/>
              <a:gd name="T3" fmla="*/ 0 h 672"/>
              <a:gd name="T4" fmla="*/ 3276 w 3324"/>
              <a:gd name="T5" fmla="*/ 117 h 672"/>
              <a:gd name="T6" fmla="*/ 3264 w 3324"/>
              <a:gd name="T7" fmla="*/ 318 h 672"/>
              <a:gd name="T8" fmla="*/ 3276 w 3324"/>
              <a:gd name="T9" fmla="*/ 504 h 672"/>
              <a:gd name="T10" fmla="*/ 3324 w 3324"/>
              <a:gd name="T11" fmla="*/ 666 h 672"/>
              <a:gd name="T12" fmla="*/ 0 w 3324"/>
              <a:gd name="T13" fmla="*/ 672 h 672"/>
              <a:gd name="T14" fmla="*/ 39 w 3324"/>
              <a:gd name="T15" fmla="*/ 648 h 672"/>
              <a:gd name="T16" fmla="*/ 75 w 3324"/>
              <a:gd name="T17" fmla="*/ 543 h 672"/>
              <a:gd name="T18" fmla="*/ 93 w 3324"/>
              <a:gd name="T19" fmla="*/ 309 h 672"/>
              <a:gd name="T20" fmla="*/ 48 w 3324"/>
              <a:gd name="T21"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24" h="672">
                <a:moveTo>
                  <a:pt x="48" y="0"/>
                </a:moveTo>
                <a:lnTo>
                  <a:pt x="3312" y="0"/>
                </a:lnTo>
                <a:lnTo>
                  <a:pt x="3276" y="117"/>
                </a:lnTo>
                <a:lnTo>
                  <a:pt x="3264" y="318"/>
                </a:lnTo>
                <a:lnTo>
                  <a:pt x="3276" y="504"/>
                </a:lnTo>
                <a:lnTo>
                  <a:pt x="3324" y="666"/>
                </a:lnTo>
                <a:lnTo>
                  <a:pt x="0" y="672"/>
                </a:lnTo>
                <a:lnTo>
                  <a:pt x="39" y="648"/>
                </a:lnTo>
                <a:lnTo>
                  <a:pt x="75" y="543"/>
                </a:lnTo>
                <a:lnTo>
                  <a:pt x="93" y="309"/>
                </a:lnTo>
                <a:lnTo>
                  <a:pt x="48" y="0"/>
                </a:lnTo>
                <a:close/>
              </a:path>
            </a:pathLst>
          </a:custGeom>
          <a:solidFill>
            <a:srgbClr val="99CC00">
              <a:alpha val="31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0" name="Rectangle 28"/>
          <p:cNvSpPr>
            <a:spLocks noChangeArrowheads="1"/>
          </p:cNvSpPr>
          <p:nvPr/>
        </p:nvSpPr>
        <p:spPr bwMode="auto">
          <a:xfrm>
            <a:off x="1171575" y="5010150"/>
            <a:ext cx="69818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20000"/>
              </a:spcBef>
              <a:buClr>
                <a:schemeClr val="tx2"/>
              </a:buClr>
              <a:buSzPct val="75000"/>
              <a:buFont typeface="Monotype Sorts" pitchFamily="2" charset="2"/>
              <a:buNone/>
            </a:pPr>
            <a:r>
              <a:rPr lang="en-US" altLang="en-US" sz="2400"/>
              <a:t>Passing an electric current makes a beam appear </a:t>
            </a:r>
          </a:p>
          <a:p>
            <a:pPr algn="ctr" eaLnBrk="0" hangingPunct="0">
              <a:spcBef>
                <a:spcPct val="20000"/>
              </a:spcBef>
              <a:buClr>
                <a:schemeClr val="tx2"/>
              </a:buClr>
              <a:buSzPct val="75000"/>
              <a:buFont typeface="Monotype Sorts" pitchFamily="2" charset="2"/>
              <a:buNone/>
            </a:pPr>
            <a:r>
              <a:rPr lang="en-US" altLang="en-US" sz="2400"/>
              <a:t>to move from the negative to the positive end</a:t>
            </a:r>
          </a:p>
        </p:txBody>
      </p:sp>
      <p:sp>
        <p:nvSpPr>
          <p:cNvPr id="64541" name="AutoShape 29">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939312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3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4537"/>
                                        </p:tgtEl>
                                        <p:attrNameLst>
                                          <p:attrName>style.visibility</p:attrName>
                                        </p:attrNameLst>
                                      </p:cBhvr>
                                      <p:to>
                                        <p:strVal val="hidden"/>
                                      </p:to>
                                    </p:set>
                                  </p:childTnLst>
                                </p:cTn>
                              </p:par>
                            </p:childTnLst>
                          </p:cTn>
                        </p:par>
                        <p:par>
                          <p:cTn id="9" fill="hold" nodeType="afterGroup">
                            <p:stCondLst>
                              <p:cond delay="0"/>
                            </p:stCondLst>
                            <p:childTnLst>
                              <p:par>
                                <p:cTn id="10" presetID="53" presetClass="entr" presetSubtype="0" fill="hold" grpId="0" nodeType="afterEffect">
                                  <p:stCondLst>
                                    <p:cond delay="0"/>
                                  </p:stCondLst>
                                  <p:childTnLst>
                                    <p:set>
                                      <p:cBhvr>
                                        <p:cTn id="11" dur="1" fill="hold">
                                          <p:stCondLst>
                                            <p:cond delay="0"/>
                                          </p:stCondLst>
                                        </p:cTn>
                                        <p:tgtEl>
                                          <p:spTgt spid="64540"/>
                                        </p:tgtEl>
                                        <p:attrNameLst>
                                          <p:attrName>style.visibility</p:attrName>
                                        </p:attrNameLst>
                                      </p:cBhvr>
                                      <p:to>
                                        <p:strVal val="visible"/>
                                      </p:to>
                                    </p:set>
                                    <p:anim calcmode="lin" valueType="num">
                                      <p:cBhvr>
                                        <p:cTn id="12" dur="500" fill="hold"/>
                                        <p:tgtEl>
                                          <p:spTgt spid="64540"/>
                                        </p:tgtEl>
                                        <p:attrNameLst>
                                          <p:attrName>ppt_w</p:attrName>
                                        </p:attrNameLst>
                                      </p:cBhvr>
                                      <p:tavLst>
                                        <p:tav tm="0">
                                          <p:val>
                                            <p:fltVal val="0"/>
                                          </p:val>
                                        </p:tav>
                                        <p:tav tm="100000">
                                          <p:val>
                                            <p:strVal val="#ppt_w"/>
                                          </p:val>
                                        </p:tav>
                                      </p:tavLst>
                                    </p:anim>
                                    <p:anim calcmode="lin" valueType="num">
                                      <p:cBhvr>
                                        <p:cTn id="13" dur="500" fill="hold"/>
                                        <p:tgtEl>
                                          <p:spTgt spid="64540"/>
                                        </p:tgtEl>
                                        <p:attrNameLst>
                                          <p:attrName>ppt_h</p:attrName>
                                        </p:attrNameLst>
                                      </p:cBhvr>
                                      <p:tavLst>
                                        <p:tav tm="0">
                                          <p:val>
                                            <p:fltVal val="0"/>
                                          </p:val>
                                        </p:tav>
                                        <p:tav tm="100000">
                                          <p:val>
                                            <p:strVal val="#ppt_h"/>
                                          </p:val>
                                        </p:tav>
                                      </p:tavLst>
                                    </p:anim>
                                    <p:animEffect transition="in" filter="fade">
                                      <p:cBhvr>
                                        <p:cTn id="14" dur="500"/>
                                        <p:tgtEl>
                                          <p:spTgt spid="64540"/>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64529"/>
                                        </p:tgtEl>
                                        <p:attrNameLst>
                                          <p:attrName>style.visibility</p:attrName>
                                        </p:attrNameLst>
                                      </p:cBhvr>
                                      <p:to>
                                        <p:strVal val="visible"/>
                                      </p:to>
                                    </p:set>
                                    <p:animEffect transition="in" filter="wipe(left)">
                                      <p:cBhvr>
                                        <p:cTn id="17" dur="3000"/>
                                        <p:tgtEl>
                                          <p:spTgt spid="6452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4530"/>
                                        </p:tgtEl>
                                        <p:attrNameLst>
                                          <p:attrName>style.visibility</p:attrName>
                                        </p:attrNameLst>
                                      </p:cBhvr>
                                      <p:to>
                                        <p:strVal val="visible"/>
                                      </p:to>
                                    </p:set>
                                    <p:animEffect transition="in" filter="wipe(left)">
                                      <p:cBhvr>
                                        <p:cTn id="20" dur="3000"/>
                                        <p:tgtEl>
                                          <p:spTgt spid="6453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4531"/>
                                        </p:tgtEl>
                                        <p:attrNameLst>
                                          <p:attrName>style.visibility</p:attrName>
                                        </p:attrNameLst>
                                      </p:cBhvr>
                                      <p:to>
                                        <p:strVal val="visible"/>
                                      </p:to>
                                    </p:set>
                                    <p:animEffect transition="in" filter="wipe(left)">
                                      <p:cBhvr>
                                        <p:cTn id="23" dur="3000"/>
                                        <p:tgtEl>
                                          <p:spTgt spid="6453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4532"/>
                                        </p:tgtEl>
                                        <p:attrNameLst>
                                          <p:attrName>style.visibility</p:attrName>
                                        </p:attrNameLst>
                                      </p:cBhvr>
                                      <p:to>
                                        <p:strVal val="visible"/>
                                      </p:to>
                                    </p:set>
                                    <p:animEffect transition="in" filter="wipe(left)">
                                      <p:cBhvr>
                                        <p:cTn id="26" dur="3000"/>
                                        <p:tgtEl>
                                          <p:spTgt spid="6453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64533"/>
                                        </p:tgtEl>
                                        <p:attrNameLst>
                                          <p:attrName>style.visibility</p:attrName>
                                        </p:attrNameLst>
                                      </p:cBhvr>
                                      <p:to>
                                        <p:strVal val="visible"/>
                                      </p:to>
                                    </p:set>
                                    <p:animEffect transition="in" filter="wipe(left)">
                                      <p:cBhvr>
                                        <p:cTn id="29" dur="3000"/>
                                        <p:tgtEl>
                                          <p:spTgt spid="6453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64534"/>
                                        </p:tgtEl>
                                        <p:attrNameLst>
                                          <p:attrName>style.visibility</p:attrName>
                                        </p:attrNameLst>
                                      </p:cBhvr>
                                      <p:to>
                                        <p:strVal val="visible"/>
                                      </p:to>
                                    </p:set>
                                    <p:animEffect transition="in" filter="wipe(left)">
                                      <p:cBhvr>
                                        <p:cTn id="32" dur="3000"/>
                                        <p:tgtEl>
                                          <p:spTgt spid="645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4535"/>
                                        </p:tgtEl>
                                        <p:attrNameLst>
                                          <p:attrName>style.visibility</p:attrName>
                                        </p:attrNameLst>
                                      </p:cBhvr>
                                      <p:to>
                                        <p:strVal val="visible"/>
                                      </p:to>
                                    </p:set>
                                    <p:animEffect transition="in" filter="wipe(left)">
                                      <p:cBhvr>
                                        <p:cTn id="35" dur="3000"/>
                                        <p:tgtEl>
                                          <p:spTgt spid="6453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64536"/>
                                        </p:tgtEl>
                                        <p:attrNameLst>
                                          <p:attrName>style.visibility</p:attrName>
                                        </p:attrNameLst>
                                      </p:cBhvr>
                                      <p:to>
                                        <p:strVal val="visible"/>
                                      </p:to>
                                    </p:set>
                                    <p:animEffect transition="in" filter="wipe(left)">
                                      <p:cBhvr>
                                        <p:cTn id="38" dur="3000"/>
                                        <p:tgtEl>
                                          <p:spTgt spid="64536"/>
                                        </p:tgtEl>
                                      </p:cBhvr>
                                    </p:animEffect>
                                  </p:childTnLst>
                                </p:cTn>
                              </p:par>
                            </p:childTnLst>
                          </p:cTn>
                        </p:par>
                        <p:par>
                          <p:cTn id="39" fill="hold" nodeType="afterGroup">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64539"/>
                                        </p:tgtEl>
                                        <p:attrNameLst>
                                          <p:attrName>style.visibility</p:attrName>
                                        </p:attrNameLst>
                                      </p:cBhvr>
                                      <p:to>
                                        <p:strVal val="visible"/>
                                      </p:to>
                                    </p:set>
                                    <p:animEffect transition="in" filter="fade">
                                      <p:cBhvr>
                                        <p:cTn id="42" dur="2000"/>
                                        <p:tgtEl>
                                          <p:spTgt spid="645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mph" presetSubtype="0" repeatCount="3000" fill="hold" grpId="1" nodeType="clickEffect">
                                  <p:stCondLst>
                                    <p:cond delay="0"/>
                                  </p:stCondLst>
                                  <p:childTnLst>
                                    <p:animClr clrSpc="rgb" dir="cw">
                                      <p:cBhvr override="childStyle">
                                        <p:cTn id="46" dur="2500" autoRev="1" fill="hold"/>
                                        <p:tgtEl>
                                          <p:spTgt spid="64539"/>
                                        </p:tgtEl>
                                        <p:attrNameLst>
                                          <p:attrName>style.color</p:attrName>
                                        </p:attrNameLst>
                                      </p:cBhvr>
                                      <p:to>
                                        <a:schemeClr val="bg1"/>
                                      </p:to>
                                    </p:animClr>
                                    <p:animClr clrSpc="rgb" dir="cw">
                                      <p:cBhvr>
                                        <p:cTn id="47" dur="2500" autoRev="1" fill="hold"/>
                                        <p:tgtEl>
                                          <p:spTgt spid="64539"/>
                                        </p:tgtEl>
                                        <p:attrNameLst>
                                          <p:attrName>fillcolor</p:attrName>
                                        </p:attrNameLst>
                                      </p:cBhvr>
                                      <p:to>
                                        <a:schemeClr val="bg1"/>
                                      </p:to>
                                    </p:animClr>
                                    <p:set>
                                      <p:cBhvr>
                                        <p:cTn id="48" dur="2500" autoRev="1" fill="hold"/>
                                        <p:tgtEl>
                                          <p:spTgt spid="64539"/>
                                        </p:tgtEl>
                                        <p:attrNameLst>
                                          <p:attrName>fill.type</p:attrName>
                                        </p:attrNameLst>
                                      </p:cBhvr>
                                      <p:to>
                                        <p:strVal val="solid"/>
                                      </p:to>
                                    </p:set>
                                    <p:set>
                                      <p:cBhvr>
                                        <p:cTn id="49" dur="2500" autoRev="1" fill="hold"/>
                                        <p:tgtEl>
                                          <p:spTgt spid="64539"/>
                                        </p:tgtEl>
                                        <p:attrNameLst>
                                          <p:attrName>fill.on</p:attrName>
                                        </p:attrNameLst>
                                      </p:cBhvr>
                                      <p:to>
                                        <p:strVal val="tru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64538"/>
                                        </p:tgtEl>
                                        <p:attrNameLst>
                                          <p:attrName>style.visibility</p:attrName>
                                        </p:attrNameLst>
                                      </p:cBhvr>
                                      <p:to>
                                        <p:strVal val="hidden"/>
                                      </p:to>
                                    </p:set>
                                  </p:childTnLst>
                                </p:cTn>
                              </p:par>
                              <p:par>
                                <p:cTn id="54" presetID="1" presetClass="entr" presetSubtype="0" fill="hold" grpId="1" nodeType="withEffect">
                                  <p:stCondLst>
                                    <p:cond delay="0"/>
                                  </p:stCondLst>
                                  <p:childTnLst>
                                    <p:set>
                                      <p:cBhvr>
                                        <p:cTn id="55" dur="1" fill="hold">
                                          <p:stCondLst>
                                            <p:cond delay="0"/>
                                          </p:stCondLst>
                                        </p:cTn>
                                        <p:tgtEl>
                                          <p:spTgt spid="64537"/>
                                        </p:tgtEl>
                                        <p:attrNameLst>
                                          <p:attrName>style.visibility</p:attrName>
                                        </p:attrNameLst>
                                      </p:cBhvr>
                                      <p:to>
                                        <p:strVal val="visible"/>
                                      </p:to>
                                    </p:set>
                                  </p:childTnLst>
                                </p:cTn>
                              </p:par>
                              <p:par>
                                <p:cTn id="56" presetID="9" presetClass="exit" presetSubtype="0" fill="hold" grpId="2" nodeType="withEffect">
                                  <p:stCondLst>
                                    <p:cond delay="0"/>
                                  </p:stCondLst>
                                  <p:childTnLst>
                                    <p:animEffect transition="out" filter="dissolve">
                                      <p:cBhvr>
                                        <p:cTn id="57" dur="2000"/>
                                        <p:tgtEl>
                                          <p:spTgt spid="64539"/>
                                        </p:tgtEl>
                                      </p:cBhvr>
                                    </p:animEffect>
                                    <p:set>
                                      <p:cBhvr>
                                        <p:cTn id="58" dur="1" fill="hold">
                                          <p:stCondLst>
                                            <p:cond delay="1999"/>
                                          </p:stCondLst>
                                        </p:cTn>
                                        <p:tgtEl>
                                          <p:spTgt spid="6453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64529"/>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6453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64531"/>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64532"/>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6453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64534"/>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64535"/>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645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9" grpId="0" animBg="1"/>
      <p:bldP spid="64529" grpId="1" animBg="1"/>
      <p:bldP spid="64530" grpId="0" animBg="1"/>
      <p:bldP spid="64530" grpId="1" animBg="1"/>
      <p:bldP spid="64531" grpId="0" animBg="1"/>
      <p:bldP spid="64531" grpId="1" animBg="1"/>
      <p:bldP spid="64532" grpId="0" animBg="1"/>
      <p:bldP spid="64532" grpId="1" animBg="1"/>
      <p:bldP spid="64533" grpId="0" animBg="1"/>
      <p:bldP spid="64533" grpId="1" animBg="1"/>
      <p:bldP spid="64534" grpId="0" animBg="1"/>
      <p:bldP spid="64534" grpId="1" animBg="1"/>
      <p:bldP spid="64535" grpId="0" animBg="1"/>
      <p:bldP spid="64535" grpId="1" animBg="1"/>
      <p:bldP spid="64536" grpId="0" animBg="1"/>
      <p:bldP spid="64536" grpId="1" animBg="1"/>
      <p:bldP spid="64537" grpId="0"/>
      <p:bldP spid="64537" grpId="1"/>
      <p:bldP spid="64538" grpId="0"/>
      <p:bldP spid="64538" grpId="1"/>
      <p:bldP spid="64539" grpId="0" animBg="1"/>
      <p:bldP spid="64539" grpId="1" animBg="1"/>
      <p:bldP spid="64539" grpId="2" animBg="1"/>
      <p:bldP spid="645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93725" y="411163"/>
            <a:ext cx="7956550" cy="762000"/>
          </a:xfrm>
          <a:noFill/>
          <a:ln/>
        </p:spPr>
        <p:txBody>
          <a:bodyPr lIns="92075" tIns="46038" rIns="92075" bIns="46038" anchor="t" anchorCtr="1">
            <a:spAutoFit/>
          </a:bodyPr>
          <a:lstStyle/>
          <a:p>
            <a:r>
              <a:rPr lang="en-US" altLang="en-US"/>
              <a:t>Thomson’s Experiment</a:t>
            </a:r>
          </a:p>
        </p:txBody>
      </p:sp>
      <p:sp>
        <p:nvSpPr>
          <p:cNvPr id="66563" name="Rectangle 3"/>
          <p:cNvSpPr>
            <a:spLocks noChangeArrowheads="1"/>
          </p:cNvSpPr>
          <p:nvPr/>
        </p:nvSpPr>
        <p:spPr bwMode="auto">
          <a:xfrm>
            <a:off x="7070725" y="24003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4400"/>
              <a:t>+</a:t>
            </a:r>
          </a:p>
        </p:txBody>
      </p:sp>
      <p:sp>
        <p:nvSpPr>
          <p:cNvPr id="66564" name="Rectangle 4"/>
          <p:cNvSpPr>
            <a:spLocks noChangeArrowheads="1"/>
          </p:cNvSpPr>
          <p:nvPr/>
        </p:nvSpPr>
        <p:spPr bwMode="auto">
          <a:xfrm>
            <a:off x="1695450" y="2125663"/>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6000"/>
              <a:t>-</a:t>
            </a:r>
          </a:p>
        </p:txBody>
      </p:sp>
      <p:sp>
        <p:nvSpPr>
          <p:cNvPr id="66565" name="AutoShape 5"/>
          <p:cNvSpPr>
            <a:spLocks noChangeArrowheads="1"/>
          </p:cNvSpPr>
          <p:nvPr/>
        </p:nvSpPr>
        <p:spPr bwMode="auto">
          <a:xfrm>
            <a:off x="1243013" y="3111500"/>
            <a:ext cx="6654800" cy="1320800"/>
          </a:xfrm>
          <a:prstGeom prst="roundRect">
            <a:avLst>
              <a:gd name="adj" fmla="val 49995"/>
            </a:avLst>
          </a:prstGeom>
          <a:solidFill>
            <a:srgbClr val="C0C0C0">
              <a:alpha val="32001"/>
            </a:srgbClr>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 name="Oval 6"/>
          <p:cNvSpPr>
            <a:spLocks noChangeArrowheads="1"/>
          </p:cNvSpPr>
          <p:nvPr/>
        </p:nvSpPr>
        <p:spPr bwMode="auto">
          <a:xfrm>
            <a:off x="7091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567" name="Group 7"/>
          <p:cNvGrpSpPr>
            <a:grpSpLocks/>
          </p:cNvGrpSpPr>
          <p:nvPr/>
        </p:nvGrpSpPr>
        <p:grpSpPr bwMode="auto">
          <a:xfrm>
            <a:off x="381000" y="2020888"/>
            <a:ext cx="1446213" cy="1752600"/>
            <a:chOff x="241" y="1105"/>
            <a:chExt cx="911" cy="1104"/>
          </a:xfrm>
        </p:grpSpPr>
        <p:sp>
          <p:nvSpPr>
            <p:cNvPr id="66568" name="Line 8"/>
            <p:cNvSpPr>
              <a:spLocks noChangeShapeType="1"/>
            </p:cNvSpPr>
            <p:nvPr/>
          </p:nvSpPr>
          <p:spPr bwMode="auto">
            <a:xfrm flipH="1">
              <a:off x="576"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9" name="Arc 9"/>
            <p:cNvSpPr>
              <a:spLocks/>
            </p:cNvSpPr>
            <p:nvPr/>
          </p:nvSpPr>
          <p:spPr bwMode="auto">
            <a:xfrm>
              <a:off x="241" y="1105"/>
              <a:ext cx="371" cy="1104"/>
            </a:xfrm>
            <a:custGeom>
              <a:avLst/>
              <a:gdLst>
                <a:gd name="G0" fmla="+- 21600 0 0"/>
                <a:gd name="G1" fmla="+- 21600 0 0"/>
                <a:gd name="G2" fmla="+- 21600 0 0"/>
                <a:gd name="T0" fmla="*/ 21600 w 23850"/>
                <a:gd name="T1" fmla="*/ 43200 h 43200"/>
                <a:gd name="T2" fmla="*/ 23850 w 23850"/>
                <a:gd name="T3" fmla="*/ 118 h 43200"/>
                <a:gd name="T4" fmla="*/ 21600 w 23850"/>
                <a:gd name="T5" fmla="*/ 21600 h 43200"/>
              </a:gdLst>
              <a:ahLst/>
              <a:cxnLst>
                <a:cxn ang="0">
                  <a:pos x="T0" y="T1"/>
                </a:cxn>
                <a:cxn ang="0">
                  <a:pos x="T2" y="T3"/>
                </a:cxn>
                <a:cxn ang="0">
                  <a:pos x="T4" y="T5"/>
                </a:cxn>
              </a:cxnLst>
              <a:rect l="0" t="0" r="r" b="b"/>
              <a:pathLst>
                <a:path w="23850" h="43200" fill="none" extrusionOk="0">
                  <a:moveTo>
                    <a:pt x="21600" y="43200"/>
                  </a:moveTo>
                  <a:cubicBezTo>
                    <a:pt x="9670" y="43200"/>
                    <a:pt x="0" y="33529"/>
                    <a:pt x="0" y="21600"/>
                  </a:cubicBezTo>
                  <a:cubicBezTo>
                    <a:pt x="0" y="9670"/>
                    <a:pt x="9670" y="0"/>
                    <a:pt x="21600" y="0"/>
                  </a:cubicBezTo>
                  <a:cubicBezTo>
                    <a:pt x="22351" y="-1"/>
                    <a:pt x="23102" y="39"/>
                    <a:pt x="23850" y="117"/>
                  </a:cubicBezTo>
                </a:path>
                <a:path w="23850" h="43200" stroke="0" extrusionOk="0">
                  <a:moveTo>
                    <a:pt x="21600" y="43200"/>
                  </a:moveTo>
                  <a:cubicBezTo>
                    <a:pt x="9670" y="43200"/>
                    <a:pt x="0" y="33529"/>
                    <a:pt x="0" y="21600"/>
                  </a:cubicBezTo>
                  <a:cubicBezTo>
                    <a:pt x="0" y="9670"/>
                    <a:pt x="9670" y="0"/>
                    <a:pt x="21600" y="0"/>
                  </a:cubicBezTo>
                  <a:cubicBezTo>
                    <a:pt x="22351" y="-1"/>
                    <a:pt x="23102" y="39"/>
                    <a:pt x="23850" y="117"/>
                  </a:cubicBezTo>
                  <a:lnTo>
                    <a:pt x="21600"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570" name="Group 10"/>
          <p:cNvGrpSpPr>
            <a:grpSpLocks/>
          </p:cNvGrpSpPr>
          <p:nvPr/>
        </p:nvGrpSpPr>
        <p:grpSpPr bwMode="auto">
          <a:xfrm>
            <a:off x="7237413" y="2020888"/>
            <a:ext cx="1450975" cy="1752600"/>
            <a:chOff x="4560" y="1105"/>
            <a:chExt cx="914" cy="1104"/>
          </a:xfrm>
        </p:grpSpPr>
        <p:sp>
          <p:nvSpPr>
            <p:cNvPr id="66571" name="Line 11"/>
            <p:cNvSpPr>
              <a:spLocks noChangeShapeType="1"/>
            </p:cNvSpPr>
            <p:nvPr/>
          </p:nvSpPr>
          <p:spPr bwMode="auto">
            <a:xfrm>
              <a:off x="4560"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Arc 12"/>
            <p:cNvSpPr>
              <a:spLocks/>
            </p:cNvSpPr>
            <p:nvPr/>
          </p:nvSpPr>
          <p:spPr bwMode="auto">
            <a:xfrm>
              <a:off x="5102" y="1105"/>
              <a:ext cx="372" cy="1104"/>
            </a:xfrm>
            <a:custGeom>
              <a:avLst/>
              <a:gdLst>
                <a:gd name="G0" fmla="+- 2314 0 0"/>
                <a:gd name="G1" fmla="+- 21600 0 0"/>
                <a:gd name="G2" fmla="+- 21600 0 0"/>
                <a:gd name="T0" fmla="*/ 0 w 23914"/>
                <a:gd name="T1" fmla="*/ 124 h 43200"/>
                <a:gd name="T2" fmla="*/ 2314 w 23914"/>
                <a:gd name="T3" fmla="*/ 43200 h 43200"/>
                <a:gd name="T4" fmla="*/ 2314 w 23914"/>
                <a:gd name="T5" fmla="*/ 21600 h 43200"/>
              </a:gdLst>
              <a:ahLst/>
              <a:cxnLst>
                <a:cxn ang="0">
                  <a:pos x="T0" y="T1"/>
                </a:cxn>
                <a:cxn ang="0">
                  <a:pos x="T2" y="T3"/>
                </a:cxn>
                <a:cxn ang="0">
                  <a:pos x="T4" y="T5"/>
                </a:cxn>
              </a:cxnLst>
              <a:rect l="0" t="0" r="r" b="b"/>
              <a:pathLst>
                <a:path w="23914" h="43200" fill="none" extrusionOk="0">
                  <a:moveTo>
                    <a:pt x="0" y="124"/>
                  </a:moveTo>
                  <a:cubicBezTo>
                    <a:pt x="768" y="41"/>
                    <a:pt x="1541" y="-1"/>
                    <a:pt x="2314" y="0"/>
                  </a:cubicBezTo>
                  <a:cubicBezTo>
                    <a:pt x="14243" y="0"/>
                    <a:pt x="23914" y="9670"/>
                    <a:pt x="23914" y="21600"/>
                  </a:cubicBezTo>
                  <a:cubicBezTo>
                    <a:pt x="23914" y="33529"/>
                    <a:pt x="14243" y="43199"/>
                    <a:pt x="2314" y="43200"/>
                  </a:cubicBezTo>
                </a:path>
                <a:path w="23914" h="43200" stroke="0" extrusionOk="0">
                  <a:moveTo>
                    <a:pt x="0" y="124"/>
                  </a:moveTo>
                  <a:cubicBezTo>
                    <a:pt x="768" y="41"/>
                    <a:pt x="1541" y="-1"/>
                    <a:pt x="2314" y="0"/>
                  </a:cubicBezTo>
                  <a:cubicBezTo>
                    <a:pt x="14243" y="0"/>
                    <a:pt x="23914" y="9670"/>
                    <a:pt x="23914" y="21600"/>
                  </a:cubicBezTo>
                  <a:cubicBezTo>
                    <a:pt x="23914" y="33529"/>
                    <a:pt x="14243" y="43199"/>
                    <a:pt x="2314" y="43200"/>
                  </a:cubicBezTo>
                  <a:lnTo>
                    <a:pt x="2314"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573" name="Line 13"/>
          <p:cNvSpPr>
            <a:spLocks noChangeShapeType="1"/>
          </p:cNvSpPr>
          <p:nvPr/>
        </p:nvSpPr>
        <p:spPr bwMode="auto">
          <a:xfrm>
            <a:off x="912813" y="2019300"/>
            <a:ext cx="7162800"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1757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Rectangle 15"/>
          <p:cNvSpPr>
            <a:spLocks noChangeArrowheads="1"/>
          </p:cNvSpPr>
          <p:nvPr/>
        </p:nvSpPr>
        <p:spPr bwMode="auto">
          <a:xfrm>
            <a:off x="3581400" y="1568450"/>
            <a:ext cx="1676400" cy="9779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Rectangle 16"/>
          <p:cNvSpPr>
            <a:spLocks noChangeArrowheads="1"/>
          </p:cNvSpPr>
          <p:nvPr/>
        </p:nvSpPr>
        <p:spPr bwMode="auto">
          <a:xfrm>
            <a:off x="3749675" y="1600200"/>
            <a:ext cx="14319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2800"/>
              <a:t>voltage </a:t>
            </a:r>
          </a:p>
          <a:p>
            <a:pPr algn="ctr" eaLnBrk="0" hangingPunct="0"/>
            <a:r>
              <a:rPr lang="en-US" altLang="en-US" sz="2800"/>
              <a:t>source</a:t>
            </a:r>
          </a:p>
        </p:txBody>
      </p:sp>
      <p:sp>
        <p:nvSpPr>
          <p:cNvPr id="66577" name="Line 17"/>
          <p:cNvSpPr>
            <a:spLocks noChangeShapeType="1"/>
          </p:cNvSpPr>
          <p:nvPr/>
        </p:nvSpPr>
        <p:spPr bwMode="auto">
          <a:xfrm>
            <a:off x="1981200" y="32766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8" name="Line 18"/>
          <p:cNvSpPr>
            <a:spLocks noChangeShapeType="1"/>
          </p:cNvSpPr>
          <p:nvPr/>
        </p:nvSpPr>
        <p:spPr bwMode="auto">
          <a:xfrm>
            <a:off x="2057400" y="34290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9" name="Line 19"/>
          <p:cNvSpPr>
            <a:spLocks noChangeShapeType="1"/>
          </p:cNvSpPr>
          <p:nvPr/>
        </p:nvSpPr>
        <p:spPr bwMode="auto">
          <a:xfrm>
            <a:off x="2057400" y="35814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0" name="Line 20"/>
          <p:cNvSpPr>
            <a:spLocks noChangeShapeType="1"/>
          </p:cNvSpPr>
          <p:nvPr/>
        </p:nvSpPr>
        <p:spPr bwMode="auto">
          <a:xfrm>
            <a:off x="2057400" y="37338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1" name="Line 21"/>
          <p:cNvSpPr>
            <a:spLocks noChangeShapeType="1"/>
          </p:cNvSpPr>
          <p:nvPr/>
        </p:nvSpPr>
        <p:spPr bwMode="auto">
          <a:xfrm>
            <a:off x="2057400" y="38862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2" name="Line 22"/>
          <p:cNvSpPr>
            <a:spLocks noChangeShapeType="1"/>
          </p:cNvSpPr>
          <p:nvPr/>
        </p:nvSpPr>
        <p:spPr bwMode="auto">
          <a:xfrm>
            <a:off x="2057400" y="40386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3" name="Line 23"/>
          <p:cNvSpPr>
            <a:spLocks noChangeShapeType="1"/>
          </p:cNvSpPr>
          <p:nvPr/>
        </p:nvSpPr>
        <p:spPr bwMode="auto">
          <a:xfrm>
            <a:off x="2057400" y="41910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4" name="Line 24"/>
          <p:cNvSpPr>
            <a:spLocks noChangeShapeType="1"/>
          </p:cNvSpPr>
          <p:nvPr/>
        </p:nvSpPr>
        <p:spPr bwMode="auto">
          <a:xfrm>
            <a:off x="1981200" y="4343400"/>
            <a:ext cx="5181600" cy="0"/>
          </a:xfrm>
          <a:prstGeom prst="line">
            <a:avLst/>
          </a:prstGeom>
          <a:noFill/>
          <a:ln w="15875" cap="rnd">
            <a:solidFill>
              <a:srgbClr val="99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5" name="Text Box 25"/>
          <p:cNvSpPr txBox="1">
            <a:spLocks noChangeArrowheads="1"/>
          </p:cNvSpPr>
          <p:nvPr/>
        </p:nvSpPr>
        <p:spPr bwMode="auto">
          <a:xfrm>
            <a:off x="3108325" y="2193925"/>
            <a:ext cx="438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OFF</a:t>
            </a:r>
          </a:p>
        </p:txBody>
      </p:sp>
      <p:sp>
        <p:nvSpPr>
          <p:cNvPr id="66586" name="Text Box 26"/>
          <p:cNvSpPr txBox="1">
            <a:spLocks noChangeArrowheads="1"/>
          </p:cNvSpPr>
          <p:nvPr/>
        </p:nvSpPr>
        <p:spPr bwMode="auto">
          <a:xfrm>
            <a:off x="3143250" y="1676400"/>
            <a:ext cx="374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ON</a:t>
            </a:r>
          </a:p>
        </p:txBody>
      </p:sp>
      <p:sp>
        <p:nvSpPr>
          <p:cNvPr id="66587" name="AutoShape 27">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980843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8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6585"/>
                                        </p:tgtEl>
                                        <p:attrNameLst>
                                          <p:attrName>style.visibility</p:attrName>
                                        </p:attrNameLst>
                                      </p:cBhvr>
                                      <p:to>
                                        <p:strVal val="hidden"/>
                                      </p:to>
                                    </p:set>
                                  </p:childTnLst>
                                </p:cTn>
                              </p:par>
                              <p:par>
                                <p:cTn id="9" presetID="22" presetClass="entr" presetSubtype="8" fill="hold" grpId="0" nodeType="withEffect">
                                  <p:stCondLst>
                                    <p:cond delay="0"/>
                                  </p:stCondLst>
                                  <p:childTnLst>
                                    <p:set>
                                      <p:cBhvr>
                                        <p:cTn id="10" dur="1" fill="hold">
                                          <p:stCondLst>
                                            <p:cond delay="0"/>
                                          </p:stCondLst>
                                        </p:cTn>
                                        <p:tgtEl>
                                          <p:spTgt spid="66577"/>
                                        </p:tgtEl>
                                        <p:attrNameLst>
                                          <p:attrName>style.visibility</p:attrName>
                                        </p:attrNameLst>
                                      </p:cBhvr>
                                      <p:to>
                                        <p:strVal val="visible"/>
                                      </p:to>
                                    </p:set>
                                    <p:animEffect transition="in" filter="wipe(left)">
                                      <p:cBhvr>
                                        <p:cTn id="11" dur="3000"/>
                                        <p:tgtEl>
                                          <p:spTgt spid="6657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6578"/>
                                        </p:tgtEl>
                                        <p:attrNameLst>
                                          <p:attrName>style.visibility</p:attrName>
                                        </p:attrNameLst>
                                      </p:cBhvr>
                                      <p:to>
                                        <p:strVal val="visible"/>
                                      </p:to>
                                    </p:set>
                                    <p:animEffect transition="in" filter="wipe(left)">
                                      <p:cBhvr>
                                        <p:cTn id="14" dur="3000"/>
                                        <p:tgtEl>
                                          <p:spTgt spid="6657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66579"/>
                                        </p:tgtEl>
                                        <p:attrNameLst>
                                          <p:attrName>style.visibility</p:attrName>
                                        </p:attrNameLst>
                                      </p:cBhvr>
                                      <p:to>
                                        <p:strVal val="visible"/>
                                      </p:to>
                                    </p:set>
                                    <p:animEffect transition="in" filter="wipe(left)">
                                      <p:cBhvr>
                                        <p:cTn id="17" dur="3000"/>
                                        <p:tgtEl>
                                          <p:spTgt spid="6657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6580"/>
                                        </p:tgtEl>
                                        <p:attrNameLst>
                                          <p:attrName>style.visibility</p:attrName>
                                        </p:attrNameLst>
                                      </p:cBhvr>
                                      <p:to>
                                        <p:strVal val="visible"/>
                                      </p:to>
                                    </p:set>
                                    <p:animEffect transition="in" filter="wipe(left)">
                                      <p:cBhvr>
                                        <p:cTn id="20" dur="3000"/>
                                        <p:tgtEl>
                                          <p:spTgt spid="6658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6581"/>
                                        </p:tgtEl>
                                        <p:attrNameLst>
                                          <p:attrName>style.visibility</p:attrName>
                                        </p:attrNameLst>
                                      </p:cBhvr>
                                      <p:to>
                                        <p:strVal val="visible"/>
                                      </p:to>
                                    </p:set>
                                    <p:animEffect transition="in" filter="wipe(left)">
                                      <p:cBhvr>
                                        <p:cTn id="23" dur="3000"/>
                                        <p:tgtEl>
                                          <p:spTgt spid="6658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6582"/>
                                        </p:tgtEl>
                                        <p:attrNameLst>
                                          <p:attrName>style.visibility</p:attrName>
                                        </p:attrNameLst>
                                      </p:cBhvr>
                                      <p:to>
                                        <p:strVal val="visible"/>
                                      </p:to>
                                    </p:set>
                                    <p:animEffect transition="in" filter="wipe(left)">
                                      <p:cBhvr>
                                        <p:cTn id="26" dur="3000"/>
                                        <p:tgtEl>
                                          <p:spTgt spid="6658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66583"/>
                                        </p:tgtEl>
                                        <p:attrNameLst>
                                          <p:attrName>style.visibility</p:attrName>
                                        </p:attrNameLst>
                                      </p:cBhvr>
                                      <p:to>
                                        <p:strVal val="visible"/>
                                      </p:to>
                                    </p:set>
                                    <p:animEffect transition="in" filter="wipe(left)">
                                      <p:cBhvr>
                                        <p:cTn id="29" dur="3000"/>
                                        <p:tgtEl>
                                          <p:spTgt spid="6658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66584"/>
                                        </p:tgtEl>
                                        <p:attrNameLst>
                                          <p:attrName>style.visibility</p:attrName>
                                        </p:attrNameLst>
                                      </p:cBhvr>
                                      <p:to>
                                        <p:strVal val="visible"/>
                                      </p:to>
                                    </p:set>
                                    <p:animEffect transition="in" filter="wipe(left)">
                                      <p:cBhvr>
                                        <p:cTn id="32" dur="3000"/>
                                        <p:tgtEl>
                                          <p:spTgt spid="665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66586"/>
                                        </p:tgtEl>
                                        <p:attrNameLst>
                                          <p:attrName>style.visibility</p:attrName>
                                        </p:attrNameLst>
                                      </p:cBhvr>
                                      <p:to>
                                        <p:strVal val="hidden"/>
                                      </p:to>
                                    </p:set>
                                  </p:childTnLst>
                                </p:cTn>
                              </p:par>
                              <p:par>
                                <p:cTn id="37" presetID="1" presetClass="entr" presetSubtype="0" fill="hold" grpId="1" nodeType="withEffect">
                                  <p:stCondLst>
                                    <p:cond delay="0"/>
                                  </p:stCondLst>
                                  <p:childTnLst>
                                    <p:set>
                                      <p:cBhvr>
                                        <p:cTn id="38" dur="1" fill="hold">
                                          <p:stCondLst>
                                            <p:cond delay="0"/>
                                          </p:stCondLst>
                                        </p:cTn>
                                        <p:tgtEl>
                                          <p:spTgt spid="66585"/>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6657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6578"/>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66579"/>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66580"/>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6658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658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66583"/>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665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7" grpId="0" animBg="1"/>
      <p:bldP spid="66577" grpId="1" animBg="1"/>
      <p:bldP spid="66578" grpId="0" animBg="1"/>
      <p:bldP spid="66578" grpId="1" animBg="1"/>
      <p:bldP spid="66579" grpId="0" animBg="1"/>
      <p:bldP spid="66579" grpId="1" animBg="1"/>
      <p:bldP spid="66580" grpId="0" animBg="1"/>
      <p:bldP spid="66580" grpId="1" animBg="1"/>
      <p:bldP spid="66581" grpId="0" animBg="1"/>
      <p:bldP spid="66581" grpId="1" animBg="1"/>
      <p:bldP spid="66582" grpId="0" animBg="1"/>
      <p:bldP spid="66582" grpId="1" animBg="1"/>
      <p:bldP spid="66583" grpId="0" animBg="1"/>
      <p:bldP spid="66583" grpId="1" animBg="1"/>
      <p:bldP spid="66584" grpId="0" animBg="1"/>
      <p:bldP spid="66584" grpId="1" animBg="1"/>
      <p:bldP spid="66585" grpId="0"/>
      <p:bldP spid="66585" grpId="1"/>
      <p:bldP spid="66586" grpId="0"/>
      <p:bldP spid="6658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93725" y="411163"/>
            <a:ext cx="7956550" cy="762000"/>
          </a:xfrm>
          <a:noFill/>
          <a:ln/>
        </p:spPr>
        <p:txBody>
          <a:bodyPr lIns="92075" tIns="46038" rIns="92075" bIns="46038" anchor="t" anchorCtr="1">
            <a:spAutoFit/>
          </a:bodyPr>
          <a:lstStyle/>
          <a:p>
            <a:r>
              <a:rPr lang="en-US" altLang="en-US"/>
              <a:t>Thomson’s Experiment</a:t>
            </a:r>
          </a:p>
        </p:txBody>
      </p:sp>
      <p:sp>
        <p:nvSpPr>
          <p:cNvPr id="68611" name="Rectangle 3"/>
          <p:cNvSpPr>
            <a:spLocks noChangeArrowheads="1"/>
          </p:cNvSpPr>
          <p:nvPr/>
        </p:nvSpPr>
        <p:spPr bwMode="auto">
          <a:xfrm>
            <a:off x="7070725" y="24003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4400"/>
              <a:t>+</a:t>
            </a:r>
          </a:p>
        </p:txBody>
      </p:sp>
      <p:sp>
        <p:nvSpPr>
          <p:cNvPr id="68612" name="Rectangle 4"/>
          <p:cNvSpPr>
            <a:spLocks noChangeArrowheads="1"/>
          </p:cNvSpPr>
          <p:nvPr/>
        </p:nvSpPr>
        <p:spPr bwMode="auto">
          <a:xfrm>
            <a:off x="1695450" y="2125663"/>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6000"/>
              <a:t>-</a:t>
            </a:r>
          </a:p>
        </p:txBody>
      </p:sp>
      <p:sp>
        <p:nvSpPr>
          <p:cNvPr id="68613" name="AutoShape 5"/>
          <p:cNvSpPr>
            <a:spLocks noChangeArrowheads="1"/>
          </p:cNvSpPr>
          <p:nvPr/>
        </p:nvSpPr>
        <p:spPr bwMode="auto">
          <a:xfrm>
            <a:off x="1447800" y="3098800"/>
            <a:ext cx="6654800" cy="1320800"/>
          </a:xfrm>
          <a:prstGeom prst="roundRect">
            <a:avLst>
              <a:gd name="adj" fmla="val 49995"/>
            </a:avLst>
          </a:prstGeom>
          <a:solidFill>
            <a:srgbClr val="C0C0C0">
              <a:alpha val="32001"/>
            </a:srgbClr>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4" name="Oval 6"/>
          <p:cNvSpPr>
            <a:spLocks noChangeArrowheads="1"/>
          </p:cNvSpPr>
          <p:nvPr/>
        </p:nvSpPr>
        <p:spPr bwMode="auto">
          <a:xfrm>
            <a:off x="7091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8615" name="Group 7"/>
          <p:cNvGrpSpPr>
            <a:grpSpLocks/>
          </p:cNvGrpSpPr>
          <p:nvPr/>
        </p:nvGrpSpPr>
        <p:grpSpPr bwMode="auto">
          <a:xfrm>
            <a:off x="381000" y="2020888"/>
            <a:ext cx="1446213" cy="1752600"/>
            <a:chOff x="241" y="1105"/>
            <a:chExt cx="911" cy="1104"/>
          </a:xfrm>
        </p:grpSpPr>
        <p:sp>
          <p:nvSpPr>
            <p:cNvPr id="68616" name="Line 8"/>
            <p:cNvSpPr>
              <a:spLocks noChangeShapeType="1"/>
            </p:cNvSpPr>
            <p:nvPr/>
          </p:nvSpPr>
          <p:spPr bwMode="auto">
            <a:xfrm flipH="1">
              <a:off x="576"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7" name="Arc 9"/>
            <p:cNvSpPr>
              <a:spLocks/>
            </p:cNvSpPr>
            <p:nvPr/>
          </p:nvSpPr>
          <p:spPr bwMode="auto">
            <a:xfrm>
              <a:off x="241" y="1105"/>
              <a:ext cx="371" cy="1104"/>
            </a:xfrm>
            <a:custGeom>
              <a:avLst/>
              <a:gdLst>
                <a:gd name="G0" fmla="+- 21600 0 0"/>
                <a:gd name="G1" fmla="+- 21600 0 0"/>
                <a:gd name="G2" fmla="+- 21600 0 0"/>
                <a:gd name="T0" fmla="*/ 21600 w 23850"/>
                <a:gd name="T1" fmla="*/ 43200 h 43200"/>
                <a:gd name="T2" fmla="*/ 23850 w 23850"/>
                <a:gd name="T3" fmla="*/ 118 h 43200"/>
                <a:gd name="T4" fmla="*/ 21600 w 23850"/>
                <a:gd name="T5" fmla="*/ 21600 h 43200"/>
              </a:gdLst>
              <a:ahLst/>
              <a:cxnLst>
                <a:cxn ang="0">
                  <a:pos x="T0" y="T1"/>
                </a:cxn>
                <a:cxn ang="0">
                  <a:pos x="T2" y="T3"/>
                </a:cxn>
                <a:cxn ang="0">
                  <a:pos x="T4" y="T5"/>
                </a:cxn>
              </a:cxnLst>
              <a:rect l="0" t="0" r="r" b="b"/>
              <a:pathLst>
                <a:path w="23850" h="43200" fill="none" extrusionOk="0">
                  <a:moveTo>
                    <a:pt x="21600" y="43200"/>
                  </a:moveTo>
                  <a:cubicBezTo>
                    <a:pt x="9670" y="43200"/>
                    <a:pt x="0" y="33529"/>
                    <a:pt x="0" y="21600"/>
                  </a:cubicBezTo>
                  <a:cubicBezTo>
                    <a:pt x="0" y="9670"/>
                    <a:pt x="9670" y="0"/>
                    <a:pt x="21600" y="0"/>
                  </a:cubicBezTo>
                  <a:cubicBezTo>
                    <a:pt x="22351" y="-1"/>
                    <a:pt x="23102" y="39"/>
                    <a:pt x="23850" y="117"/>
                  </a:cubicBezTo>
                </a:path>
                <a:path w="23850" h="43200" stroke="0" extrusionOk="0">
                  <a:moveTo>
                    <a:pt x="21600" y="43200"/>
                  </a:moveTo>
                  <a:cubicBezTo>
                    <a:pt x="9670" y="43200"/>
                    <a:pt x="0" y="33529"/>
                    <a:pt x="0" y="21600"/>
                  </a:cubicBezTo>
                  <a:cubicBezTo>
                    <a:pt x="0" y="9670"/>
                    <a:pt x="9670" y="0"/>
                    <a:pt x="21600" y="0"/>
                  </a:cubicBezTo>
                  <a:cubicBezTo>
                    <a:pt x="22351" y="-1"/>
                    <a:pt x="23102" y="39"/>
                    <a:pt x="23850" y="117"/>
                  </a:cubicBezTo>
                  <a:lnTo>
                    <a:pt x="21600"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618" name="Group 10"/>
          <p:cNvGrpSpPr>
            <a:grpSpLocks/>
          </p:cNvGrpSpPr>
          <p:nvPr/>
        </p:nvGrpSpPr>
        <p:grpSpPr bwMode="auto">
          <a:xfrm>
            <a:off x="7237413" y="2020888"/>
            <a:ext cx="1450975" cy="1752600"/>
            <a:chOff x="4560" y="1105"/>
            <a:chExt cx="914" cy="1104"/>
          </a:xfrm>
        </p:grpSpPr>
        <p:sp>
          <p:nvSpPr>
            <p:cNvPr id="68619" name="Line 11"/>
            <p:cNvSpPr>
              <a:spLocks noChangeShapeType="1"/>
            </p:cNvSpPr>
            <p:nvPr/>
          </p:nvSpPr>
          <p:spPr bwMode="auto">
            <a:xfrm>
              <a:off x="4560" y="2208"/>
              <a:ext cx="57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0" name="Arc 12"/>
            <p:cNvSpPr>
              <a:spLocks/>
            </p:cNvSpPr>
            <p:nvPr/>
          </p:nvSpPr>
          <p:spPr bwMode="auto">
            <a:xfrm>
              <a:off x="5102" y="1105"/>
              <a:ext cx="372" cy="1104"/>
            </a:xfrm>
            <a:custGeom>
              <a:avLst/>
              <a:gdLst>
                <a:gd name="G0" fmla="+- 2314 0 0"/>
                <a:gd name="G1" fmla="+- 21600 0 0"/>
                <a:gd name="G2" fmla="+- 21600 0 0"/>
                <a:gd name="T0" fmla="*/ 0 w 23914"/>
                <a:gd name="T1" fmla="*/ 124 h 43200"/>
                <a:gd name="T2" fmla="*/ 2314 w 23914"/>
                <a:gd name="T3" fmla="*/ 43200 h 43200"/>
                <a:gd name="T4" fmla="*/ 2314 w 23914"/>
                <a:gd name="T5" fmla="*/ 21600 h 43200"/>
              </a:gdLst>
              <a:ahLst/>
              <a:cxnLst>
                <a:cxn ang="0">
                  <a:pos x="T0" y="T1"/>
                </a:cxn>
                <a:cxn ang="0">
                  <a:pos x="T2" y="T3"/>
                </a:cxn>
                <a:cxn ang="0">
                  <a:pos x="T4" y="T5"/>
                </a:cxn>
              </a:cxnLst>
              <a:rect l="0" t="0" r="r" b="b"/>
              <a:pathLst>
                <a:path w="23914" h="43200" fill="none" extrusionOk="0">
                  <a:moveTo>
                    <a:pt x="0" y="124"/>
                  </a:moveTo>
                  <a:cubicBezTo>
                    <a:pt x="768" y="41"/>
                    <a:pt x="1541" y="-1"/>
                    <a:pt x="2314" y="0"/>
                  </a:cubicBezTo>
                  <a:cubicBezTo>
                    <a:pt x="14243" y="0"/>
                    <a:pt x="23914" y="9670"/>
                    <a:pt x="23914" y="21600"/>
                  </a:cubicBezTo>
                  <a:cubicBezTo>
                    <a:pt x="23914" y="33529"/>
                    <a:pt x="14243" y="43199"/>
                    <a:pt x="2314" y="43200"/>
                  </a:cubicBezTo>
                </a:path>
                <a:path w="23914" h="43200" stroke="0" extrusionOk="0">
                  <a:moveTo>
                    <a:pt x="0" y="124"/>
                  </a:moveTo>
                  <a:cubicBezTo>
                    <a:pt x="768" y="41"/>
                    <a:pt x="1541" y="-1"/>
                    <a:pt x="2314" y="0"/>
                  </a:cubicBezTo>
                  <a:cubicBezTo>
                    <a:pt x="14243" y="0"/>
                    <a:pt x="23914" y="9670"/>
                    <a:pt x="23914" y="21600"/>
                  </a:cubicBezTo>
                  <a:cubicBezTo>
                    <a:pt x="23914" y="33529"/>
                    <a:pt x="14243" y="43199"/>
                    <a:pt x="2314" y="43200"/>
                  </a:cubicBezTo>
                  <a:lnTo>
                    <a:pt x="2314" y="21600"/>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8621" name="Line 13"/>
          <p:cNvSpPr>
            <a:spLocks noChangeShapeType="1"/>
          </p:cNvSpPr>
          <p:nvPr/>
        </p:nvSpPr>
        <p:spPr bwMode="auto">
          <a:xfrm>
            <a:off x="912813" y="2019300"/>
            <a:ext cx="7162800"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2" name="Oval 14"/>
          <p:cNvSpPr>
            <a:spLocks noChangeArrowheads="1"/>
          </p:cNvSpPr>
          <p:nvPr/>
        </p:nvSpPr>
        <p:spPr bwMode="auto">
          <a:xfrm>
            <a:off x="1757363" y="3168650"/>
            <a:ext cx="292100" cy="1206500"/>
          </a:xfrm>
          <a:prstGeom prst="ellipse">
            <a:avLst/>
          </a:prstGeom>
          <a:solidFill>
            <a:srgbClr val="C0C0C0"/>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3" name="Rectangle 15"/>
          <p:cNvSpPr>
            <a:spLocks noChangeArrowheads="1"/>
          </p:cNvSpPr>
          <p:nvPr/>
        </p:nvSpPr>
        <p:spPr bwMode="auto">
          <a:xfrm>
            <a:off x="3581400" y="1568450"/>
            <a:ext cx="1676400" cy="9779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4" name="Rectangle 16"/>
          <p:cNvSpPr>
            <a:spLocks noChangeArrowheads="1"/>
          </p:cNvSpPr>
          <p:nvPr/>
        </p:nvSpPr>
        <p:spPr bwMode="auto">
          <a:xfrm>
            <a:off x="3749675" y="1600200"/>
            <a:ext cx="14319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2800"/>
              <a:t>voltage </a:t>
            </a:r>
          </a:p>
          <a:p>
            <a:pPr algn="ctr" eaLnBrk="0" hangingPunct="0"/>
            <a:r>
              <a:rPr lang="en-US" altLang="en-US" sz="2800"/>
              <a:t>source</a:t>
            </a:r>
          </a:p>
        </p:txBody>
      </p:sp>
      <p:sp>
        <p:nvSpPr>
          <p:cNvPr id="68625" name="Text Box 17"/>
          <p:cNvSpPr txBox="1">
            <a:spLocks noChangeArrowheads="1"/>
          </p:cNvSpPr>
          <p:nvPr/>
        </p:nvSpPr>
        <p:spPr bwMode="auto">
          <a:xfrm>
            <a:off x="3108325" y="2193925"/>
            <a:ext cx="438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OFF</a:t>
            </a:r>
          </a:p>
        </p:txBody>
      </p:sp>
      <p:sp>
        <p:nvSpPr>
          <p:cNvPr id="68626" name="Text Box 18"/>
          <p:cNvSpPr txBox="1">
            <a:spLocks noChangeArrowheads="1"/>
          </p:cNvSpPr>
          <p:nvPr/>
        </p:nvSpPr>
        <p:spPr bwMode="auto">
          <a:xfrm>
            <a:off x="3143250" y="1676400"/>
            <a:ext cx="374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ON</a:t>
            </a:r>
          </a:p>
        </p:txBody>
      </p:sp>
      <p:grpSp>
        <p:nvGrpSpPr>
          <p:cNvPr id="68627" name="Group 19"/>
          <p:cNvGrpSpPr>
            <a:grpSpLocks/>
          </p:cNvGrpSpPr>
          <p:nvPr/>
        </p:nvGrpSpPr>
        <p:grpSpPr bwMode="auto">
          <a:xfrm>
            <a:off x="5181600" y="2667000"/>
            <a:ext cx="838200" cy="2209800"/>
            <a:chOff x="3264" y="1680"/>
            <a:chExt cx="528" cy="1392"/>
          </a:xfrm>
        </p:grpSpPr>
        <p:sp>
          <p:nvSpPr>
            <p:cNvPr id="68628" name="Oval 20"/>
            <p:cNvSpPr>
              <a:spLocks noChangeArrowheads="1"/>
            </p:cNvSpPr>
            <p:nvPr/>
          </p:nvSpPr>
          <p:spPr bwMode="auto">
            <a:xfrm>
              <a:off x="3264" y="1680"/>
              <a:ext cx="528" cy="24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a:t>+</a:t>
              </a:r>
            </a:p>
          </p:txBody>
        </p:sp>
        <p:sp>
          <p:nvSpPr>
            <p:cNvPr id="68629" name="Oval 21"/>
            <p:cNvSpPr>
              <a:spLocks noChangeArrowheads="1"/>
            </p:cNvSpPr>
            <p:nvPr/>
          </p:nvSpPr>
          <p:spPr bwMode="auto">
            <a:xfrm>
              <a:off x="3264" y="2832"/>
              <a:ext cx="528" cy="24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a:t>-</a:t>
              </a:r>
            </a:p>
          </p:txBody>
        </p:sp>
      </p:grpSp>
      <p:sp>
        <p:nvSpPr>
          <p:cNvPr id="68630" name="Freeform 22"/>
          <p:cNvSpPr>
            <a:spLocks/>
          </p:cNvSpPr>
          <p:nvPr/>
        </p:nvSpPr>
        <p:spPr bwMode="auto">
          <a:xfrm>
            <a:off x="2039938" y="3336925"/>
            <a:ext cx="5092700" cy="234950"/>
          </a:xfrm>
          <a:custGeom>
            <a:avLst/>
            <a:gdLst>
              <a:gd name="T0" fmla="*/ 0 w 3208"/>
              <a:gd name="T1" fmla="*/ 127 h 148"/>
              <a:gd name="T2" fmla="*/ 1824 w 3208"/>
              <a:gd name="T3" fmla="*/ 127 h 148"/>
              <a:gd name="T4" fmla="*/ 3208 w 3208"/>
              <a:gd name="T5" fmla="*/ 0 h 148"/>
            </a:gdLst>
            <a:ahLst/>
            <a:cxnLst>
              <a:cxn ang="0">
                <a:pos x="T0" y="T1"/>
              </a:cxn>
              <a:cxn ang="0">
                <a:pos x="T2" y="T3"/>
              </a:cxn>
              <a:cxn ang="0">
                <a:pos x="T4" y="T5"/>
              </a:cxn>
            </a:cxnLst>
            <a:rect l="0" t="0" r="r" b="b"/>
            <a:pathLst>
              <a:path w="3208" h="148">
                <a:moveTo>
                  <a:pt x="0" y="127"/>
                </a:moveTo>
                <a:cubicBezTo>
                  <a:pt x="656" y="135"/>
                  <a:pt x="1289" y="148"/>
                  <a:pt x="1824" y="127"/>
                </a:cubicBezTo>
                <a:cubicBezTo>
                  <a:pt x="2359" y="106"/>
                  <a:pt x="2920" y="26"/>
                  <a:pt x="3208"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1" name="Freeform 23"/>
          <p:cNvSpPr>
            <a:spLocks/>
          </p:cNvSpPr>
          <p:nvPr/>
        </p:nvSpPr>
        <p:spPr bwMode="auto">
          <a:xfrm>
            <a:off x="2057400" y="3533775"/>
            <a:ext cx="5048250" cy="344488"/>
          </a:xfrm>
          <a:custGeom>
            <a:avLst/>
            <a:gdLst>
              <a:gd name="T0" fmla="*/ 0 w 3180"/>
              <a:gd name="T1" fmla="*/ 217 h 217"/>
              <a:gd name="T2" fmla="*/ 1879 w 3180"/>
              <a:gd name="T3" fmla="*/ 194 h 217"/>
              <a:gd name="T4" fmla="*/ 2694 w 3180"/>
              <a:gd name="T5" fmla="*/ 90 h 217"/>
              <a:gd name="T6" fmla="*/ 3180 w 3180"/>
              <a:gd name="T7" fmla="*/ 0 h 217"/>
            </a:gdLst>
            <a:ahLst/>
            <a:cxnLst>
              <a:cxn ang="0">
                <a:pos x="T0" y="T1"/>
              </a:cxn>
              <a:cxn ang="0">
                <a:pos x="T2" y="T3"/>
              </a:cxn>
              <a:cxn ang="0">
                <a:pos x="T4" y="T5"/>
              </a:cxn>
              <a:cxn ang="0">
                <a:pos x="T6" y="T7"/>
              </a:cxn>
            </a:cxnLst>
            <a:rect l="0" t="0" r="r" b="b"/>
            <a:pathLst>
              <a:path w="3180" h="217">
                <a:moveTo>
                  <a:pt x="0" y="217"/>
                </a:moveTo>
                <a:cubicBezTo>
                  <a:pt x="313" y="213"/>
                  <a:pt x="1430" y="215"/>
                  <a:pt x="1879" y="194"/>
                </a:cubicBezTo>
                <a:cubicBezTo>
                  <a:pt x="2328" y="173"/>
                  <a:pt x="2477" y="122"/>
                  <a:pt x="2694" y="90"/>
                </a:cubicBezTo>
                <a:cubicBezTo>
                  <a:pt x="2911" y="58"/>
                  <a:pt x="3079" y="19"/>
                  <a:pt x="3180"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2" name="Freeform 24"/>
          <p:cNvSpPr>
            <a:spLocks/>
          </p:cNvSpPr>
          <p:nvPr/>
        </p:nvSpPr>
        <p:spPr bwMode="auto">
          <a:xfrm>
            <a:off x="2039938" y="3436938"/>
            <a:ext cx="5070475" cy="296862"/>
          </a:xfrm>
          <a:custGeom>
            <a:avLst/>
            <a:gdLst>
              <a:gd name="T0" fmla="*/ 0 w 3194"/>
              <a:gd name="T1" fmla="*/ 160 h 187"/>
              <a:gd name="T2" fmla="*/ 1872 w 3194"/>
              <a:gd name="T3" fmla="*/ 160 h 187"/>
              <a:gd name="T4" fmla="*/ 3194 w 3194"/>
              <a:gd name="T5" fmla="*/ 0 h 187"/>
            </a:gdLst>
            <a:ahLst/>
            <a:cxnLst>
              <a:cxn ang="0">
                <a:pos x="T0" y="T1"/>
              </a:cxn>
              <a:cxn ang="0">
                <a:pos x="T2" y="T3"/>
              </a:cxn>
              <a:cxn ang="0">
                <a:pos x="T4" y="T5"/>
              </a:cxn>
            </a:cxnLst>
            <a:rect l="0" t="0" r="r" b="b"/>
            <a:pathLst>
              <a:path w="3194" h="187">
                <a:moveTo>
                  <a:pt x="0" y="160"/>
                </a:moveTo>
                <a:cubicBezTo>
                  <a:pt x="668" y="168"/>
                  <a:pt x="1340" y="187"/>
                  <a:pt x="1872" y="160"/>
                </a:cubicBezTo>
                <a:cubicBezTo>
                  <a:pt x="2404" y="133"/>
                  <a:pt x="2919" y="33"/>
                  <a:pt x="3194"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3" name="Freeform 25"/>
          <p:cNvSpPr>
            <a:spLocks/>
          </p:cNvSpPr>
          <p:nvPr/>
        </p:nvSpPr>
        <p:spPr bwMode="auto">
          <a:xfrm>
            <a:off x="2039938" y="3627438"/>
            <a:ext cx="5040312" cy="384175"/>
          </a:xfrm>
          <a:custGeom>
            <a:avLst/>
            <a:gdLst>
              <a:gd name="T0" fmla="*/ 0 w 3175"/>
              <a:gd name="T1" fmla="*/ 224 h 242"/>
              <a:gd name="T2" fmla="*/ 1934 w 3175"/>
              <a:gd name="T3" fmla="*/ 205 h 242"/>
              <a:gd name="T4" fmla="*/ 3175 w 3175"/>
              <a:gd name="T5" fmla="*/ 0 h 242"/>
            </a:gdLst>
            <a:ahLst/>
            <a:cxnLst>
              <a:cxn ang="0">
                <a:pos x="T0" y="T1"/>
              </a:cxn>
              <a:cxn ang="0">
                <a:pos x="T2" y="T3"/>
              </a:cxn>
              <a:cxn ang="0">
                <a:pos x="T4" y="T5"/>
              </a:cxn>
            </a:cxnLst>
            <a:rect l="0" t="0" r="r" b="b"/>
            <a:pathLst>
              <a:path w="3175" h="242">
                <a:moveTo>
                  <a:pt x="0" y="224"/>
                </a:moveTo>
                <a:cubicBezTo>
                  <a:pt x="322" y="221"/>
                  <a:pt x="1405" y="242"/>
                  <a:pt x="1934" y="205"/>
                </a:cubicBezTo>
                <a:cubicBezTo>
                  <a:pt x="2463" y="168"/>
                  <a:pt x="2917" y="43"/>
                  <a:pt x="3175"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4" name="Freeform 26"/>
          <p:cNvSpPr>
            <a:spLocks/>
          </p:cNvSpPr>
          <p:nvPr/>
        </p:nvSpPr>
        <p:spPr bwMode="auto">
          <a:xfrm>
            <a:off x="2039938" y="3690938"/>
            <a:ext cx="5045075" cy="469900"/>
          </a:xfrm>
          <a:custGeom>
            <a:avLst/>
            <a:gdLst>
              <a:gd name="T0" fmla="*/ 0 w 3178"/>
              <a:gd name="T1" fmla="*/ 280 h 296"/>
              <a:gd name="T2" fmla="*/ 1925 w 3178"/>
              <a:gd name="T3" fmla="*/ 249 h 296"/>
              <a:gd name="T4" fmla="*/ 3178 w 3178"/>
              <a:gd name="T5" fmla="*/ 0 h 296"/>
            </a:gdLst>
            <a:ahLst/>
            <a:cxnLst>
              <a:cxn ang="0">
                <a:pos x="T0" y="T1"/>
              </a:cxn>
              <a:cxn ang="0">
                <a:pos x="T2" y="T3"/>
              </a:cxn>
              <a:cxn ang="0">
                <a:pos x="T4" y="T5"/>
              </a:cxn>
            </a:cxnLst>
            <a:rect l="0" t="0" r="r" b="b"/>
            <a:pathLst>
              <a:path w="3178" h="296">
                <a:moveTo>
                  <a:pt x="0" y="280"/>
                </a:moveTo>
                <a:cubicBezTo>
                  <a:pt x="321" y="275"/>
                  <a:pt x="1395" y="296"/>
                  <a:pt x="1925" y="249"/>
                </a:cubicBezTo>
                <a:cubicBezTo>
                  <a:pt x="2455" y="202"/>
                  <a:pt x="2917" y="52"/>
                  <a:pt x="3178"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5" name="Freeform 27"/>
          <p:cNvSpPr>
            <a:spLocks/>
          </p:cNvSpPr>
          <p:nvPr/>
        </p:nvSpPr>
        <p:spPr bwMode="auto">
          <a:xfrm>
            <a:off x="2057400" y="3765550"/>
            <a:ext cx="5018088" cy="474663"/>
          </a:xfrm>
          <a:custGeom>
            <a:avLst/>
            <a:gdLst>
              <a:gd name="T0" fmla="*/ 0 w 3161"/>
              <a:gd name="T1" fmla="*/ 292 h 299"/>
              <a:gd name="T2" fmla="*/ 1962 w 3161"/>
              <a:gd name="T3" fmla="*/ 250 h 299"/>
              <a:gd name="T4" fmla="*/ 3161 w 3161"/>
              <a:gd name="T5" fmla="*/ 0 h 299"/>
            </a:gdLst>
            <a:ahLst/>
            <a:cxnLst>
              <a:cxn ang="0">
                <a:pos x="T0" y="T1"/>
              </a:cxn>
              <a:cxn ang="0">
                <a:pos x="T2" y="T3"/>
              </a:cxn>
              <a:cxn ang="0">
                <a:pos x="T4" y="T5"/>
              </a:cxn>
            </a:cxnLst>
            <a:rect l="0" t="0" r="r" b="b"/>
            <a:pathLst>
              <a:path w="3161" h="299">
                <a:moveTo>
                  <a:pt x="0" y="292"/>
                </a:moveTo>
                <a:cubicBezTo>
                  <a:pt x="327" y="285"/>
                  <a:pt x="1435" y="299"/>
                  <a:pt x="1962" y="250"/>
                </a:cubicBezTo>
                <a:cubicBezTo>
                  <a:pt x="2489" y="201"/>
                  <a:pt x="2911" y="52"/>
                  <a:pt x="3161" y="0"/>
                </a:cubicBezTo>
              </a:path>
            </a:pathLst>
          </a:custGeom>
          <a:noFill/>
          <a:ln w="22225" cap="rnd">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6" name="Text Box 28"/>
          <p:cNvSpPr txBox="1">
            <a:spLocks noChangeArrowheads="1"/>
          </p:cNvSpPr>
          <p:nvPr/>
        </p:nvSpPr>
        <p:spPr bwMode="auto">
          <a:xfrm>
            <a:off x="979488" y="5257800"/>
            <a:ext cx="396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By adding an electric field…</a:t>
            </a:r>
          </a:p>
        </p:txBody>
      </p:sp>
      <p:sp>
        <p:nvSpPr>
          <p:cNvPr id="68637" name="Text Box 29"/>
          <p:cNvSpPr txBox="1">
            <a:spLocks noChangeArrowheads="1"/>
          </p:cNvSpPr>
          <p:nvPr/>
        </p:nvSpPr>
        <p:spPr bwMode="auto">
          <a:xfrm>
            <a:off x="1905000" y="5715000"/>
            <a:ext cx="6575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he found that the moving pieces were negative.</a:t>
            </a:r>
          </a:p>
        </p:txBody>
      </p:sp>
      <p:sp>
        <p:nvSpPr>
          <p:cNvPr id="68638" name="AutoShape 30">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1656456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8636"/>
                                        </p:tgtEl>
                                        <p:attrNameLst>
                                          <p:attrName>style.visibility</p:attrName>
                                        </p:attrNameLst>
                                      </p:cBhvr>
                                      <p:to>
                                        <p:strVal val="visible"/>
                                      </p:to>
                                    </p:set>
                                    <p:animEffect transition="in" filter="fade">
                                      <p:cBhvr>
                                        <p:cTn id="7" dur="1000"/>
                                        <p:tgtEl>
                                          <p:spTgt spid="68636"/>
                                        </p:tgtEl>
                                      </p:cBhvr>
                                    </p:animEffect>
                                    <p:anim calcmode="lin" valueType="num">
                                      <p:cBhvr>
                                        <p:cTn id="8" dur="1000" fill="hold"/>
                                        <p:tgtEl>
                                          <p:spTgt spid="68636"/>
                                        </p:tgtEl>
                                        <p:attrNameLst>
                                          <p:attrName>ppt_x</p:attrName>
                                        </p:attrNameLst>
                                      </p:cBhvr>
                                      <p:tavLst>
                                        <p:tav tm="0">
                                          <p:val>
                                            <p:strVal val="#ppt_x"/>
                                          </p:val>
                                        </p:tav>
                                        <p:tav tm="100000">
                                          <p:val>
                                            <p:strVal val="#ppt_x"/>
                                          </p:val>
                                        </p:tav>
                                      </p:tavLst>
                                    </p:anim>
                                    <p:anim calcmode="lin" valueType="num">
                                      <p:cBhvr>
                                        <p:cTn id="9" dur="1000" fill="hold"/>
                                        <p:tgtEl>
                                          <p:spTgt spid="68636"/>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68627"/>
                                        </p:tgtEl>
                                        <p:attrNameLst>
                                          <p:attrName>style.visibility</p:attrName>
                                        </p:attrNameLst>
                                      </p:cBhvr>
                                      <p:to>
                                        <p:strVal val="visible"/>
                                      </p:to>
                                    </p:set>
                                    <p:animEffect transition="in" filter="fade">
                                      <p:cBhvr>
                                        <p:cTn id="12" dur="2000"/>
                                        <p:tgtEl>
                                          <p:spTgt spid="686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8626"/>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68625"/>
                                        </p:tgtEl>
                                        <p:attrNameLst>
                                          <p:attrName>style.visibility</p:attrName>
                                        </p:attrNameLst>
                                      </p:cBhvr>
                                      <p:to>
                                        <p:strVal val="hidden"/>
                                      </p:to>
                                    </p:set>
                                  </p:childTnLst>
                                </p:cTn>
                              </p:par>
                            </p:childTnLst>
                          </p:cTn>
                        </p:par>
                        <p:par>
                          <p:cTn id="19" fill="hold" nodeType="afterGroup">
                            <p:stCondLst>
                              <p:cond delay="0"/>
                            </p:stCondLst>
                            <p:childTnLst>
                              <p:par>
                                <p:cTn id="20" presetID="47" presetClass="entr" presetSubtype="0" fill="hold" grpId="0" nodeType="afterEffect">
                                  <p:stCondLst>
                                    <p:cond delay="2500"/>
                                  </p:stCondLst>
                                  <p:childTnLst>
                                    <p:set>
                                      <p:cBhvr>
                                        <p:cTn id="21" dur="1" fill="hold">
                                          <p:stCondLst>
                                            <p:cond delay="0"/>
                                          </p:stCondLst>
                                        </p:cTn>
                                        <p:tgtEl>
                                          <p:spTgt spid="68637"/>
                                        </p:tgtEl>
                                        <p:attrNameLst>
                                          <p:attrName>style.visibility</p:attrName>
                                        </p:attrNameLst>
                                      </p:cBhvr>
                                      <p:to>
                                        <p:strVal val="visible"/>
                                      </p:to>
                                    </p:set>
                                    <p:animEffect transition="in" filter="fade">
                                      <p:cBhvr>
                                        <p:cTn id="22" dur="1000"/>
                                        <p:tgtEl>
                                          <p:spTgt spid="68637"/>
                                        </p:tgtEl>
                                      </p:cBhvr>
                                    </p:animEffect>
                                    <p:anim calcmode="lin" valueType="num">
                                      <p:cBhvr>
                                        <p:cTn id="23" dur="1000" fill="hold"/>
                                        <p:tgtEl>
                                          <p:spTgt spid="68637"/>
                                        </p:tgtEl>
                                        <p:attrNameLst>
                                          <p:attrName>ppt_x</p:attrName>
                                        </p:attrNameLst>
                                      </p:cBhvr>
                                      <p:tavLst>
                                        <p:tav tm="0">
                                          <p:val>
                                            <p:strVal val="#ppt_x"/>
                                          </p:val>
                                        </p:tav>
                                        <p:tav tm="100000">
                                          <p:val>
                                            <p:strVal val="#ppt_x"/>
                                          </p:val>
                                        </p:tav>
                                      </p:tavLst>
                                    </p:anim>
                                    <p:anim calcmode="lin" valueType="num">
                                      <p:cBhvr>
                                        <p:cTn id="24" dur="1000" fill="hold"/>
                                        <p:tgtEl>
                                          <p:spTgt spid="68637"/>
                                        </p:tgtEl>
                                        <p:attrNameLst>
                                          <p:attrName>ppt_y</p:attrName>
                                        </p:attrNameLst>
                                      </p:cBhvr>
                                      <p:tavLst>
                                        <p:tav tm="0">
                                          <p:val>
                                            <p:strVal val="#ppt_y-.1"/>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8630"/>
                                        </p:tgtEl>
                                        <p:attrNameLst>
                                          <p:attrName>style.visibility</p:attrName>
                                        </p:attrNameLst>
                                      </p:cBhvr>
                                      <p:to>
                                        <p:strVal val="visible"/>
                                      </p:to>
                                    </p:set>
                                    <p:animEffect transition="in" filter="wipe(left)">
                                      <p:cBhvr>
                                        <p:cTn id="27" dur="5000"/>
                                        <p:tgtEl>
                                          <p:spTgt spid="6863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68631"/>
                                        </p:tgtEl>
                                        <p:attrNameLst>
                                          <p:attrName>style.visibility</p:attrName>
                                        </p:attrNameLst>
                                      </p:cBhvr>
                                      <p:to>
                                        <p:strVal val="visible"/>
                                      </p:to>
                                    </p:set>
                                    <p:animEffect transition="in" filter="wipe(left)">
                                      <p:cBhvr>
                                        <p:cTn id="30" dur="5000"/>
                                        <p:tgtEl>
                                          <p:spTgt spid="6863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68632"/>
                                        </p:tgtEl>
                                        <p:attrNameLst>
                                          <p:attrName>style.visibility</p:attrName>
                                        </p:attrNameLst>
                                      </p:cBhvr>
                                      <p:to>
                                        <p:strVal val="visible"/>
                                      </p:to>
                                    </p:set>
                                    <p:animEffect transition="in" filter="wipe(left)">
                                      <p:cBhvr>
                                        <p:cTn id="33" dur="5000"/>
                                        <p:tgtEl>
                                          <p:spTgt spid="68632"/>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68633"/>
                                        </p:tgtEl>
                                        <p:attrNameLst>
                                          <p:attrName>style.visibility</p:attrName>
                                        </p:attrNameLst>
                                      </p:cBhvr>
                                      <p:to>
                                        <p:strVal val="visible"/>
                                      </p:to>
                                    </p:set>
                                    <p:animEffect transition="in" filter="wipe(left)">
                                      <p:cBhvr>
                                        <p:cTn id="36" dur="5000"/>
                                        <p:tgtEl>
                                          <p:spTgt spid="68633"/>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68634"/>
                                        </p:tgtEl>
                                        <p:attrNameLst>
                                          <p:attrName>style.visibility</p:attrName>
                                        </p:attrNameLst>
                                      </p:cBhvr>
                                      <p:to>
                                        <p:strVal val="visible"/>
                                      </p:to>
                                    </p:set>
                                    <p:animEffect transition="in" filter="wipe(left)">
                                      <p:cBhvr>
                                        <p:cTn id="39" dur="5000"/>
                                        <p:tgtEl>
                                          <p:spTgt spid="68634"/>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68635"/>
                                        </p:tgtEl>
                                        <p:attrNameLst>
                                          <p:attrName>style.visibility</p:attrName>
                                        </p:attrNameLst>
                                      </p:cBhvr>
                                      <p:to>
                                        <p:strVal val="visible"/>
                                      </p:to>
                                    </p:set>
                                    <p:animEffect transition="in" filter="wipe(left)">
                                      <p:cBhvr>
                                        <p:cTn id="42" dur="5000"/>
                                        <p:tgtEl>
                                          <p:spTgt spid="68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5" grpId="0"/>
      <p:bldP spid="68626" grpId="0"/>
      <p:bldP spid="68630" grpId="0" animBg="1"/>
      <p:bldP spid="68631" grpId="0" animBg="1"/>
      <p:bldP spid="68632" grpId="0" animBg="1"/>
      <p:bldP spid="68633" grpId="0" animBg="1"/>
      <p:bldP spid="68634" grpId="0" animBg="1"/>
      <p:bldP spid="68635" grpId="0" animBg="1"/>
      <p:bldP spid="68636" grpId="0"/>
      <p:bldP spid="686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07975" y="1855788"/>
            <a:ext cx="8518525" cy="2833687"/>
          </a:xfrm>
          <a:prstGeom prst="rect">
            <a:avLst/>
          </a:prstGeom>
          <a:solidFill>
            <a:schemeClr val="bg1"/>
          </a:solid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59" name="Rectangle 3"/>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en-US" altLang="en-US" dirty="0">
                <a:solidFill>
                  <a:srgbClr val="FF0000"/>
                </a:solidFill>
              </a:rPr>
              <a:t>Cathode Ray Experiment</a:t>
            </a:r>
          </a:p>
        </p:txBody>
      </p:sp>
      <p:sp>
        <p:nvSpPr>
          <p:cNvPr id="70660" name="Freeform 4"/>
          <p:cNvSpPr>
            <a:spLocks/>
          </p:cNvSpPr>
          <p:nvPr/>
        </p:nvSpPr>
        <p:spPr bwMode="auto">
          <a:xfrm>
            <a:off x="541338" y="1998663"/>
            <a:ext cx="2087562" cy="1157287"/>
          </a:xfrm>
          <a:custGeom>
            <a:avLst/>
            <a:gdLst>
              <a:gd name="T0" fmla="*/ 81 w 1315"/>
              <a:gd name="T1" fmla="*/ 0 h 729"/>
              <a:gd name="T2" fmla="*/ 910 w 1315"/>
              <a:gd name="T3" fmla="*/ 0 h 729"/>
              <a:gd name="T4" fmla="*/ 933 w 1315"/>
              <a:gd name="T5" fmla="*/ 1 h 729"/>
              <a:gd name="T6" fmla="*/ 954 w 1315"/>
              <a:gd name="T7" fmla="*/ 12 h 729"/>
              <a:gd name="T8" fmla="*/ 969 w 1315"/>
              <a:gd name="T9" fmla="*/ 31 h 729"/>
              <a:gd name="T10" fmla="*/ 979 w 1315"/>
              <a:gd name="T11" fmla="*/ 52 h 729"/>
              <a:gd name="T12" fmla="*/ 979 w 1315"/>
              <a:gd name="T13" fmla="*/ 453 h 729"/>
              <a:gd name="T14" fmla="*/ 991 w 1315"/>
              <a:gd name="T15" fmla="*/ 480 h 729"/>
              <a:gd name="T16" fmla="*/ 1014 w 1315"/>
              <a:gd name="T17" fmla="*/ 510 h 729"/>
              <a:gd name="T18" fmla="*/ 1074 w 1315"/>
              <a:gd name="T19" fmla="*/ 556 h 729"/>
              <a:gd name="T20" fmla="*/ 1155 w 1315"/>
              <a:gd name="T21" fmla="*/ 595 h 729"/>
              <a:gd name="T22" fmla="*/ 1315 w 1315"/>
              <a:gd name="T23" fmla="*/ 642 h 729"/>
              <a:gd name="T24" fmla="*/ 984 w 1315"/>
              <a:gd name="T25" fmla="*/ 667 h 729"/>
              <a:gd name="T26" fmla="*/ 963 w 1315"/>
              <a:gd name="T27" fmla="*/ 663 h 729"/>
              <a:gd name="T28" fmla="*/ 943 w 1315"/>
              <a:gd name="T29" fmla="*/ 672 h 729"/>
              <a:gd name="T30" fmla="*/ 937 w 1315"/>
              <a:gd name="T31" fmla="*/ 697 h 729"/>
              <a:gd name="T32" fmla="*/ 927 w 1315"/>
              <a:gd name="T33" fmla="*/ 709 h 729"/>
              <a:gd name="T34" fmla="*/ 924 w 1315"/>
              <a:gd name="T35" fmla="*/ 729 h 729"/>
              <a:gd name="T36" fmla="*/ 72 w 1315"/>
              <a:gd name="T37" fmla="*/ 729 h 729"/>
              <a:gd name="T38" fmla="*/ 48 w 1315"/>
              <a:gd name="T39" fmla="*/ 726 h 729"/>
              <a:gd name="T40" fmla="*/ 25 w 1315"/>
              <a:gd name="T41" fmla="*/ 717 h 729"/>
              <a:gd name="T42" fmla="*/ 10 w 1315"/>
              <a:gd name="T43" fmla="*/ 699 h 729"/>
              <a:gd name="T44" fmla="*/ 3 w 1315"/>
              <a:gd name="T45" fmla="*/ 678 h 729"/>
              <a:gd name="T46" fmla="*/ 0 w 1315"/>
              <a:gd name="T47" fmla="*/ 78 h 729"/>
              <a:gd name="T48" fmla="*/ 12 w 1315"/>
              <a:gd name="T49" fmla="*/ 43 h 729"/>
              <a:gd name="T50" fmla="*/ 46 w 1315"/>
              <a:gd name="T51" fmla="*/ 16 h 729"/>
              <a:gd name="T52" fmla="*/ 81 w 1315"/>
              <a:gd name="T53" fmla="*/ 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5" h="729">
                <a:moveTo>
                  <a:pt x="81" y="0"/>
                </a:moveTo>
                <a:lnTo>
                  <a:pt x="910" y="0"/>
                </a:lnTo>
                <a:lnTo>
                  <a:pt x="933" y="1"/>
                </a:lnTo>
                <a:lnTo>
                  <a:pt x="954" y="12"/>
                </a:lnTo>
                <a:lnTo>
                  <a:pt x="969" y="31"/>
                </a:lnTo>
                <a:lnTo>
                  <a:pt x="979" y="52"/>
                </a:lnTo>
                <a:lnTo>
                  <a:pt x="979" y="453"/>
                </a:lnTo>
                <a:lnTo>
                  <a:pt x="991" y="480"/>
                </a:lnTo>
                <a:lnTo>
                  <a:pt x="1014" y="510"/>
                </a:lnTo>
                <a:lnTo>
                  <a:pt x="1074" y="556"/>
                </a:lnTo>
                <a:lnTo>
                  <a:pt x="1155" y="595"/>
                </a:lnTo>
                <a:lnTo>
                  <a:pt x="1315" y="642"/>
                </a:lnTo>
                <a:lnTo>
                  <a:pt x="984" y="667"/>
                </a:lnTo>
                <a:lnTo>
                  <a:pt x="963" y="663"/>
                </a:lnTo>
                <a:lnTo>
                  <a:pt x="943" y="672"/>
                </a:lnTo>
                <a:lnTo>
                  <a:pt x="937" y="697"/>
                </a:lnTo>
                <a:lnTo>
                  <a:pt x="927" y="709"/>
                </a:lnTo>
                <a:lnTo>
                  <a:pt x="924" y="729"/>
                </a:lnTo>
                <a:lnTo>
                  <a:pt x="72" y="729"/>
                </a:lnTo>
                <a:lnTo>
                  <a:pt x="48" y="726"/>
                </a:lnTo>
                <a:lnTo>
                  <a:pt x="25" y="717"/>
                </a:lnTo>
                <a:lnTo>
                  <a:pt x="10" y="699"/>
                </a:lnTo>
                <a:lnTo>
                  <a:pt x="3" y="678"/>
                </a:lnTo>
                <a:lnTo>
                  <a:pt x="0" y="78"/>
                </a:lnTo>
                <a:lnTo>
                  <a:pt x="12" y="43"/>
                </a:lnTo>
                <a:lnTo>
                  <a:pt x="46" y="16"/>
                </a:lnTo>
                <a:lnTo>
                  <a:pt x="81" y="0"/>
                </a:lnTo>
                <a:close/>
              </a:path>
            </a:pathLst>
          </a:custGeom>
          <a:noFill/>
          <a:ln w="15875">
            <a:solidFill>
              <a:srgbClr val="99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1" name="Freeform 5"/>
          <p:cNvSpPr>
            <a:spLocks/>
          </p:cNvSpPr>
          <p:nvPr/>
        </p:nvSpPr>
        <p:spPr bwMode="auto">
          <a:xfrm>
            <a:off x="947738" y="2246313"/>
            <a:ext cx="2090737" cy="1330325"/>
          </a:xfrm>
          <a:custGeom>
            <a:avLst/>
            <a:gdLst>
              <a:gd name="T0" fmla="*/ 1059 w 1317"/>
              <a:gd name="T1" fmla="*/ 486 h 838"/>
              <a:gd name="T2" fmla="*/ 1317 w 1317"/>
              <a:gd name="T3" fmla="*/ 454 h 838"/>
              <a:gd name="T4" fmla="*/ 1197 w 1317"/>
              <a:gd name="T5" fmla="*/ 454 h 838"/>
              <a:gd name="T6" fmla="*/ 1139 w 1317"/>
              <a:gd name="T7" fmla="*/ 450 h 838"/>
              <a:gd name="T8" fmla="*/ 1079 w 1317"/>
              <a:gd name="T9" fmla="*/ 426 h 838"/>
              <a:gd name="T10" fmla="*/ 1022 w 1317"/>
              <a:gd name="T11" fmla="*/ 390 h 838"/>
              <a:gd name="T12" fmla="*/ 947 w 1317"/>
              <a:gd name="T13" fmla="*/ 354 h 838"/>
              <a:gd name="T14" fmla="*/ 891 w 1317"/>
              <a:gd name="T15" fmla="*/ 331 h 838"/>
              <a:gd name="T16" fmla="*/ 845 w 1317"/>
              <a:gd name="T17" fmla="*/ 313 h 838"/>
              <a:gd name="T18" fmla="*/ 806 w 1317"/>
              <a:gd name="T19" fmla="*/ 307 h 838"/>
              <a:gd name="T20" fmla="*/ 795 w 1317"/>
              <a:gd name="T21" fmla="*/ 85 h 838"/>
              <a:gd name="T22" fmla="*/ 792 w 1317"/>
              <a:gd name="T23" fmla="*/ 48 h 838"/>
              <a:gd name="T24" fmla="*/ 770 w 1317"/>
              <a:gd name="T25" fmla="*/ 19 h 838"/>
              <a:gd name="T26" fmla="*/ 743 w 1317"/>
              <a:gd name="T27" fmla="*/ 3 h 838"/>
              <a:gd name="T28" fmla="*/ 719 w 1317"/>
              <a:gd name="T29" fmla="*/ 0 h 838"/>
              <a:gd name="T30" fmla="*/ 681 w 1317"/>
              <a:gd name="T31" fmla="*/ 10 h 838"/>
              <a:gd name="T32" fmla="*/ 666 w 1317"/>
              <a:gd name="T33" fmla="*/ 31 h 838"/>
              <a:gd name="T34" fmla="*/ 653 w 1317"/>
              <a:gd name="T35" fmla="*/ 57 h 838"/>
              <a:gd name="T36" fmla="*/ 642 w 1317"/>
              <a:gd name="T37" fmla="*/ 190 h 838"/>
              <a:gd name="T38" fmla="*/ 633 w 1317"/>
              <a:gd name="T39" fmla="*/ 306 h 838"/>
              <a:gd name="T40" fmla="*/ 497 w 1317"/>
              <a:gd name="T41" fmla="*/ 346 h 838"/>
              <a:gd name="T42" fmla="*/ 402 w 1317"/>
              <a:gd name="T43" fmla="*/ 391 h 838"/>
              <a:gd name="T44" fmla="*/ 312 w 1317"/>
              <a:gd name="T45" fmla="*/ 444 h 838"/>
              <a:gd name="T46" fmla="*/ 275 w 1317"/>
              <a:gd name="T47" fmla="*/ 459 h 838"/>
              <a:gd name="T48" fmla="*/ 224 w 1317"/>
              <a:gd name="T49" fmla="*/ 472 h 838"/>
              <a:gd name="T50" fmla="*/ 78 w 1317"/>
              <a:gd name="T51" fmla="*/ 472 h 838"/>
              <a:gd name="T52" fmla="*/ 51 w 1317"/>
              <a:gd name="T53" fmla="*/ 486 h 838"/>
              <a:gd name="T54" fmla="*/ 32 w 1317"/>
              <a:gd name="T55" fmla="*/ 499 h 838"/>
              <a:gd name="T56" fmla="*/ 14 w 1317"/>
              <a:gd name="T57" fmla="*/ 519 h 838"/>
              <a:gd name="T58" fmla="*/ 6 w 1317"/>
              <a:gd name="T59" fmla="*/ 538 h 838"/>
              <a:gd name="T60" fmla="*/ 0 w 1317"/>
              <a:gd name="T61" fmla="*/ 570 h 838"/>
              <a:gd name="T62" fmla="*/ 2 w 1317"/>
              <a:gd name="T63" fmla="*/ 597 h 838"/>
              <a:gd name="T64" fmla="*/ 17 w 1317"/>
              <a:gd name="T65" fmla="*/ 637 h 838"/>
              <a:gd name="T66" fmla="*/ 51 w 1317"/>
              <a:gd name="T67" fmla="*/ 669 h 838"/>
              <a:gd name="T68" fmla="*/ 77 w 1317"/>
              <a:gd name="T69" fmla="*/ 679 h 838"/>
              <a:gd name="T70" fmla="*/ 113 w 1317"/>
              <a:gd name="T71" fmla="*/ 685 h 838"/>
              <a:gd name="T72" fmla="*/ 257 w 1317"/>
              <a:gd name="T73" fmla="*/ 684 h 838"/>
              <a:gd name="T74" fmla="*/ 290 w 1317"/>
              <a:gd name="T75" fmla="*/ 693 h 838"/>
              <a:gd name="T76" fmla="*/ 383 w 1317"/>
              <a:gd name="T77" fmla="*/ 736 h 838"/>
              <a:gd name="T78" fmla="*/ 483 w 1317"/>
              <a:gd name="T79" fmla="*/ 786 h 838"/>
              <a:gd name="T80" fmla="*/ 584 w 1317"/>
              <a:gd name="T81" fmla="*/ 823 h 838"/>
              <a:gd name="T82" fmla="*/ 650 w 1317"/>
              <a:gd name="T83" fmla="*/ 832 h 838"/>
              <a:gd name="T84" fmla="*/ 762 w 1317"/>
              <a:gd name="T85" fmla="*/ 838 h 838"/>
              <a:gd name="T86" fmla="*/ 873 w 1317"/>
              <a:gd name="T87" fmla="*/ 819 h 838"/>
              <a:gd name="T88" fmla="*/ 962 w 1317"/>
              <a:gd name="T89" fmla="*/ 784 h 838"/>
              <a:gd name="T90" fmla="*/ 1059 w 1317"/>
              <a:gd name="T91" fmla="*/ 726 h 838"/>
              <a:gd name="T92" fmla="*/ 1136 w 1317"/>
              <a:gd name="T93" fmla="*/ 675 h 838"/>
              <a:gd name="T94" fmla="*/ 1187 w 1317"/>
              <a:gd name="T95" fmla="*/ 663 h 838"/>
              <a:gd name="T96" fmla="*/ 1148 w 1317"/>
              <a:gd name="T97" fmla="*/ 639 h 838"/>
              <a:gd name="T98" fmla="*/ 726 w 1317"/>
              <a:gd name="T99" fmla="*/ 618 h 838"/>
              <a:gd name="T100" fmla="*/ 690 w 1317"/>
              <a:gd name="T101" fmla="*/ 606 h 838"/>
              <a:gd name="T102" fmla="*/ 683 w 1317"/>
              <a:gd name="T103" fmla="*/ 592 h 838"/>
              <a:gd name="T104" fmla="*/ 683 w 1317"/>
              <a:gd name="T105" fmla="*/ 571 h 838"/>
              <a:gd name="T106" fmla="*/ 683 w 1317"/>
              <a:gd name="T107" fmla="*/ 54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7" h="838">
                <a:moveTo>
                  <a:pt x="1059" y="486"/>
                </a:moveTo>
                <a:lnTo>
                  <a:pt x="1317" y="454"/>
                </a:lnTo>
                <a:lnTo>
                  <a:pt x="1197" y="454"/>
                </a:lnTo>
                <a:lnTo>
                  <a:pt x="1139" y="450"/>
                </a:lnTo>
                <a:lnTo>
                  <a:pt x="1079" y="426"/>
                </a:lnTo>
                <a:lnTo>
                  <a:pt x="1022" y="390"/>
                </a:lnTo>
                <a:lnTo>
                  <a:pt x="947" y="354"/>
                </a:lnTo>
                <a:lnTo>
                  <a:pt x="891" y="331"/>
                </a:lnTo>
                <a:lnTo>
                  <a:pt x="845" y="313"/>
                </a:lnTo>
                <a:lnTo>
                  <a:pt x="806" y="307"/>
                </a:lnTo>
                <a:lnTo>
                  <a:pt x="795" y="85"/>
                </a:lnTo>
                <a:lnTo>
                  <a:pt x="792" y="48"/>
                </a:lnTo>
                <a:lnTo>
                  <a:pt x="770" y="19"/>
                </a:lnTo>
                <a:lnTo>
                  <a:pt x="743" y="3"/>
                </a:lnTo>
                <a:lnTo>
                  <a:pt x="719" y="0"/>
                </a:lnTo>
                <a:lnTo>
                  <a:pt x="681" y="10"/>
                </a:lnTo>
                <a:lnTo>
                  <a:pt x="666" y="31"/>
                </a:lnTo>
                <a:lnTo>
                  <a:pt x="653" y="57"/>
                </a:lnTo>
                <a:lnTo>
                  <a:pt x="642" y="190"/>
                </a:lnTo>
                <a:lnTo>
                  <a:pt x="633" y="306"/>
                </a:lnTo>
                <a:lnTo>
                  <a:pt x="497" y="346"/>
                </a:lnTo>
                <a:lnTo>
                  <a:pt x="402" y="391"/>
                </a:lnTo>
                <a:lnTo>
                  <a:pt x="312" y="444"/>
                </a:lnTo>
                <a:lnTo>
                  <a:pt x="275" y="459"/>
                </a:lnTo>
                <a:lnTo>
                  <a:pt x="224" y="472"/>
                </a:lnTo>
                <a:lnTo>
                  <a:pt x="78" y="472"/>
                </a:lnTo>
                <a:lnTo>
                  <a:pt x="51" y="486"/>
                </a:lnTo>
                <a:lnTo>
                  <a:pt x="32" y="499"/>
                </a:lnTo>
                <a:lnTo>
                  <a:pt x="14" y="519"/>
                </a:lnTo>
                <a:lnTo>
                  <a:pt x="6" y="538"/>
                </a:lnTo>
                <a:lnTo>
                  <a:pt x="0" y="570"/>
                </a:lnTo>
                <a:lnTo>
                  <a:pt x="2" y="597"/>
                </a:lnTo>
                <a:lnTo>
                  <a:pt x="17" y="637"/>
                </a:lnTo>
                <a:lnTo>
                  <a:pt x="51" y="669"/>
                </a:lnTo>
                <a:lnTo>
                  <a:pt x="77" y="679"/>
                </a:lnTo>
                <a:lnTo>
                  <a:pt x="113" y="685"/>
                </a:lnTo>
                <a:lnTo>
                  <a:pt x="257" y="684"/>
                </a:lnTo>
                <a:lnTo>
                  <a:pt x="290" y="693"/>
                </a:lnTo>
                <a:lnTo>
                  <a:pt x="383" y="736"/>
                </a:lnTo>
                <a:lnTo>
                  <a:pt x="483" y="786"/>
                </a:lnTo>
                <a:lnTo>
                  <a:pt x="584" y="823"/>
                </a:lnTo>
                <a:lnTo>
                  <a:pt x="650" y="832"/>
                </a:lnTo>
                <a:lnTo>
                  <a:pt x="762" y="838"/>
                </a:lnTo>
                <a:lnTo>
                  <a:pt x="873" y="819"/>
                </a:lnTo>
                <a:lnTo>
                  <a:pt x="962" y="784"/>
                </a:lnTo>
                <a:lnTo>
                  <a:pt x="1059" y="726"/>
                </a:lnTo>
                <a:lnTo>
                  <a:pt x="1136" y="675"/>
                </a:lnTo>
                <a:lnTo>
                  <a:pt x="1187" y="663"/>
                </a:lnTo>
                <a:lnTo>
                  <a:pt x="1148" y="639"/>
                </a:lnTo>
                <a:lnTo>
                  <a:pt x="726" y="618"/>
                </a:lnTo>
                <a:lnTo>
                  <a:pt x="690" y="606"/>
                </a:lnTo>
                <a:lnTo>
                  <a:pt x="683" y="592"/>
                </a:lnTo>
                <a:lnTo>
                  <a:pt x="683" y="571"/>
                </a:lnTo>
                <a:lnTo>
                  <a:pt x="683" y="54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2" name="Freeform 6"/>
          <p:cNvSpPr>
            <a:spLocks/>
          </p:cNvSpPr>
          <p:nvPr/>
        </p:nvSpPr>
        <p:spPr bwMode="auto">
          <a:xfrm>
            <a:off x="2938463" y="2384425"/>
            <a:ext cx="5481637" cy="1347788"/>
          </a:xfrm>
          <a:custGeom>
            <a:avLst/>
            <a:gdLst>
              <a:gd name="T0" fmla="*/ 699 w 3453"/>
              <a:gd name="T1" fmla="*/ 359 h 849"/>
              <a:gd name="T2" fmla="*/ 866 w 3453"/>
              <a:gd name="T3" fmla="*/ 331 h 849"/>
              <a:gd name="T4" fmla="*/ 942 w 3453"/>
              <a:gd name="T5" fmla="*/ 297 h 849"/>
              <a:gd name="T6" fmla="*/ 1429 w 3453"/>
              <a:gd name="T7" fmla="*/ 293 h 849"/>
              <a:gd name="T8" fmla="*/ 1452 w 3453"/>
              <a:gd name="T9" fmla="*/ 40 h 849"/>
              <a:gd name="T10" fmla="*/ 1518 w 3453"/>
              <a:gd name="T11" fmla="*/ 0 h 849"/>
              <a:gd name="T12" fmla="*/ 1562 w 3453"/>
              <a:gd name="T13" fmla="*/ 50 h 849"/>
              <a:gd name="T14" fmla="*/ 2690 w 3453"/>
              <a:gd name="T15" fmla="*/ 303 h 849"/>
              <a:gd name="T16" fmla="*/ 2726 w 3453"/>
              <a:gd name="T17" fmla="*/ 292 h 849"/>
              <a:gd name="T18" fmla="*/ 2760 w 3453"/>
              <a:gd name="T19" fmla="*/ 276 h 849"/>
              <a:gd name="T20" fmla="*/ 2835 w 3453"/>
              <a:gd name="T21" fmla="*/ 175 h 849"/>
              <a:gd name="T22" fmla="*/ 2910 w 3453"/>
              <a:gd name="T23" fmla="*/ 123 h 849"/>
              <a:gd name="T24" fmla="*/ 3000 w 3453"/>
              <a:gd name="T25" fmla="*/ 87 h 849"/>
              <a:gd name="T26" fmla="*/ 3110 w 3453"/>
              <a:gd name="T27" fmla="*/ 81 h 849"/>
              <a:gd name="T28" fmla="*/ 3209 w 3453"/>
              <a:gd name="T29" fmla="*/ 100 h 849"/>
              <a:gd name="T30" fmla="*/ 3281 w 3453"/>
              <a:gd name="T31" fmla="*/ 135 h 849"/>
              <a:gd name="T32" fmla="*/ 3348 w 3453"/>
              <a:gd name="T33" fmla="*/ 189 h 849"/>
              <a:gd name="T34" fmla="*/ 3402 w 3453"/>
              <a:gd name="T35" fmla="*/ 261 h 849"/>
              <a:gd name="T36" fmla="*/ 3444 w 3453"/>
              <a:gd name="T37" fmla="*/ 360 h 849"/>
              <a:gd name="T38" fmla="*/ 3453 w 3453"/>
              <a:gd name="T39" fmla="*/ 457 h 849"/>
              <a:gd name="T40" fmla="*/ 3440 w 3453"/>
              <a:gd name="T41" fmla="*/ 544 h 849"/>
              <a:gd name="T42" fmla="*/ 3408 w 3453"/>
              <a:gd name="T43" fmla="*/ 630 h 849"/>
              <a:gd name="T44" fmla="*/ 3354 w 3453"/>
              <a:gd name="T45" fmla="*/ 694 h 849"/>
              <a:gd name="T46" fmla="*/ 3294 w 3453"/>
              <a:gd name="T47" fmla="*/ 748 h 849"/>
              <a:gd name="T48" fmla="*/ 3209 w 3453"/>
              <a:gd name="T49" fmla="*/ 792 h 849"/>
              <a:gd name="T50" fmla="*/ 3116 w 3453"/>
              <a:gd name="T51" fmla="*/ 811 h 849"/>
              <a:gd name="T52" fmla="*/ 3027 w 3453"/>
              <a:gd name="T53" fmla="*/ 808 h 849"/>
              <a:gd name="T54" fmla="*/ 2958 w 3453"/>
              <a:gd name="T55" fmla="*/ 792 h 849"/>
              <a:gd name="T56" fmla="*/ 2880 w 3453"/>
              <a:gd name="T57" fmla="*/ 754 h 849"/>
              <a:gd name="T58" fmla="*/ 2817 w 3453"/>
              <a:gd name="T59" fmla="*/ 702 h 849"/>
              <a:gd name="T60" fmla="*/ 2768 w 3453"/>
              <a:gd name="T61" fmla="*/ 643 h 849"/>
              <a:gd name="T62" fmla="*/ 2737 w 3453"/>
              <a:gd name="T63" fmla="*/ 632 h 849"/>
              <a:gd name="T64" fmla="*/ 1596 w 3453"/>
              <a:gd name="T65" fmla="*/ 633 h 849"/>
              <a:gd name="T66" fmla="*/ 1588 w 3453"/>
              <a:gd name="T67" fmla="*/ 729 h 849"/>
              <a:gd name="T68" fmla="*/ 1575 w 3453"/>
              <a:gd name="T69" fmla="*/ 802 h 849"/>
              <a:gd name="T70" fmla="*/ 1528 w 3453"/>
              <a:gd name="T71" fmla="*/ 842 h 849"/>
              <a:gd name="T72" fmla="*/ 1468 w 3453"/>
              <a:gd name="T73" fmla="*/ 839 h 849"/>
              <a:gd name="T74" fmla="*/ 1435 w 3453"/>
              <a:gd name="T75" fmla="*/ 785 h 849"/>
              <a:gd name="T76" fmla="*/ 1409 w 3453"/>
              <a:gd name="T77" fmla="*/ 631 h 849"/>
              <a:gd name="T78" fmla="*/ 986 w 3453"/>
              <a:gd name="T79" fmla="*/ 626 h 849"/>
              <a:gd name="T80" fmla="*/ 915 w 3453"/>
              <a:gd name="T81" fmla="*/ 604 h 849"/>
              <a:gd name="T82" fmla="*/ 783 w 3453"/>
              <a:gd name="T83" fmla="*/ 562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53" h="849">
                <a:moveTo>
                  <a:pt x="50" y="364"/>
                </a:moveTo>
                <a:lnTo>
                  <a:pt x="699" y="359"/>
                </a:lnTo>
                <a:lnTo>
                  <a:pt x="786" y="349"/>
                </a:lnTo>
                <a:lnTo>
                  <a:pt x="866" y="331"/>
                </a:lnTo>
                <a:lnTo>
                  <a:pt x="912" y="310"/>
                </a:lnTo>
                <a:lnTo>
                  <a:pt x="942" y="297"/>
                </a:lnTo>
                <a:lnTo>
                  <a:pt x="969" y="293"/>
                </a:lnTo>
                <a:lnTo>
                  <a:pt x="1429" y="293"/>
                </a:lnTo>
                <a:lnTo>
                  <a:pt x="1442" y="109"/>
                </a:lnTo>
                <a:lnTo>
                  <a:pt x="1452" y="40"/>
                </a:lnTo>
                <a:lnTo>
                  <a:pt x="1472" y="10"/>
                </a:lnTo>
                <a:lnTo>
                  <a:pt x="1518" y="0"/>
                </a:lnTo>
                <a:lnTo>
                  <a:pt x="1552" y="16"/>
                </a:lnTo>
                <a:lnTo>
                  <a:pt x="1562" y="50"/>
                </a:lnTo>
                <a:lnTo>
                  <a:pt x="1595" y="296"/>
                </a:lnTo>
                <a:lnTo>
                  <a:pt x="2690" y="303"/>
                </a:lnTo>
                <a:lnTo>
                  <a:pt x="2703" y="298"/>
                </a:lnTo>
                <a:lnTo>
                  <a:pt x="2726" y="292"/>
                </a:lnTo>
                <a:lnTo>
                  <a:pt x="2748" y="283"/>
                </a:lnTo>
                <a:lnTo>
                  <a:pt x="2760" y="276"/>
                </a:lnTo>
                <a:lnTo>
                  <a:pt x="2797" y="219"/>
                </a:lnTo>
                <a:lnTo>
                  <a:pt x="2835" y="175"/>
                </a:lnTo>
                <a:lnTo>
                  <a:pt x="2867" y="148"/>
                </a:lnTo>
                <a:lnTo>
                  <a:pt x="2910" y="123"/>
                </a:lnTo>
                <a:lnTo>
                  <a:pt x="2952" y="103"/>
                </a:lnTo>
                <a:lnTo>
                  <a:pt x="3000" y="87"/>
                </a:lnTo>
                <a:lnTo>
                  <a:pt x="3053" y="81"/>
                </a:lnTo>
                <a:lnTo>
                  <a:pt x="3110" y="81"/>
                </a:lnTo>
                <a:lnTo>
                  <a:pt x="3156" y="85"/>
                </a:lnTo>
                <a:lnTo>
                  <a:pt x="3209" y="100"/>
                </a:lnTo>
                <a:lnTo>
                  <a:pt x="3240" y="115"/>
                </a:lnTo>
                <a:lnTo>
                  <a:pt x="3281" y="135"/>
                </a:lnTo>
                <a:lnTo>
                  <a:pt x="3315" y="162"/>
                </a:lnTo>
                <a:lnTo>
                  <a:pt x="3348" y="189"/>
                </a:lnTo>
                <a:lnTo>
                  <a:pt x="3375" y="220"/>
                </a:lnTo>
                <a:lnTo>
                  <a:pt x="3402" y="261"/>
                </a:lnTo>
                <a:lnTo>
                  <a:pt x="3429" y="315"/>
                </a:lnTo>
                <a:lnTo>
                  <a:pt x="3444" y="360"/>
                </a:lnTo>
                <a:lnTo>
                  <a:pt x="3453" y="412"/>
                </a:lnTo>
                <a:lnTo>
                  <a:pt x="3453" y="457"/>
                </a:lnTo>
                <a:lnTo>
                  <a:pt x="3450" y="502"/>
                </a:lnTo>
                <a:lnTo>
                  <a:pt x="3440" y="544"/>
                </a:lnTo>
                <a:lnTo>
                  <a:pt x="3426" y="582"/>
                </a:lnTo>
                <a:lnTo>
                  <a:pt x="3408" y="630"/>
                </a:lnTo>
                <a:lnTo>
                  <a:pt x="3383" y="662"/>
                </a:lnTo>
                <a:lnTo>
                  <a:pt x="3354" y="694"/>
                </a:lnTo>
                <a:lnTo>
                  <a:pt x="3327" y="724"/>
                </a:lnTo>
                <a:lnTo>
                  <a:pt x="3294" y="748"/>
                </a:lnTo>
                <a:lnTo>
                  <a:pt x="3255" y="772"/>
                </a:lnTo>
                <a:lnTo>
                  <a:pt x="3209" y="792"/>
                </a:lnTo>
                <a:lnTo>
                  <a:pt x="3162" y="805"/>
                </a:lnTo>
                <a:lnTo>
                  <a:pt x="3116" y="811"/>
                </a:lnTo>
                <a:lnTo>
                  <a:pt x="3074" y="813"/>
                </a:lnTo>
                <a:lnTo>
                  <a:pt x="3027" y="808"/>
                </a:lnTo>
                <a:lnTo>
                  <a:pt x="2999" y="804"/>
                </a:lnTo>
                <a:lnTo>
                  <a:pt x="2958" y="792"/>
                </a:lnTo>
                <a:lnTo>
                  <a:pt x="2916" y="774"/>
                </a:lnTo>
                <a:lnTo>
                  <a:pt x="2880" y="754"/>
                </a:lnTo>
                <a:lnTo>
                  <a:pt x="2854" y="732"/>
                </a:lnTo>
                <a:lnTo>
                  <a:pt x="2817" y="702"/>
                </a:lnTo>
                <a:lnTo>
                  <a:pt x="2787" y="663"/>
                </a:lnTo>
                <a:lnTo>
                  <a:pt x="2768" y="643"/>
                </a:lnTo>
                <a:lnTo>
                  <a:pt x="2754" y="639"/>
                </a:lnTo>
                <a:lnTo>
                  <a:pt x="2737" y="632"/>
                </a:lnTo>
                <a:lnTo>
                  <a:pt x="1615" y="629"/>
                </a:lnTo>
                <a:lnTo>
                  <a:pt x="1596" y="633"/>
                </a:lnTo>
                <a:lnTo>
                  <a:pt x="1588" y="642"/>
                </a:lnTo>
                <a:lnTo>
                  <a:pt x="1588" y="729"/>
                </a:lnTo>
                <a:lnTo>
                  <a:pt x="1584" y="760"/>
                </a:lnTo>
                <a:lnTo>
                  <a:pt x="1575" y="802"/>
                </a:lnTo>
                <a:lnTo>
                  <a:pt x="1554" y="826"/>
                </a:lnTo>
                <a:lnTo>
                  <a:pt x="1528" y="842"/>
                </a:lnTo>
                <a:lnTo>
                  <a:pt x="1502" y="849"/>
                </a:lnTo>
                <a:lnTo>
                  <a:pt x="1468" y="839"/>
                </a:lnTo>
                <a:lnTo>
                  <a:pt x="1446" y="816"/>
                </a:lnTo>
                <a:lnTo>
                  <a:pt x="1435" y="785"/>
                </a:lnTo>
                <a:lnTo>
                  <a:pt x="1429" y="639"/>
                </a:lnTo>
                <a:lnTo>
                  <a:pt x="1409" y="631"/>
                </a:lnTo>
                <a:lnTo>
                  <a:pt x="1385" y="629"/>
                </a:lnTo>
                <a:lnTo>
                  <a:pt x="986" y="626"/>
                </a:lnTo>
                <a:lnTo>
                  <a:pt x="956" y="621"/>
                </a:lnTo>
                <a:lnTo>
                  <a:pt x="915" y="604"/>
                </a:lnTo>
                <a:lnTo>
                  <a:pt x="836" y="572"/>
                </a:lnTo>
                <a:lnTo>
                  <a:pt x="783" y="562"/>
                </a:lnTo>
                <a:lnTo>
                  <a:pt x="0" y="57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3" name="AutoShape 7"/>
          <p:cNvSpPr>
            <a:spLocks noChangeArrowheads="1"/>
          </p:cNvSpPr>
          <p:nvPr/>
        </p:nvSpPr>
        <p:spPr bwMode="auto">
          <a:xfrm>
            <a:off x="4897438" y="2930525"/>
            <a:ext cx="912812" cy="98425"/>
          </a:xfrm>
          <a:prstGeom prst="parallelogram">
            <a:avLst>
              <a:gd name="adj" fmla="val 129452"/>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70664" name="AutoShape 8"/>
          <p:cNvSpPr>
            <a:spLocks noChangeArrowheads="1"/>
          </p:cNvSpPr>
          <p:nvPr/>
        </p:nvSpPr>
        <p:spPr bwMode="auto">
          <a:xfrm>
            <a:off x="4902200" y="3192463"/>
            <a:ext cx="912813" cy="98425"/>
          </a:xfrm>
          <a:prstGeom prst="parallelogram">
            <a:avLst>
              <a:gd name="adj" fmla="val 129452"/>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70665" name="Freeform 9"/>
          <p:cNvSpPr>
            <a:spLocks/>
          </p:cNvSpPr>
          <p:nvPr/>
        </p:nvSpPr>
        <p:spPr bwMode="auto">
          <a:xfrm>
            <a:off x="3017838" y="3124200"/>
            <a:ext cx="5365750" cy="147638"/>
          </a:xfrm>
          <a:custGeom>
            <a:avLst/>
            <a:gdLst>
              <a:gd name="T0" fmla="*/ 0 w 3380"/>
              <a:gd name="T1" fmla="*/ 10 h 93"/>
              <a:gd name="T2" fmla="*/ 1245 w 3380"/>
              <a:gd name="T3" fmla="*/ 0 h 93"/>
              <a:gd name="T4" fmla="*/ 1751 w 3380"/>
              <a:gd name="T5" fmla="*/ 13 h 93"/>
              <a:gd name="T6" fmla="*/ 2750 w 3380"/>
              <a:gd name="T7" fmla="*/ 60 h 93"/>
              <a:gd name="T8" fmla="*/ 3380 w 3380"/>
              <a:gd name="T9" fmla="*/ 93 h 93"/>
            </a:gdLst>
            <a:ahLst/>
            <a:cxnLst>
              <a:cxn ang="0">
                <a:pos x="T0" y="T1"/>
              </a:cxn>
              <a:cxn ang="0">
                <a:pos x="T2" y="T3"/>
              </a:cxn>
              <a:cxn ang="0">
                <a:pos x="T4" y="T5"/>
              </a:cxn>
              <a:cxn ang="0">
                <a:pos x="T6" y="T7"/>
              </a:cxn>
              <a:cxn ang="0">
                <a:pos x="T8" y="T9"/>
              </a:cxn>
            </a:cxnLst>
            <a:rect l="0" t="0" r="r" b="b"/>
            <a:pathLst>
              <a:path w="3380" h="93">
                <a:moveTo>
                  <a:pt x="0" y="10"/>
                </a:moveTo>
                <a:lnTo>
                  <a:pt x="1245" y="0"/>
                </a:lnTo>
                <a:lnTo>
                  <a:pt x="1751" y="13"/>
                </a:lnTo>
                <a:lnTo>
                  <a:pt x="2750" y="60"/>
                </a:lnTo>
                <a:lnTo>
                  <a:pt x="3380" y="93"/>
                </a:lnTo>
              </a:path>
            </a:pathLst>
          </a:custGeom>
          <a:noFill/>
          <a:ln w="63500">
            <a:solidFill>
              <a:srgbClr val="99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6" name="Line 10"/>
          <p:cNvSpPr>
            <a:spLocks noChangeShapeType="1"/>
          </p:cNvSpPr>
          <p:nvPr/>
        </p:nvSpPr>
        <p:spPr bwMode="auto">
          <a:xfrm>
            <a:off x="4937125" y="4117975"/>
            <a:ext cx="3494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7" name="Line 11"/>
          <p:cNvSpPr>
            <a:spLocks noChangeShapeType="1"/>
          </p:cNvSpPr>
          <p:nvPr/>
        </p:nvSpPr>
        <p:spPr bwMode="auto">
          <a:xfrm>
            <a:off x="4930775" y="4064000"/>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8" name="Line 12"/>
          <p:cNvSpPr>
            <a:spLocks noChangeShapeType="1"/>
          </p:cNvSpPr>
          <p:nvPr/>
        </p:nvSpPr>
        <p:spPr bwMode="auto">
          <a:xfrm>
            <a:off x="5773738" y="40592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9" name="Line 13"/>
          <p:cNvSpPr>
            <a:spLocks noChangeShapeType="1"/>
          </p:cNvSpPr>
          <p:nvPr/>
        </p:nvSpPr>
        <p:spPr bwMode="auto">
          <a:xfrm>
            <a:off x="8429625" y="405288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0" name="Text Box 14"/>
          <p:cNvSpPr txBox="1">
            <a:spLocks noChangeArrowheads="1"/>
          </p:cNvSpPr>
          <p:nvPr/>
        </p:nvSpPr>
        <p:spPr bwMode="auto">
          <a:xfrm>
            <a:off x="4864100" y="4116388"/>
            <a:ext cx="9731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t>Deflection</a:t>
            </a:r>
          </a:p>
          <a:p>
            <a:pPr algn="ctr"/>
            <a:r>
              <a:rPr lang="en-US" altLang="en-US" sz="1400"/>
              <a:t>region</a:t>
            </a:r>
          </a:p>
        </p:txBody>
      </p:sp>
      <p:sp>
        <p:nvSpPr>
          <p:cNvPr id="70671" name="Text Box 15"/>
          <p:cNvSpPr txBox="1">
            <a:spLocks noChangeArrowheads="1"/>
          </p:cNvSpPr>
          <p:nvPr/>
        </p:nvSpPr>
        <p:spPr bwMode="auto">
          <a:xfrm>
            <a:off x="6542088" y="4130675"/>
            <a:ext cx="1050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t>Drift region</a:t>
            </a:r>
          </a:p>
        </p:txBody>
      </p:sp>
      <p:sp>
        <p:nvSpPr>
          <p:cNvPr id="70672" name="Text Box 16"/>
          <p:cNvSpPr txBox="1">
            <a:spLocks noChangeArrowheads="1"/>
          </p:cNvSpPr>
          <p:nvPr/>
        </p:nvSpPr>
        <p:spPr bwMode="auto">
          <a:xfrm>
            <a:off x="7516813" y="2195513"/>
            <a:ext cx="12588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t>Displacement</a:t>
            </a:r>
          </a:p>
        </p:txBody>
      </p:sp>
      <p:sp>
        <p:nvSpPr>
          <p:cNvPr id="70673" name="AutoShape 17"/>
          <p:cNvSpPr>
            <a:spLocks noChangeArrowheads="1"/>
          </p:cNvSpPr>
          <p:nvPr/>
        </p:nvSpPr>
        <p:spPr bwMode="auto">
          <a:xfrm>
            <a:off x="8277225" y="3151188"/>
            <a:ext cx="120650" cy="247650"/>
          </a:xfrm>
          <a:prstGeom prst="irregularSeal1">
            <a:avLst/>
          </a:prstGeom>
          <a:solidFill>
            <a:srgbClr val="99CC00">
              <a:alpha val="25999"/>
            </a:srgbClr>
          </a:soli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Freeform 18"/>
          <p:cNvSpPr>
            <a:spLocks/>
          </p:cNvSpPr>
          <p:nvPr/>
        </p:nvSpPr>
        <p:spPr bwMode="auto">
          <a:xfrm>
            <a:off x="7240588" y="2865438"/>
            <a:ext cx="100012" cy="474662"/>
          </a:xfrm>
          <a:custGeom>
            <a:avLst/>
            <a:gdLst>
              <a:gd name="T0" fmla="*/ 0 w 63"/>
              <a:gd name="T1" fmla="*/ 0 h 299"/>
              <a:gd name="T2" fmla="*/ 60 w 63"/>
              <a:gd name="T3" fmla="*/ 136 h 299"/>
              <a:gd name="T4" fmla="*/ 20 w 63"/>
              <a:gd name="T5" fmla="*/ 299 h 299"/>
            </a:gdLst>
            <a:ahLst/>
            <a:cxnLst>
              <a:cxn ang="0">
                <a:pos x="T0" y="T1"/>
              </a:cxn>
              <a:cxn ang="0">
                <a:pos x="T2" y="T3"/>
              </a:cxn>
              <a:cxn ang="0">
                <a:pos x="T4" y="T5"/>
              </a:cxn>
            </a:cxnLst>
            <a:rect l="0" t="0" r="r" b="b"/>
            <a:pathLst>
              <a:path w="63" h="299">
                <a:moveTo>
                  <a:pt x="0" y="0"/>
                </a:moveTo>
                <a:cubicBezTo>
                  <a:pt x="28" y="43"/>
                  <a:pt x="57" y="86"/>
                  <a:pt x="60" y="136"/>
                </a:cubicBezTo>
                <a:cubicBezTo>
                  <a:pt x="63" y="186"/>
                  <a:pt x="41" y="242"/>
                  <a:pt x="20" y="299"/>
                </a:cubicBezTo>
              </a:path>
            </a:pathLst>
          </a:custGeom>
          <a:noFill/>
          <a:ln w="9525" cap="flat">
            <a:solidFill>
              <a:srgbClr val="333333"/>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5" name="Line 19"/>
          <p:cNvSpPr>
            <a:spLocks noChangeShapeType="1"/>
          </p:cNvSpPr>
          <p:nvPr/>
        </p:nvSpPr>
        <p:spPr bwMode="auto">
          <a:xfrm>
            <a:off x="5332413" y="2082800"/>
            <a:ext cx="0" cy="866775"/>
          </a:xfrm>
          <a:prstGeom prst="line">
            <a:avLst/>
          </a:prstGeom>
          <a:noFill/>
          <a:ln w="1587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6" name="Line 20"/>
          <p:cNvSpPr>
            <a:spLocks noChangeShapeType="1"/>
          </p:cNvSpPr>
          <p:nvPr/>
        </p:nvSpPr>
        <p:spPr bwMode="auto">
          <a:xfrm>
            <a:off x="5332413" y="3298825"/>
            <a:ext cx="0" cy="676275"/>
          </a:xfrm>
          <a:prstGeom prst="line">
            <a:avLst/>
          </a:prstGeom>
          <a:noFill/>
          <a:ln w="1587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7" name="Text Box 21"/>
          <p:cNvSpPr txBox="1">
            <a:spLocks noChangeArrowheads="1"/>
          </p:cNvSpPr>
          <p:nvPr/>
        </p:nvSpPr>
        <p:spPr bwMode="auto">
          <a:xfrm>
            <a:off x="5027613" y="3738563"/>
            <a:ext cx="3032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a:t>+</a:t>
            </a:r>
          </a:p>
        </p:txBody>
      </p:sp>
      <p:sp>
        <p:nvSpPr>
          <p:cNvPr id="70678" name="Text Box 22"/>
          <p:cNvSpPr txBox="1">
            <a:spLocks noChangeArrowheads="1"/>
          </p:cNvSpPr>
          <p:nvPr/>
        </p:nvSpPr>
        <p:spPr bwMode="auto">
          <a:xfrm>
            <a:off x="5035550" y="1863725"/>
            <a:ext cx="26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latin typeface="Arial Narrow" pitchFamily="34" charset="0"/>
              </a:rPr>
              <a:t>-</a:t>
            </a:r>
          </a:p>
        </p:txBody>
      </p:sp>
      <p:sp>
        <p:nvSpPr>
          <p:cNvPr id="70679" name="Line 23"/>
          <p:cNvSpPr>
            <a:spLocks noChangeShapeType="1"/>
          </p:cNvSpPr>
          <p:nvPr/>
        </p:nvSpPr>
        <p:spPr bwMode="auto">
          <a:xfrm>
            <a:off x="8477250" y="3101975"/>
            <a:ext cx="0" cy="2016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0" name="Line 24"/>
          <p:cNvSpPr>
            <a:spLocks noChangeShapeType="1"/>
          </p:cNvSpPr>
          <p:nvPr/>
        </p:nvSpPr>
        <p:spPr bwMode="auto">
          <a:xfrm>
            <a:off x="8440738" y="3303588"/>
            <a:ext cx="793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1" name="Line 25"/>
          <p:cNvSpPr>
            <a:spLocks noChangeShapeType="1"/>
          </p:cNvSpPr>
          <p:nvPr/>
        </p:nvSpPr>
        <p:spPr bwMode="auto">
          <a:xfrm>
            <a:off x="8445500" y="3098800"/>
            <a:ext cx="793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2" name="Freeform 26"/>
          <p:cNvSpPr>
            <a:spLocks/>
          </p:cNvSpPr>
          <p:nvPr/>
        </p:nvSpPr>
        <p:spPr bwMode="auto">
          <a:xfrm>
            <a:off x="8477250" y="2436813"/>
            <a:ext cx="153988" cy="755650"/>
          </a:xfrm>
          <a:custGeom>
            <a:avLst/>
            <a:gdLst>
              <a:gd name="T0" fmla="*/ 0 w 97"/>
              <a:gd name="T1" fmla="*/ 476 h 476"/>
              <a:gd name="T2" fmla="*/ 94 w 97"/>
              <a:gd name="T3" fmla="*/ 476 h 476"/>
              <a:gd name="T4" fmla="*/ 97 w 97"/>
              <a:gd name="T5" fmla="*/ 0 h 476"/>
            </a:gdLst>
            <a:ahLst/>
            <a:cxnLst>
              <a:cxn ang="0">
                <a:pos x="T0" y="T1"/>
              </a:cxn>
              <a:cxn ang="0">
                <a:pos x="T2" y="T3"/>
              </a:cxn>
              <a:cxn ang="0">
                <a:pos x="T4" y="T5"/>
              </a:cxn>
            </a:cxnLst>
            <a:rect l="0" t="0" r="r" b="b"/>
            <a:pathLst>
              <a:path w="97" h="476">
                <a:moveTo>
                  <a:pt x="0" y="476"/>
                </a:moveTo>
                <a:lnTo>
                  <a:pt x="94" y="476"/>
                </a:lnTo>
                <a:lnTo>
                  <a:pt x="97"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3" name="Freeform 27"/>
          <p:cNvSpPr>
            <a:spLocks/>
          </p:cNvSpPr>
          <p:nvPr/>
        </p:nvSpPr>
        <p:spPr bwMode="auto">
          <a:xfrm>
            <a:off x="5184775" y="3324225"/>
            <a:ext cx="285750" cy="53975"/>
          </a:xfrm>
          <a:custGeom>
            <a:avLst/>
            <a:gdLst>
              <a:gd name="T0" fmla="*/ 0 w 180"/>
              <a:gd name="T1" fmla="*/ 34 h 34"/>
              <a:gd name="T2" fmla="*/ 97 w 180"/>
              <a:gd name="T3" fmla="*/ 0 h 34"/>
              <a:gd name="T4" fmla="*/ 180 w 180"/>
              <a:gd name="T5" fmla="*/ 34 h 34"/>
            </a:gdLst>
            <a:ahLst/>
            <a:cxnLst>
              <a:cxn ang="0">
                <a:pos x="T0" y="T1"/>
              </a:cxn>
              <a:cxn ang="0">
                <a:pos x="T2" y="T3"/>
              </a:cxn>
              <a:cxn ang="0">
                <a:pos x="T4" y="T5"/>
              </a:cxn>
            </a:cxnLst>
            <a:rect l="0" t="0" r="r" b="b"/>
            <a:pathLst>
              <a:path w="180" h="34">
                <a:moveTo>
                  <a:pt x="0" y="34"/>
                </a:moveTo>
                <a:cubicBezTo>
                  <a:pt x="33" y="17"/>
                  <a:pt x="67" y="0"/>
                  <a:pt x="97" y="0"/>
                </a:cubicBezTo>
                <a:cubicBezTo>
                  <a:pt x="127" y="0"/>
                  <a:pt x="153" y="17"/>
                  <a:pt x="180" y="34"/>
                </a:cubicBezTo>
              </a:path>
            </a:pathLst>
          </a:custGeom>
          <a:noFill/>
          <a:ln w="6350" cap="flat">
            <a:solidFill>
              <a:srgbClr val="333333"/>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4" name="Freeform 28"/>
          <p:cNvSpPr>
            <a:spLocks/>
          </p:cNvSpPr>
          <p:nvPr/>
        </p:nvSpPr>
        <p:spPr bwMode="auto">
          <a:xfrm>
            <a:off x="5207000" y="2849563"/>
            <a:ext cx="258763" cy="57150"/>
          </a:xfrm>
          <a:custGeom>
            <a:avLst/>
            <a:gdLst>
              <a:gd name="T0" fmla="*/ 0 w 163"/>
              <a:gd name="T1" fmla="*/ 0 h 36"/>
              <a:gd name="T2" fmla="*/ 79 w 163"/>
              <a:gd name="T3" fmla="*/ 36 h 36"/>
              <a:gd name="T4" fmla="*/ 163 w 163"/>
              <a:gd name="T5" fmla="*/ 3 h 36"/>
            </a:gdLst>
            <a:ahLst/>
            <a:cxnLst>
              <a:cxn ang="0">
                <a:pos x="T0" y="T1"/>
              </a:cxn>
              <a:cxn ang="0">
                <a:pos x="T2" y="T3"/>
              </a:cxn>
              <a:cxn ang="0">
                <a:pos x="T4" y="T5"/>
              </a:cxn>
            </a:cxnLst>
            <a:rect l="0" t="0" r="r" b="b"/>
            <a:pathLst>
              <a:path w="163" h="36">
                <a:moveTo>
                  <a:pt x="0" y="0"/>
                </a:moveTo>
                <a:cubicBezTo>
                  <a:pt x="26" y="18"/>
                  <a:pt x="52" y="36"/>
                  <a:pt x="79" y="36"/>
                </a:cubicBezTo>
                <a:cubicBezTo>
                  <a:pt x="106" y="36"/>
                  <a:pt x="134" y="19"/>
                  <a:pt x="163" y="3"/>
                </a:cubicBezTo>
              </a:path>
            </a:pathLst>
          </a:custGeom>
          <a:noFill/>
          <a:ln w="6350" cap="flat">
            <a:solidFill>
              <a:srgbClr val="333333"/>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5" name="Text Box 29"/>
          <p:cNvSpPr txBox="1">
            <a:spLocks noChangeArrowheads="1"/>
          </p:cNvSpPr>
          <p:nvPr/>
        </p:nvSpPr>
        <p:spPr bwMode="auto">
          <a:xfrm>
            <a:off x="2587625" y="2447925"/>
            <a:ext cx="1781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t>Anodes / collimators</a:t>
            </a:r>
          </a:p>
        </p:txBody>
      </p:sp>
      <p:grpSp>
        <p:nvGrpSpPr>
          <p:cNvPr id="70686" name="Group 30"/>
          <p:cNvGrpSpPr>
            <a:grpSpLocks/>
          </p:cNvGrpSpPr>
          <p:nvPr/>
        </p:nvGrpSpPr>
        <p:grpSpPr bwMode="auto">
          <a:xfrm>
            <a:off x="3683000" y="2955925"/>
            <a:ext cx="144463" cy="317500"/>
            <a:chOff x="2320" y="1862"/>
            <a:chExt cx="91" cy="200"/>
          </a:xfrm>
        </p:grpSpPr>
        <p:sp>
          <p:nvSpPr>
            <p:cNvPr id="70687" name="Oval 31"/>
            <p:cNvSpPr>
              <a:spLocks noChangeArrowheads="1"/>
            </p:cNvSpPr>
            <p:nvPr/>
          </p:nvSpPr>
          <p:spPr bwMode="auto">
            <a:xfrm>
              <a:off x="2320" y="1862"/>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Oval 32"/>
            <p:cNvSpPr>
              <a:spLocks noChangeArrowheads="1"/>
            </p:cNvSpPr>
            <p:nvPr/>
          </p:nvSpPr>
          <p:spPr bwMode="auto">
            <a:xfrm>
              <a:off x="2341" y="1862"/>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89" name="Freeform 33"/>
          <p:cNvSpPr>
            <a:spLocks/>
          </p:cNvSpPr>
          <p:nvPr/>
        </p:nvSpPr>
        <p:spPr bwMode="auto">
          <a:xfrm>
            <a:off x="3086100" y="2711450"/>
            <a:ext cx="619125" cy="233363"/>
          </a:xfrm>
          <a:custGeom>
            <a:avLst/>
            <a:gdLst>
              <a:gd name="T0" fmla="*/ 0 w 390"/>
              <a:gd name="T1" fmla="*/ 147 h 147"/>
              <a:gd name="T2" fmla="*/ 180 w 390"/>
              <a:gd name="T3" fmla="*/ 0 h 147"/>
              <a:gd name="T4" fmla="*/ 390 w 390"/>
              <a:gd name="T5" fmla="*/ 143 h 147"/>
            </a:gdLst>
            <a:ahLst/>
            <a:cxnLst>
              <a:cxn ang="0">
                <a:pos x="T0" y="T1"/>
              </a:cxn>
              <a:cxn ang="0">
                <a:pos x="T2" y="T3"/>
              </a:cxn>
              <a:cxn ang="0">
                <a:pos x="T4" y="T5"/>
              </a:cxn>
            </a:cxnLst>
            <a:rect l="0" t="0" r="r" b="b"/>
            <a:pathLst>
              <a:path w="390" h="147">
                <a:moveTo>
                  <a:pt x="0" y="147"/>
                </a:moveTo>
                <a:lnTo>
                  <a:pt x="180" y="0"/>
                </a:lnTo>
                <a:lnTo>
                  <a:pt x="390" y="143"/>
                </a:lnTo>
              </a:path>
            </a:pathLst>
          </a:custGeom>
          <a:noFill/>
          <a:ln w="63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0" name="Text Box 34"/>
          <p:cNvSpPr txBox="1">
            <a:spLocks noChangeArrowheads="1"/>
          </p:cNvSpPr>
          <p:nvPr/>
        </p:nvSpPr>
        <p:spPr bwMode="auto">
          <a:xfrm>
            <a:off x="1527175" y="3598863"/>
            <a:ext cx="85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t>Cathode</a:t>
            </a:r>
          </a:p>
        </p:txBody>
      </p:sp>
      <p:grpSp>
        <p:nvGrpSpPr>
          <p:cNvPr id="70691" name="Group 35"/>
          <p:cNvGrpSpPr>
            <a:grpSpLocks noChangeAspect="1"/>
          </p:cNvGrpSpPr>
          <p:nvPr/>
        </p:nvGrpSpPr>
        <p:grpSpPr bwMode="auto">
          <a:xfrm>
            <a:off x="1997075" y="2997200"/>
            <a:ext cx="111125" cy="269875"/>
            <a:chOff x="1810" y="3010"/>
            <a:chExt cx="82" cy="200"/>
          </a:xfrm>
        </p:grpSpPr>
        <p:sp>
          <p:nvSpPr>
            <p:cNvPr id="70692" name="Oval 36"/>
            <p:cNvSpPr>
              <a:spLocks noChangeAspect="1" noChangeArrowheads="1"/>
            </p:cNvSpPr>
            <p:nvPr/>
          </p:nvSpPr>
          <p:spPr bwMode="auto">
            <a:xfrm>
              <a:off x="1810" y="3010"/>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3" name="Oval 37"/>
            <p:cNvSpPr>
              <a:spLocks noChangeAspect="1" noChangeArrowheads="1"/>
            </p:cNvSpPr>
            <p:nvPr/>
          </p:nvSpPr>
          <p:spPr bwMode="auto">
            <a:xfrm>
              <a:off x="1822" y="3010"/>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94" name="Freeform 38"/>
          <p:cNvSpPr>
            <a:spLocks/>
          </p:cNvSpPr>
          <p:nvPr/>
        </p:nvSpPr>
        <p:spPr bwMode="auto">
          <a:xfrm>
            <a:off x="2051050" y="2970213"/>
            <a:ext cx="971550" cy="322262"/>
          </a:xfrm>
          <a:custGeom>
            <a:avLst/>
            <a:gdLst>
              <a:gd name="T0" fmla="*/ 30 w 612"/>
              <a:gd name="T1" fmla="*/ 50 h 203"/>
              <a:gd name="T2" fmla="*/ 419 w 612"/>
              <a:gd name="T3" fmla="*/ 17 h 203"/>
              <a:gd name="T4" fmla="*/ 612 w 612"/>
              <a:gd name="T5" fmla="*/ 0 h 203"/>
              <a:gd name="T6" fmla="*/ 612 w 612"/>
              <a:gd name="T7" fmla="*/ 200 h 203"/>
              <a:gd name="T8" fmla="*/ 473 w 612"/>
              <a:gd name="T9" fmla="*/ 203 h 203"/>
              <a:gd name="T10" fmla="*/ 433 w 612"/>
              <a:gd name="T11" fmla="*/ 187 h 203"/>
              <a:gd name="T12" fmla="*/ 22 w 612"/>
              <a:gd name="T13" fmla="*/ 159 h 203"/>
              <a:gd name="T14" fmla="*/ 7 w 612"/>
              <a:gd name="T15" fmla="*/ 138 h 203"/>
              <a:gd name="T16" fmla="*/ 3 w 612"/>
              <a:gd name="T17" fmla="*/ 117 h 203"/>
              <a:gd name="T18" fmla="*/ 0 w 612"/>
              <a:gd name="T19" fmla="*/ 97 h 203"/>
              <a:gd name="T20" fmla="*/ 6 w 612"/>
              <a:gd name="T21" fmla="*/ 67 h 203"/>
              <a:gd name="T22" fmla="*/ 16 w 612"/>
              <a:gd name="T23" fmla="*/ 57 h 203"/>
              <a:gd name="T24" fmla="*/ 30 w 612"/>
              <a:gd name="T25" fmla="*/ 5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2" h="203">
                <a:moveTo>
                  <a:pt x="30" y="50"/>
                </a:moveTo>
                <a:lnTo>
                  <a:pt x="419" y="17"/>
                </a:lnTo>
                <a:lnTo>
                  <a:pt x="612" y="0"/>
                </a:lnTo>
                <a:lnTo>
                  <a:pt x="612" y="200"/>
                </a:lnTo>
                <a:lnTo>
                  <a:pt x="473" y="203"/>
                </a:lnTo>
                <a:lnTo>
                  <a:pt x="433" y="187"/>
                </a:lnTo>
                <a:lnTo>
                  <a:pt x="22" y="159"/>
                </a:lnTo>
                <a:lnTo>
                  <a:pt x="7" y="138"/>
                </a:lnTo>
                <a:lnTo>
                  <a:pt x="3" y="117"/>
                </a:lnTo>
                <a:lnTo>
                  <a:pt x="0" y="97"/>
                </a:lnTo>
                <a:lnTo>
                  <a:pt x="6" y="67"/>
                </a:lnTo>
                <a:lnTo>
                  <a:pt x="16" y="57"/>
                </a:lnTo>
                <a:lnTo>
                  <a:pt x="30" y="50"/>
                </a:lnTo>
                <a:close/>
              </a:path>
            </a:pathLst>
          </a:custGeom>
          <a:gradFill rotWithShape="1">
            <a:gsLst>
              <a:gs pos="0">
                <a:srgbClr val="333333"/>
              </a:gs>
              <a:gs pos="50000">
                <a:srgbClr val="4D4D4D"/>
              </a:gs>
              <a:gs pos="100000">
                <a:srgbClr val="333333"/>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5" name="Line 39"/>
          <p:cNvSpPr>
            <a:spLocks noChangeShapeType="1"/>
          </p:cNvSpPr>
          <p:nvPr/>
        </p:nvSpPr>
        <p:spPr bwMode="auto">
          <a:xfrm flipH="1">
            <a:off x="1935163" y="3292475"/>
            <a:ext cx="120650" cy="338138"/>
          </a:xfrm>
          <a:prstGeom prst="line">
            <a:avLst/>
          </a:prstGeom>
          <a:noFill/>
          <a:ln w="635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6" name="Freeform 40"/>
          <p:cNvSpPr>
            <a:spLocks/>
          </p:cNvSpPr>
          <p:nvPr/>
        </p:nvSpPr>
        <p:spPr bwMode="auto">
          <a:xfrm>
            <a:off x="1944688" y="2727325"/>
            <a:ext cx="290512" cy="52388"/>
          </a:xfrm>
          <a:custGeom>
            <a:avLst/>
            <a:gdLst>
              <a:gd name="T0" fmla="*/ 0 w 183"/>
              <a:gd name="T1" fmla="*/ 0 h 33"/>
              <a:gd name="T2" fmla="*/ 93 w 183"/>
              <a:gd name="T3" fmla="*/ 33 h 33"/>
              <a:gd name="T4" fmla="*/ 183 w 183"/>
              <a:gd name="T5" fmla="*/ 0 h 33"/>
            </a:gdLst>
            <a:ahLst/>
            <a:cxnLst>
              <a:cxn ang="0">
                <a:pos x="T0" y="T1"/>
              </a:cxn>
              <a:cxn ang="0">
                <a:pos x="T2" y="T3"/>
              </a:cxn>
              <a:cxn ang="0">
                <a:pos x="T4" y="T5"/>
              </a:cxn>
            </a:cxnLst>
            <a:rect l="0" t="0" r="r" b="b"/>
            <a:pathLst>
              <a:path w="183" h="33">
                <a:moveTo>
                  <a:pt x="0" y="0"/>
                </a:moveTo>
                <a:cubicBezTo>
                  <a:pt x="31" y="16"/>
                  <a:pt x="63" y="33"/>
                  <a:pt x="93" y="33"/>
                </a:cubicBezTo>
                <a:cubicBezTo>
                  <a:pt x="123" y="33"/>
                  <a:pt x="153" y="16"/>
                  <a:pt x="183" y="0"/>
                </a:cubicBezTo>
              </a:path>
            </a:pathLst>
          </a:custGeom>
          <a:noFill/>
          <a:ln w="9525" cap="flat">
            <a:solidFill>
              <a:srgbClr val="333333"/>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7" name="Oval 41"/>
          <p:cNvSpPr>
            <a:spLocks noChangeArrowheads="1"/>
          </p:cNvSpPr>
          <p:nvPr/>
        </p:nvSpPr>
        <p:spPr bwMode="auto">
          <a:xfrm>
            <a:off x="384175" y="2360613"/>
            <a:ext cx="322263" cy="32226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t>Volts</a:t>
            </a:r>
          </a:p>
        </p:txBody>
      </p:sp>
      <p:grpSp>
        <p:nvGrpSpPr>
          <p:cNvPr id="70698" name="Group 42"/>
          <p:cNvGrpSpPr>
            <a:grpSpLocks/>
          </p:cNvGrpSpPr>
          <p:nvPr/>
        </p:nvGrpSpPr>
        <p:grpSpPr bwMode="auto">
          <a:xfrm>
            <a:off x="2973388" y="2965450"/>
            <a:ext cx="144462" cy="317500"/>
            <a:chOff x="2320" y="1862"/>
            <a:chExt cx="91" cy="200"/>
          </a:xfrm>
        </p:grpSpPr>
        <p:sp>
          <p:nvSpPr>
            <p:cNvPr id="70699" name="Oval 43"/>
            <p:cNvSpPr>
              <a:spLocks noChangeArrowheads="1"/>
            </p:cNvSpPr>
            <p:nvPr/>
          </p:nvSpPr>
          <p:spPr bwMode="auto">
            <a:xfrm>
              <a:off x="2320" y="1862"/>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00" name="Oval 44"/>
            <p:cNvSpPr>
              <a:spLocks noChangeArrowheads="1"/>
            </p:cNvSpPr>
            <p:nvPr/>
          </p:nvSpPr>
          <p:spPr bwMode="auto">
            <a:xfrm>
              <a:off x="2341" y="1862"/>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701" name="Group 45"/>
          <p:cNvGrpSpPr>
            <a:grpSpLocks noChangeAspect="1"/>
          </p:cNvGrpSpPr>
          <p:nvPr/>
        </p:nvGrpSpPr>
        <p:grpSpPr bwMode="auto">
          <a:xfrm>
            <a:off x="3046413" y="3098800"/>
            <a:ext cx="26987" cy="68263"/>
            <a:chOff x="1810" y="3010"/>
            <a:chExt cx="82" cy="200"/>
          </a:xfrm>
        </p:grpSpPr>
        <p:sp>
          <p:nvSpPr>
            <p:cNvPr id="70702" name="Oval 46"/>
            <p:cNvSpPr>
              <a:spLocks noChangeAspect="1" noChangeArrowheads="1"/>
            </p:cNvSpPr>
            <p:nvPr/>
          </p:nvSpPr>
          <p:spPr bwMode="auto">
            <a:xfrm>
              <a:off x="1810" y="3010"/>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03" name="Oval 47"/>
            <p:cNvSpPr>
              <a:spLocks noChangeAspect="1" noChangeArrowheads="1"/>
            </p:cNvSpPr>
            <p:nvPr/>
          </p:nvSpPr>
          <p:spPr bwMode="auto">
            <a:xfrm>
              <a:off x="1822" y="3010"/>
              <a:ext cx="70" cy="200"/>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704" name="Group 48"/>
          <p:cNvGrpSpPr>
            <a:grpSpLocks noChangeAspect="1"/>
          </p:cNvGrpSpPr>
          <p:nvPr/>
        </p:nvGrpSpPr>
        <p:grpSpPr bwMode="auto">
          <a:xfrm>
            <a:off x="3756025" y="3103563"/>
            <a:ext cx="26988" cy="68262"/>
            <a:chOff x="1810" y="3010"/>
            <a:chExt cx="82" cy="200"/>
          </a:xfrm>
        </p:grpSpPr>
        <p:sp>
          <p:nvSpPr>
            <p:cNvPr id="70705" name="Oval 49"/>
            <p:cNvSpPr>
              <a:spLocks noChangeAspect="1" noChangeArrowheads="1"/>
            </p:cNvSpPr>
            <p:nvPr/>
          </p:nvSpPr>
          <p:spPr bwMode="auto">
            <a:xfrm>
              <a:off x="1810" y="3010"/>
              <a:ext cx="70" cy="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06" name="Oval 50"/>
            <p:cNvSpPr>
              <a:spLocks noChangeAspect="1" noChangeArrowheads="1"/>
            </p:cNvSpPr>
            <p:nvPr/>
          </p:nvSpPr>
          <p:spPr bwMode="auto">
            <a:xfrm>
              <a:off x="1822" y="3010"/>
              <a:ext cx="70" cy="200"/>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707" name="Line 51"/>
          <p:cNvSpPr>
            <a:spLocks noChangeShapeType="1"/>
          </p:cNvSpPr>
          <p:nvPr/>
        </p:nvSpPr>
        <p:spPr bwMode="auto">
          <a:xfrm>
            <a:off x="3779838" y="3133725"/>
            <a:ext cx="204787" cy="0"/>
          </a:xfrm>
          <a:prstGeom prst="line">
            <a:avLst/>
          </a:prstGeom>
          <a:noFill/>
          <a:ln w="635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08" name="Line 52"/>
          <p:cNvSpPr>
            <a:spLocks noChangeShapeType="1"/>
          </p:cNvSpPr>
          <p:nvPr/>
        </p:nvSpPr>
        <p:spPr bwMode="auto">
          <a:xfrm>
            <a:off x="3071813" y="3136900"/>
            <a:ext cx="50800" cy="0"/>
          </a:xfrm>
          <a:prstGeom prst="line">
            <a:avLst/>
          </a:prstGeom>
          <a:noFill/>
          <a:ln w="635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0709" name="Picture 53" descr="chap2"/>
          <p:cNvPicPr>
            <a:picLocks noChangeAspect="1" noChangeArrowheads="1"/>
          </p:cNvPicPr>
          <p:nvPr/>
        </p:nvPicPr>
        <p:blipFill>
          <a:blip r:embed="rId3">
            <a:extLst>
              <a:ext uri="{28A0092B-C50C-407E-A947-70E740481C1C}">
                <a14:useLocalDpi xmlns:a14="http://schemas.microsoft.com/office/drawing/2010/main" val="0"/>
              </a:ext>
            </a:extLst>
          </a:blip>
          <a:srcRect l="1421" t="1404" r="946"/>
          <a:stretch>
            <a:fillRect/>
          </a:stretch>
        </p:blipFill>
        <p:spPr bwMode="auto">
          <a:xfrm>
            <a:off x="3278188" y="5014913"/>
            <a:ext cx="2447925" cy="1666875"/>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7715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708"/>
                                        </p:tgtEl>
                                        <p:attrNameLst>
                                          <p:attrName>style.visibility</p:attrName>
                                        </p:attrNameLst>
                                      </p:cBhvr>
                                      <p:to>
                                        <p:strVal val="visible"/>
                                      </p:to>
                                    </p:set>
                                    <p:animEffect transition="in" filter="wipe(left)">
                                      <p:cBhvr>
                                        <p:cTn id="7" dur="500"/>
                                        <p:tgtEl>
                                          <p:spTgt spid="7070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0665"/>
                                        </p:tgtEl>
                                        <p:attrNameLst>
                                          <p:attrName>style.visibility</p:attrName>
                                        </p:attrNameLst>
                                      </p:cBhvr>
                                      <p:to>
                                        <p:strVal val="visible"/>
                                      </p:to>
                                    </p:set>
                                    <p:animEffect transition="in" filter="wipe(left)">
                                      <p:cBhvr>
                                        <p:cTn id="10" dur="500"/>
                                        <p:tgtEl>
                                          <p:spTgt spid="7066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0707"/>
                                        </p:tgtEl>
                                        <p:attrNameLst>
                                          <p:attrName>style.visibility</p:attrName>
                                        </p:attrNameLst>
                                      </p:cBhvr>
                                      <p:to>
                                        <p:strVal val="visible"/>
                                      </p:to>
                                    </p:set>
                                    <p:animEffect transition="in" filter="wipe(left)">
                                      <p:cBhvr>
                                        <p:cTn id="13" dur="500"/>
                                        <p:tgtEl>
                                          <p:spTgt spid="70707"/>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70673"/>
                                        </p:tgtEl>
                                        <p:attrNameLst>
                                          <p:attrName>style.visibility</p:attrName>
                                        </p:attrNameLst>
                                      </p:cBhvr>
                                      <p:to>
                                        <p:strVal val="visible"/>
                                      </p:to>
                                    </p:set>
                                    <p:animEffect transition="in" filter="dissolve">
                                      <p:cBhvr>
                                        <p:cTn id="17" dur="500"/>
                                        <p:tgtEl>
                                          <p:spTgt spid="70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5" grpId="0" animBg="1"/>
      <p:bldP spid="70673" grpId="0" animBg="1"/>
      <p:bldP spid="70707" grpId="0" animBg="1"/>
      <p:bldP spid="7070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304800"/>
            <a:ext cx="7772400" cy="762000"/>
          </a:xfrm>
        </p:spPr>
        <p:txBody>
          <a:bodyPr/>
          <a:lstStyle/>
          <a:p>
            <a:r>
              <a:rPr lang="en-US" dirty="0" smtClean="0"/>
              <a:t>Robert A. Millikan (1909)</a:t>
            </a:r>
            <a:endParaRPr lang="en-US" dirty="0"/>
          </a:p>
        </p:txBody>
      </p:sp>
      <p:sp>
        <p:nvSpPr>
          <p:cNvPr id="3" name="Content Placeholder 2"/>
          <p:cNvSpPr>
            <a:spLocks noGrp="1"/>
          </p:cNvSpPr>
          <p:nvPr>
            <p:ph idx="4294967295"/>
          </p:nvPr>
        </p:nvSpPr>
        <p:spPr>
          <a:xfrm>
            <a:off x="1371600" y="1676400"/>
            <a:ext cx="7772400" cy="4114800"/>
          </a:xfrm>
        </p:spPr>
        <p:txBody>
          <a:bodyPr/>
          <a:lstStyle/>
          <a:p>
            <a:r>
              <a:rPr lang="en-US" dirty="0" smtClean="0"/>
              <a:t>Determined charge of electron</a:t>
            </a:r>
          </a:p>
          <a:p>
            <a:r>
              <a:rPr lang="en-US" dirty="0" smtClean="0"/>
              <a:t>Oil Drop Experiment</a:t>
            </a:r>
          </a:p>
          <a:p>
            <a:endParaRPr lang="en-US" dirty="0"/>
          </a:p>
        </p:txBody>
      </p:sp>
      <p:pic>
        <p:nvPicPr>
          <p:cNvPr id="98306" name="Picture 2" descr="Millikan's apparatus"/>
          <p:cNvPicPr>
            <a:picLocks noChangeAspect="1" noChangeArrowheads="1"/>
          </p:cNvPicPr>
          <p:nvPr/>
        </p:nvPicPr>
        <p:blipFill>
          <a:blip r:embed="rId2" cstate="print"/>
          <a:srcRect/>
          <a:stretch>
            <a:fillRect/>
          </a:stretch>
        </p:blipFill>
        <p:spPr bwMode="auto">
          <a:xfrm>
            <a:off x="1600200" y="2743200"/>
            <a:ext cx="6556902" cy="3914776"/>
          </a:xfrm>
          <a:prstGeom prst="rect">
            <a:avLst/>
          </a:prstGeom>
          <a:noFill/>
        </p:spPr>
      </p:pic>
    </p:spTree>
    <p:extLst>
      <p:ext uri="{BB962C8B-B14F-4D97-AF65-F5344CB8AC3E}">
        <p14:creationId xmlns:p14="http://schemas.microsoft.com/office/powerpoint/2010/main" val="83311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Used electric force, acceleration and velocity of oil drops to determine mass</a:t>
            </a:r>
          </a:p>
          <a:p>
            <a:r>
              <a:rPr lang="en-US" dirty="0" smtClean="0"/>
              <a:t>Plates where charged</a:t>
            </a:r>
          </a:p>
          <a:p>
            <a:r>
              <a:rPr lang="en-US" dirty="0" smtClean="0"/>
              <a:t>Some drops were attracted to top plate, or repelled by other plate</a:t>
            </a:r>
          </a:p>
          <a:p>
            <a:r>
              <a:rPr lang="en-US" dirty="0" smtClean="0"/>
              <a:t>This is due to charge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1066800" y="533400"/>
            <a:ext cx="7772400" cy="5257800"/>
          </a:xfrm>
        </p:spPr>
        <p:txBody>
          <a:bodyPr/>
          <a:lstStyle/>
          <a:p>
            <a:r>
              <a:rPr lang="en-US" dirty="0" smtClean="0"/>
              <a:t>The scheme of the experiment is as follows: An atomizer sprayed a fine mist of oil droplets into the upper chamber. Some of these tiny droplets fell through a hole in the upper floor into the lower chamber of the apparatus. Millikan first let them fall until they reached terminal velocity due to air resistance. Using the microscope, he measured their terminal velocity, and by use of a </a:t>
            </a:r>
            <a:r>
              <a:rPr lang="en-US" dirty="0" smtClean="0">
                <a:hlinkClick r:id="rId2"/>
              </a:rPr>
              <a:t>formula</a:t>
            </a:r>
            <a:r>
              <a:rPr lang="en-US" dirty="0" smtClean="0"/>
              <a:t>, calculated the mass of each oil drop. </a:t>
            </a:r>
            <a:br>
              <a:rPr lang="en-US" dirty="0" smtClean="0"/>
            </a:br>
            <a:r>
              <a:rPr lang="en-US" dirty="0" smtClean="0"/>
              <a:t/>
            </a:r>
            <a:br>
              <a:rPr lang="en-US" dirty="0" smtClean="0"/>
            </a:br>
            <a:r>
              <a:rPr lang="en-US" dirty="0" smtClean="0"/>
              <a:t>Next, Millikan applied a charge to the falling drops by irradiating the bottom chamber with x-rays. This caused the air to become ionized, which basically means that the air particles lost electrons. A part of the oil droplets captured one or more of those extra electrons and became negatively charged.</a:t>
            </a:r>
            <a:br>
              <a:rPr lang="en-US" dirty="0" smtClean="0"/>
            </a:br>
            <a:r>
              <a:rPr lang="en-US" dirty="0" smtClean="0"/>
              <a:t/>
            </a:r>
            <a:br>
              <a:rPr lang="en-US" dirty="0" smtClean="0"/>
            </a:br>
            <a:r>
              <a:rPr lang="en-US" dirty="0" smtClean="0"/>
              <a:t>By attaching a battery to the plates of the lower chamber he created an electric field between the plates that would act on the charged oil drops; he adjusted the voltage till the electric field force would just balance the force of gravity on a drop, and the drop would hang suspended in mid-air. Some drops have captured more electrons than others, so they will require a higher electrical field to stop.</a:t>
            </a:r>
            <a:br>
              <a:rPr lang="en-US" dirty="0" smtClean="0"/>
            </a:br>
            <a:r>
              <a:rPr lang="en-US" dirty="0" smtClean="0"/>
              <a:t/>
            </a:r>
            <a:br>
              <a:rPr lang="en-US" dirty="0" smtClean="0"/>
            </a:br>
            <a:r>
              <a:rPr lang="en-US" dirty="0" smtClean="0"/>
              <a:t>Particles that did not capture any of that extra electrons were not affected by the electrical field and fell to the bottom plate due to gravity.</a:t>
            </a:r>
            <a:br>
              <a:rPr lang="en-US" dirty="0" smtClean="0"/>
            </a:br>
            <a:r>
              <a:rPr lang="en-US" dirty="0" smtClean="0"/>
              <a:t/>
            </a:r>
            <a:br>
              <a:rPr lang="en-US" dirty="0" smtClean="0"/>
            </a:br>
            <a:r>
              <a:rPr lang="en-US" dirty="0" smtClean="0"/>
              <a:t>When a drop is suspended, its weight  </a:t>
            </a:r>
            <a:r>
              <a:rPr lang="en-US" b="1" dirty="0" smtClean="0"/>
              <a:t>m · g</a:t>
            </a:r>
            <a:r>
              <a:rPr lang="en-US" dirty="0" smtClean="0"/>
              <a:t>  is exactly equal to the electric force applied, the product of the electric field and the charge </a:t>
            </a:r>
            <a:r>
              <a:rPr lang="en-US" b="1" dirty="0" smtClean="0"/>
              <a:t>q · E</a:t>
            </a:r>
            <a:r>
              <a:rPr lang="en-US" dirty="0" smtClean="0"/>
              <a:t>.</a:t>
            </a:r>
            <a:br>
              <a:rPr lang="en-US" dirty="0" smtClean="0"/>
            </a:br>
            <a:r>
              <a:rPr lang="en-US" dirty="0" smtClean="0"/>
              <a:t/>
            </a:r>
            <a:br>
              <a:rPr lang="en-US" dirty="0" smtClean="0"/>
            </a:br>
            <a:r>
              <a:rPr lang="en-US" dirty="0" smtClean="0"/>
              <a:t>The values of </a:t>
            </a:r>
            <a:r>
              <a:rPr lang="en-US" b="1" dirty="0" smtClean="0"/>
              <a:t>E</a:t>
            </a:r>
            <a:r>
              <a:rPr lang="en-US" dirty="0" smtClean="0"/>
              <a:t> (the applied electric field), </a:t>
            </a:r>
            <a:r>
              <a:rPr lang="en-US" b="1" dirty="0" smtClean="0"/>
              <a:t>m</a:t>
            </a:r>
            <a:r>
              <a:rPr lang="en-US" dirty="0" smtClean="0"/>
              <a:t> (the mass of a drop which was already calculated by Millikan), and </a:t>
            </a:r>
            <a:r>
              <a:rPr lang="en-US" b="1" dirty="0" smtClean="0"/>
              <a:t>g</a:t>
            </a:r>
            <a:r>
              <a:rPr lang="en-US" dirty="0" smtClean="0"/>
              <a:t> (the acceleration due to gravity), are all known values. So it is very easy to obtain the value of </a:t>
            </a:r>
            <a:r>
              <a:rPr lang="en-US" b="1" dirty="0" smtClean="0"/>
              <a:t>q</a:t>
            </a:r>
            <a:r>
              <a:rPr lang="en-US" dirty="0" smtClean="0"/>
              <a:t>, the charge on the drop, by using the simple formula:</a:t>
            </a:r>
            <a:br>
              <a:rPr lang="en-US" dirty="0" smtClean="0"/>
            </a:br>
            <a:r>
              <a:rPr lang="en-US" dirty="0" smtClean="0"/>
              <a:t/>
            </a:r>
            <a:br>
              <a:rPr lang="en-US" dirty="0" smtClean="0"/>
            </a:br>
            <a:r>
              <a:rPr lang="en-US" dirty="0" smtClean="0"/>
              <a:t>m · g = q · E</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066800" y="304800"/>
            <a:ext cx="7772400" cy="609600"/>
          </a:xfrm>
        </p:spPr>
        <p:txBody>
          <a:bodyPr/>
          <a:lstStyle/>
          <a:p>
            <a:r>
              <a:rPr lang="en-US" altLang="en-US" dirty="0">
                <a:solidFill>
                  <a:schemeClr val="tx1"/>
                </a:solidFill>
              </a:rPr>
              <a:t>Conclusions</a:t>
            </a:r>
          </a:p>
        </p:txBody>
      </p:sp>
      <p:sp>
        <p:nvSpPr>
          <p:cNvPr id="75779" name="Rectangle 3"/>
          <p:cNvSpPr>
            <a:spLocks noGrp="1" noChangeArrowheads="1"/>
          </p:cNvSpPr>
          <p:nvPr>
            <p:ph type="body" idx="1"/>
          </p:nvPr>
        </p:nvSpPr>
        <p:spPr>
          <a:xfrm>
            <a:off x="685800" y="838200"/>
            <a:ext cx="7772400" cy="5124450"/>
          </a:xfrm>
        </p:spPr>
        <p:txBody>
          <a:bodyPr/>
          <a:lstStyle/>
          <a:p>
            <a:pPr>
              <a:lnSpc>
                <a:spcPct val="80000"/>
              </a:lnSpc>
            </a:pPr>
            <a:endParaRPr lang="en-US" altLang="en-US" sz="1800" dirty="0">
              <a:solidFill>
                <a:schemeClr val="bg1"/>
              </a:solidFill>
            </a:endParaRPr>
          </a:p>
          <a:p>
            <a:pPr>
              <a:lnSpc>
                <a:spcPct val="80000"/>
              </a:lnSpc>
            </a:pPr>
            <a:r>
              <a:rPr lang="en-US" altLang="en-US" sz="2400" dirty="0" smtClean="0">
                <a:solidFill>
                  <a:schemeClr val="accent4">
                    <a:lumMod val="20000"/>
                    <a:lumOff val="80000"/>
                  </a:schemeClr>
                </a:solidFill>
              </a:rPr>
              <a:t>Cathode rays have identical properties regardless of the element used to produce them</a:t>
            </a:r>
          </a:p>
          <a:p>
            <a:pPr lvl="1">
              <a:lnSpc>
                <a:spcPct val="80000"/>
              </a:lnSpc>
            </a:pPr>
            <a:r>
              <a:rPr lang="en-US" altLang="en-US" sz="2000" dirty="0" smtClean="0">
                <a:solidFill>
                  <a:schemeClr val="accent4">
                    <a:lumMod val="20000"/>
                    <a:lumOff val="80000"/>
                  </a:schemeClr>
                </a:solidFill>
              </a:rPr>
              <a:t>Electrons are present in all atoms</a:t>
            </a:r>
          </a:p>
          <a:p>
            <a:pPr>
              <a:lnSpc>
                <a:spcPct val="80000"/>
              </a:lnSpc>
            </a:pPr>
            <a:endParaRPr lang="en-US" altLang="en-US" sz="2400" dirty="0" smtClean="0">
              <a:solidFill>
                <a:schemeClr val="accent4">
                  <a:lumMod val="20000"/>
                  <a:lumOff val="80000"/>
                </a:schemeClr>
              </a:solidFill>
            </a:endParaRPr>
          </a:p>
          <a:p>
            <a:pPr>
              <a:lnSpc>
                <a:spcPct val="80000"/>
              </a:lnSpc>
            </a:pPr>
            <a:r>
              <a:rPr lang="en-US" altLang="en-US" sz="2400" dirty="0" smtClean="0">
                <a:solidFill>
                  <a:schemeClr val="accent4">
                    <a:lumMod val="20000"/>
                    <a:lumOff val="80000"/>
                  </a:schemeClr>
                </a:solidFill>
              </a:rPr>
              <a:t>Determined the charge to mass ratio of the charged particle</a:t>
            </a:r>
          </a:p>
          <a:p>
            <a:pPr lvl="1">
              <a:lnSpc>
                <a:spcPct val="80000"/>
              </a:lnSpc>
            </a:pPr>
            <a:r>
              <a:rPr lang="en-US" altLang="en-US" sz="2000" dirty="0" smtClean="0">
                <a:solidFill>
                  <a:schemeClr val="accent4">
                    <a:lumMod val="20000"/>
                    <a:lumOff val="80000"/>
                  </a:schemeClr>
                </a:solidFill>
              </a:rPr>
              <a:t>Compared  that ratio to other known ratios</a:t>
            </a:r>
            <a:endParaRPr lang="en-US" altLang="en-US" sz="2400" dirty="0">
              <a:solidFill>
                <a:schemeClr val="accent4">
                  <a:lumMod val="20000"/>
                  <a:lumOff val="80000"/>
                </a:schemeClr>
              </a:solidFill>
            </a:endParaRPr>
          </a:p>
          <a:p>
            <a:pPr lvl="1">
              <a:lnSpc>
                <a:spcPct val="80000"/>
              </a:lnSpc>
            </a:pPr>
            <a:r>
              <a:rPr lang="en-US" altLang="en-US" sz="2000" dirty="0">
                <a:solidFill>
                  <a:schemeClr val="accent4">
                    <a:lumMod val="20000"/>
                    <a:lumOff val="80000"/>
                  </a:schemeClr>
                </a:solidFill>
              </a:rPr>
              <a:t>By comparison, </a:t>
            </a:r>
            <a:r>
              <a:rPr lang="en-US" altLang="en-US" sz="2000" dirty="0" smtClean="0">
                <a:solidFill>
                  <a:schemeClr val="accent4">
                    <a:lumMod val="20000"/>
                    <a:lumOff val="80000"/>
                  </a:schemeClr>
                </a:solidFill>
              </a:rPr>
              <a:t> </a:t>
            </a:r>
            <a:r>
              <a:rPr lang="en-US" altLang="en-US" sz="2000" dirty="0">
                <a:solidFill>
                  <a:schemeClr val="accent4">
                    <a:lumMod val="20000"/>
                    <a:lumOff val="80000"/>
                  </a:schemeClr>
                </a:solidFill>
              </a:rPr>
              <a:t>estimated that the </a:t>
            </a:r>
            <a:r>
              <a:rPr lang="en-US" altLang="en-US" sz="2000" i="1" dirty="0">
                <a:solidFill>
                  <a:schemeClr val="accent4">
                    <a:lumMod val="20000"/>
                    <a:lumOff val="80000"/>
                  </a:schemeClr>
                </a:solidFill>
              </a:rPr>
              <a:t>cathode ray particle</a:t>
            </a:r>
            <a:r>
              <a:rPr lang="en-US" altLang="en-US" sz="2000" dirty="0">
                <a:solidFill>
                  <a:schemeClr val="accent4">
                    <a:lumMod val="20000"/>
                    <a:lumOff val="80000"/>
                  </a:schemeClr>
                </a:solidFill>
              </a:rPr>
              <a:t> weighed </a:t>
            </a:r>
            <a:r>
              <a:rPr lang="en-US" altLang="en-US" sz="2000" dirty="0" smtClean="0">
                <a:solidFill>
                  <a:schemeClr val="accent4">
                    <a:lumMod val="20000"/>
                    <a:lumOff val="80000"/>
                  </a:schemeClr>
                </a:solidFill>
              </a:rPr>
              <a:t>1/1837 </a:t>
            </a:r>
            <a:r>
              <a:rPr lang="en-US" altLang="en-US" sz="2000" dirty="0">
                <a:solidFill>
                  <a:schemeClr val="accent4">
                    <a:lumMod val="20000"/>
                    <a:lumOff val="80000"/>
                  </a:schemeClr>
                </a:solidFill>
              </a:rPr>
              <a:t>as much as hydrogen, the lightest </a:t>
            </a:r>
            <a:r>
              <a:rPr lang="en-US" altLang="en-US" sz="2000" dirty="0" smtClean="0">
                <a:solidFill>
                  <a:schemeClr val="accent4">
                    <a:lumMod val="20000"/>
                    <a:lumOff val="80000"/>
                  </a:schemeClr>
                </a:solidFill>
              </a:rPr>
              <a:t>atom</a:t>
            </a:r>
            <a:endParaRPr lang="en-US" altLang="en-US" sz="2000" dirty="0">
              <a:solidFill>
                <a:schemeClr val="accent4">
                  <a:lumMod val="20000"/>
                  <a:lumOff val="80000"/>
                </a:schemeClr>
              </a:solidFill>
            </a:endParaRPr>
          </a:p>
          <a:p>
            <a:pPr>
              <a:lnSpc>
                <a:spcPct val="80000"/>
              </a:lnSpc>
            </a:pPr>
            <a:endParaRPr lang="en-US" altLang="en-US" sz="2400" dirty="0">
              <a:solidFill>
                <a:schemeClr val="accent4">
                  <a:lumMod val="20000"/>
                  <a:lumOff val="80000"/>
                </a:schemeClr>
              </a:solidFill>
            </a:endParaRPr>
          </a:p>
          <a:p>
            <a:pPr>
              <a:lnSpc>
                <a:spcPct val="80000"/>
              </a:lnSpc>
            </a:pPr>
            <a:r>
              <a:rPr lang="en-US" altLang="en-US" sz="2400" dirty="0" smtClean="0">
                <a:solidFill>
                  <a:schemeClr val="accent4">
                    <a:lumMod val="20000"/>
                    <a:lumOff val="80000"/>
                  </a:schemeClr>
                </a:solidFill>
              </a:rPr>
              <a:t>Concluded </a:t>
            </a:r>
            <a:r>
              <a:rPr lang="en-US" altLang="en-US" sz="2400" dirty="0">
                <a:solidFill>
                  <a:schemeClr val="accent4">
                    <a:lumMod val="20000"/>
                    <a:lumOff val="80000"/>
                  </a:schemeClr>
                </a:solidFill>
              </a:rPr>
              <a:t>that </a:t>
            </a:r>
            <a:r>
              <a:rPr lang="en-US" altLang="en-US" sz="2400" i="1" u="sng" dirty="0">
                <a:solidFill>
                  <a:schemeClr val="accent4">
                    <a:lumMod val="20000"/>
                    <a:lumOff val="80000"/>
                  </a:schemeClr>
                </a:solidFill>
              </a:rPr>
              <a:t>atoms do contain subatomic particles</a:t>
            </a:r>
            <a:r>
              <a:rPr lang="en-US" altLang="en-US" sz="2400" dirty="0">
                <a:solidFill>
                  <a:schemeClr val="accent4">
                    <a:lumMod val="20000"/>
                    <a:lumOff val="80000"/>
                  </a:schemeClr>
                </a:solidFill>
              </a:rPr>
              <a:t> - atoms are divisible into smaller </a:t>
            </a:r>
            <a:r>
              <a:rPr lang="en-US" altLang="en-US" sz="2400" dirty="0" smtClean="0">
                <a:solidFill>
                  <a:schemeClr val="accent4">
                    <a:lumMod val="20000"/>
                    <a:lumOff val="80000"/>
                  </a:schemeClr>
                </a:solidFill>
              </a:rPr>
              <a:t>particles</a:t>
            </a:r>
          </a:p>
          <a:p>
            <a:pPr>
              <a:lnSpc>
                <a:spcPct val="80000"/>
              </a:lnSpc>
            </a:pPr>
            <a:r>
              <a:rPr lang="en-US" altLang="en-US" sz="2400" dirty="0" smtClean="0">
                <a:solidFill>
                  <a:schemeClr val="accent4">
                    <a:lumMod val="20000"/>
                    <a:lumOff val="80000"/>
                  </a:schemeClr>
                </a:solidFill>
              </a:rPr>
              <a:t> 	Conclusion </a:t>
            </a:r>
            <a:r>
              <a:rPr lang="en-US" altLang="en-US" sz="2400" dirty="0">
                <a:solidFill>
                  <a:schemeClr val="accent4">
                    <a:lumMod val="20000"/>
                    <a:lumOff val="80000"/>
                  </a:schemeClr>
                </a:solidFill>
              </a:rPr>
              <a:t>contradicted Dalton’s </a:t>
            </a:r>
            <a:r>
              <a:rPr lang="en-US" altLang="en-US" sz="2400" dirty="0" smtClean="0">
                <a:solidFill>
                  <a:schemeClr val="accent4">
                    <a:lumMod val="20000"/>
                    <a:lumOff val="80000"/>
                  </a:schemeClr>
                </a:solidFill>
              </a:rPr>
              <a:t>postulate </a:t>
            </a:r>
          </a:p>
          <a:p>
            <a:pPr>
              <a:lnSpc>
                <a:spcPct val="80000"/>
              </a:lnSpc>
            </a:pPr>
            <a:endParaRPr lang="en-US" altLang="en-US" sz="2400" dirty="0">
              <a:solidFill>
                <a:schemeClr val="accent4">
                  <a:lumMod val="20000"/>
                  <a:lumOff val="80000"/>
                </a:schemeClr>
              </a:solidFill>
            </a:endParaRPr>
          </a:p>
          <a:p>
            <a:pPr>
              <a:lnSpc>
                <a:spcPct val="80000"/>
              </a:lnSpc>
            </a:pPr>
            <a:endParaRPr lang="en-US" altLang="en-US" sz="2000" dirty="0">
              <a:solidFill>
                <a:schemeClr val="accent4">
                  <a:lumMod val="20000"/>
                  <a:lumOff val="80000"/>
                </a:schemeClr>
              </a:solidFill>
            </a:endParaRPr>
          </a:p>
        </p:txBody>
      </p:sp>
    </p:spTree>
    <p:extLst>
      <p:ext uri="{BB962C8B-B14F-4D97-AF65-F5344CB8AC3E}">
        <p14:creationId xmlns:p14="http://schemas.microsoft.com/office/powerpoint/2010/main" val="3800936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 calcmode="lin" valueType="num">
                                      <p:cBhvr additive="base">
                                        <p:cTn id="7"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5779">
                                            <p:txEl>
                                              <p:pRg st="2" end="2"/>
                                            </p:txEl>
                                          </p:spTgt>
                                        </p:tgtEl>
                                        <p:attrNameLst>
                                          <p:attrName>style.visibility</p:attrName>
                                        </p:attrNameLst>
                                      </p:cBhvr>
                                      <p:to>
                                        <p:strVal val="visible"/>
                                      </p:to>
                                    </p:set>
                                    <p:anim calcmode="lin" valueType="num">
                                      <p:cBhvr additive="base">
                                        <p:cTn id="13"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5779">
                                            <p:txEl>
                                              <p:pRg st="4" end="4"/>
                                            </p:txEl>
                                          </p:spTgt>
                                        </p:tgtEl>
                                        <p:attrNameLst>
                                          <p:attrName>style.visibility</p:attrName>
                                        </p:attrNameLst>
                                      </p:cBhvr>
                                      <p:to>
                                        <p:strVal val="visible"/>
                                      </p:to>
                                    </p:set>
                                    <p:anim calcmode="lin" valueType="num">
                                      <p:cBhvr additive="base">
                                        <p:cTn id="19"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5779">
                                            <p:txEl>
                                              <p:pRg st="5" end="5"/>
                                            </p:txEl>
                                          </p:spTgt>
                                        </p:tgtEl>
                                        <p:attrNameLst>
                                          <p:attrName>style.visibility</p:attrName>
                                        </p:attrNameLst>
                                      </p:cBhvr>
                                      <p:to>
                                        <p:strVal val="visible"/>
                                      </p:to>
                                    </p:set>
                                    <p:anim calcmode="lin" valueType="num">
                                      <p:cBhvr additive="base">
                                        <p:cTn id="25" dur="5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5779">
                                            <p:txEl>
                                              <p:pRg st="6" end="6"/>
                                            </p:txEl>
                                          </p:spTgt>
                                        </p:tgtEl>
                                        <p:attrNameLst>
                                          <p:attrName>style.visibility</p:attrName>
                                        </p:attrNameLst>
                                      </p:cBhvr>
                                      <p:to>
                                        <p:strVal val="visible"/>
                                      </p:to>
                                    </p:set>
                                    <p:anim calcmode="lin" valueType="num">
                                      <p:cBhvr additive="base">
                                        <p:cTn id="31"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5779">
                                            <p:txEl>
                                              <p:pRg st="8" end="8"/>
                                            </p:txEl>
                                          </p:spTgt>
                                        </p:tgtEl>
                                        <p:attrNameLst>
                                          <p:attrName>style.visibility</p:attrName>
                                        </p:attrNameLst>
                                      </p:cBhvr>
                                      <p:to>
                                        <p:strVal val="visible"/>
                                      </p:to>
                                    </p:set>
                                    <p:anim calcmode="lin" valueType="num">
                                      <p:cBhvr additive="base">
                                        <p:cTn id="37" dur="500" fill="hold"/>
                                        <p:tgtEl>
                                          <p:spTgt spid="7577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577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5779">
                                            <p:txEl>
                                              <p:pRg st="9" end="9"/>
                                            </p:txEl>
                                          </p:spTgt>
                                        </p:tgtEl>
                                        <p:attrNameLst>
                                          <p:attrName>style.visibility</p:attrName>
                                        </p:attrNameLst>
                                      </p:cBhvr>
                                      <p:to>
                                        <p:strVal val="visible"/>
                                      </p:to>
                                    </p:set>
                                    <p:anim calcmode="lin" valueType="num">
                                      <p:cBhvr additive="base">
                                        <p:cTn id="43" dur="500" fill="hold"/>
                                        <p:tgtEl>
                                          <p:spTgt spid="7577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577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ctrTitle"/>
          </p:nvPr>
        </p:nvSpPr>
        <p:spPr/>
        <p:txBody>
          <a:bodyPr/>
          <a:lstStyle/>
          <a:p>
            <a:pPr algn="ctr"/>
            <a:r>
              <a:rPr lang="en-US" dirty="0" smtClean="0"/>
              <a:t>Structure of the Atom</a:t>
            </a:r>
            <a:endParaRPr lang="en-US" dirty="0"/>
          </a:p>
        </p:txBody>
      </p:sp>
      <p:sp>
        <p:nvSpPr>
          <p:cNvPr id="75781" name="Rectangle 5"/>
          <p:cNvSpPr>
            <a:spLocks noGrp="1" noChangeArrowheads="1"/>
          </p:cNvSpPr>
          <p:nvPr>
            <p:ph type="subTitle" idx="1"/>
          </p:nvPr>
        </p:nvSpPr>
        <p:spPr/>
        <p:txBody>
          <a:bodyPr/>
          <a:lstStyle/>
          <a:p>
            <a:pPr algn="ctr"/>
            <a:r>
              <a:rPr lang="en-US" dirty="0" smtClean="0"/>
              <a:t>3-2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Inferences made</a:t>
            </a:r>
            <a:endParaRPr lang="en-US" dirty="0"/>
          </a:p>
        </p:txBody>
      </p:sp>
      <p:sp>
        <p:nvSpPr>
          <p:cNvPr id="3" name="Content Placeholder 2"/>
          <p:cNvSpPr>
            <a:spLocks noGrp="1"/>
          </p:cNvSpPr>
          <p:nvPr>
            <p:ph idx="1"/>
          </p:nvPr>
        </p:nvSpPr>
        <p:spPr/>
        <p:txBody>
          <a:bodyPr/>
          <a:lstStyle/>
          <a:p>
            <a:r>
              <a:rPr lang="en-US" dirty="0" smtClean="0"/>
              <a:t>1- Because atoms are electrically neutral, they must contain a positive charge to balance the negative electrons</a:t>
            </a:r>
          </a:p>
          <a:p>
            <a:r>
              <a:rPr lang="en-US" dirty="0" smtClean="0"/>
              <a:t>2- Because electrons have so much less mass than atoms, atoms must contain other particles to account for the mass</a:t>
            </a:r>
            <a:endParaRPr lang="en-US" dirty="0"/>
          </a:p>
        </p:txBody>
      </p:sp>
    </p:spTree>
    <p:extLst>
      <p:ext uri="{BB962C8B-B14F-4D97-AF65-F5344CB8AC3E}">
        <p14:creationId xmlns:p14="http://schemas.microsoft.com/office/powerpoint/2010/main" val="788375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066800" y="304800"/>
            <a:ext cx="7772400" cy="1447800"/>
          </a:xfrm>
        </p:spPr>
        <p:txBody>
          <a:bodyPr/>
          <a:lstStyle/>
          <a:p>
            <a:r>
              <a:rPr lang="en-US" altLang="en-US" dirty="0" smtClean="0"/>
              <a:t>J.J. Thomson </a:t>
            </a:r>
            <a:r>
              <a:rPr lang="en-US" altLang="en-US" dirty="0"/>
              <a:t>Model of the </a:t>
            </a:r>
            <a:r>
              <a:rPr lang="en-US" altLang="en-US" dirty="0" smtClean="0"/>
              <a:t>Atom-Plum Pudding Model</a:t>
            </a:r>
            <a:endParaRPr lang="en-US" altLang="en-US" dirty="0"/>
          </a:p>
        </p:txBody>
      </p:sp>
      <p:sp>
        <p:nvSpPr>
          <p:cNvPr id="88067" name="Rectangle 3"/>
          <p:cNvSpPr>
            <a:spLocks noGrp="1" noChangeArrowheads="1"/>
          </p:cNvSpPr>
          <p:nvPr>
            <p:ph type="body" idx="1"/>
          </p:nvPr>
        </p:nvSpPr>
        <p:spPr>
          <a:xfrm>
            <a:off x="457200" y="1676400"/>
            <a:ext cx="8229600" cy="2773363"/>
          </a:xfrm>
        </p:spPr>
        <p:txBody>
          <a:bodyPr/>
          <a:lstStyle/>
          <a:p>
            <a:pPr>
              <a:lnSpc>
                <a:spcPct val="80000"/>
              </a:lnSpc>
            </a:pPr>
            <a:endParaRPr lang="en-US" altLang="en-US" sz="800" dirty="0"/>
          </a:p>
          <a:p>
            <a:pPr>
              <a:lnSpc>
                <a:spcPct val="80000"/>
              </a:lnSpc>
            </a:pPr>
            <a:endParaRPr lang="en-US" altLang="en-US" sz="2400" dirty="0" smtClean="0"/>
          </a:p>
          <a:p>
            <a:pPr>
              <a:lnSpc>
                <a:spcPct val="80000"/>
              </a:lnSpc>
            </a:pPr>
            <a:r>
              <a:rPr lang="en-US" altLang="en-US" sz="2400" dirty="0" smtClean="0">
                <a:solidFill>
                  <a:schemeClr val="bg2">
                    <a:lumMod val="10000"/>
                    <a:lumOff val="90000"/>
                  </a:schemeClr>
                </a:solidFill>
              </a:rPr>
              <a:t>Proposed </a:t>
            </a:r>
            <a:r>
              <a:rPr lang="en-US" altLang="en-US" sz="2400" dirty="0">
                <a:solidFill>
                  <a:schemeClr val="bg2">
                    <a:lumMod val="10000"/>
                    <a:lumOff val="90000"/>
                  </a:schemeClr>
                </a:solidFill>
              </a:rPr>
              <a:t>that atoms consist of small, negative electrons embedded in a massive, positive sphere.</a:t>
            </a:r>
          </a:p>
          <a:p>
            <a:pPr>
              <a:lnSpc>
                <a:spcPct val="80000"/>
              </a:lnSpc>
            </a:pPr>
            <a:endParaRPr lang="en-US" altLang="en-US" sz="800" dirty="0">
              <a:solidFill>
                <a:schemeClr val="bg2">
                  <a:lumMod val="10000"/>
                  <a:lumOff val="90000"/>
                </a:schemeClr>
              </a:solidFill>
            </a:endParaRPr>
          </a:p>
          <a:p>
            <a:pPr>
              <a:lnSpc>
                <a:spcPct val="80000"/>
              </a:lnSpc>
            </a:pPr>
            <a:endParaRPr lang="en-US" altLang="en-US" sz="800" dirty="0"/>
          </a:p>
        </p:txBody>
      </p:sp>
      <p:sp>
        <p:nvSpPr>
          <p:cNvPr id="88068" name="Oval 4"/>
          <p:cNvSpPr>
            <a:spLocks noChangeArrowheads="1"/>
          </p:cNvSpPr>
          <p:nvPr/>
        </p:nvSpPr>
        <p:spPr bwMode="auto">
          <a:xfrm>
            <a:off x="3200400" y="4648200"/>
            <a:ext cx="1981200" cy="1905000"/>
          </a:xfrm>
          <a:prstGeom prst="ellipse">
            <a:avLst/>
          </a:prstGeom>
          <a:gradFill rotWithShape="0">
            <a:gsLst>
              <a:gs pos="0">
                <a:srgbClr val="99CC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69" name="Oval 5"/>
          <p:cNvSpPr>
            <a:spLocks noChangeArrowheads="1"/>
          </p:cNvSpPr>
          <p:nvPr/>
        </p:nvSpPr>
        <p:spPr bwMode="auto">
          <a:xfrm>
            <a:off x="3733800" y="51054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0" name="Line 6"/>
          <p:cNvSpPr>
            <a:spLocks noChangeShapeType="1"/>
          </p:cNvSpPr>
          <p:nvPr/>
        </p:nvSpPr>
        <p:spPr bwMode="auto">
          <a:xfrm flipH="1">
            <a:off x="4876800" y="5181600"/>
            <a:ext cx="1447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1" name="Text Box 7"/>
          <p:cNvSpPr txBox="1">
            <a:spLocks noChangeArrowheads="1"/>
          </p:cNvSpPr>
          <p:nvPr/>
        </p:nvSpPr>
        <p:spPr bwMode="auto">
          <a:xfrm>
            <a:off x="6400800" y="4989513"/>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electrons</a:t>
            </a:r>
          </a:p>
        </p:txBody>
      </p:sp>
      <p:sp>
        <p:nvSpPr>
          <p:cNvPr id="88072" name="Oval 8"/>
          <p:cNvSpPr>
            <a:spLocks noChangeArrowheads="1"/>
          </p:cNvSpPr>
          <p:nvPr/>
        </p:nvSpPr>
        <p:spPr bwMode="auto">
          <a:xfrm>
            <a:off x="4191000" y="50292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3" name="Oval 9"/>
          <p:cNvSpPr>
            <a:spLocks noChangeArrowheads="1"/>
          </p:cNvSpPr>
          <p:nvPr/>
        </p:nvSpPr>
        <p:spPr bwMode="auto">
          <a:xfrm>
            <a:off x="4267200" y="55626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4" name="Oval 10"/>
          <p:cNvSpPr>
            <a:spLocks noChangeArrowheads="1"/>
          </p:cNvSpPr>
          <p:nvPr/>
        </p:nvSpPr>
        <p:spPr bwMode="auto">
          <a:xfrm>
            <a:off x="4724400" y="52578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5" name="Oval 11"/>
          <p:cNvSpPr>
            <a:spLocks noChangeArrowheads="1"/>
          </p:cNvSpPr>
          <p:nvPr/>
        </p:nvSpPr>
        <p:spPr bwMode="auto">
          <a:xfrm>
            <a:off x="3429000" y="55626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6" name="Oval 12"/>
          <p:cNvSpPr>
            <a:spLocks noChangeArrowheads="1"/>
          </p:cNvSpPr>
          <p:nvPr/>
        </p:nvSpPr>
        <p:spPr bwMode="auto">
          <a:xfrm>
            <a:off x="3733800" y="59436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7" name="Oval 13"/>
          <p:cNvSpPr>
            <a:spLocks noChangeArrowheads="1"/>
          </p:cNvSpPr>
          <p:nvPr/>
        </p:nvSpPr>
        <p:spPr bwMode="auto">
          <a:xfrm>
            <a:off x="4343400" y="60960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8" name="Oval 14"/>
          <p:cNvSpPr>
            <a:spLocks noChangeArrowheads="1"/>
          </p:cNvSpPr>
          <p:nvPr/>
        </p:nvSpPr>
        <p:spPr bwMode="auto">
          <a:xfrm>
            <a:off x="4876800" y="5867400"/>
            <a:ext cx="152400" cy="152400"/>
          </a:xfrm>
          <a:prstGeom prst="ellipse">
            <a:avLst/>
          </a:prstGeom>
          <a:gradFill rotWithShape="0">
            <a:gsLst>
              <a:gs pos="0">
                <a:srgbClr val="FF00FF"/>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t>
            </a:r>
          </a:p>
        </p:txBody>
      </p:sp>
      <p:sp>
        <p:nvSpPr>
          <p:cNvPr id="88079" name="AutoShape 15">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9330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8067">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smtClean="0"/>
              <a:t>Plum-Pudding Model</a:t>
            </a:r>
            <a:endParaRPr lang="en-US" altLang="en-US"/>
          </a:p>
        </p:txBody>
      </p:sp>
      <p:sp>
        <p:nvSpPr>
          <p:cNvPr id="3" name="Content Placeholder 2"/>
          <p:cNvSpPr>
            <a:spLocks noGrp="1"/>
          </p:cNvSpPr>
          <p:nvPr>
            <p:ph idx="1"/>
          </p:nvPr>
        </p:nvSpPr>
        <p:spPr/>
        <p:txBody>
          <a:bodyPr/>
          <a:lstStyle/>
          <a:p>
            <a:endParaRPr lang="en-US"/>
          </a:p>
        </p:txBody>
      </p:sp>
      <p:pic>
        <p:nvPicPr>
          <p:cNvPr id="86019" name="Picture 3" descr="plum pudding model of a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90688"/>
            <a:ext cx="5181600" cy="4710112"/>
          </a:xfrm>
          <a:prstGeom prst="rect">
            <a:avLst/>
          </a:prstGeom>
          <a:noFill/>
          <a:extLst>
            <a:ext uri="{909E8E84-426E-40DD-AFC4-6F175D3DCCD1}">
              <a14:hiddenFill xmlns:a14="http://schemas.microsoft.com/office/drawing/2010/main">
                <a:solidFill>
                  <a:srgbClr val="FFFFFF"/>
                </a:solidFill>
              </a14:hiddenFill>
            </a:ext>
          </a:extLst>
        </p:spPr>
      </p:pic>
      <p:sp>
        <p:nvSpPr>
          <p:cNvPr id="86020" name="Rectangle 4"/>
          <p:cNvSpPr>
            <a:spLocks noChangeArrowheads="1"/>
          </p:cNvSpPr>
          <p:nvPr/>
        </p:nvSpPr>
        <p:spPr bwMode="auto">
          <a:xfrm>
            <a:off x="76200" y="6567488"/>
            <a:ext cx="31226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a:t>Zumdahl, Zumdahl, DeCoste, </a:t>
            </a:r>
            <a:r>
              <a:rPr lang="en-US" altLang="en-US" sz="800" u="sng"/>
              <a:t>World of Chemistry</a:t>
            </a:r>
            <a:r>
              <a:rPr lang="en-US" altLang="en-US" sz="800"/>
              <a:t> </a:t>
            </a:r>
            <a:r>
              <a:rPr lang="en-US" altLang="en-US" sz="800">
                <a:latin typeface="Symbol" pitchFamily="18" charset="2"/>
              </a:rPr>
              <a:t> </a:t>
            </a:r>
            <a:r>
              <a:rPr lang="en-US" altLang="en-US" sz="800"/>
              <a:t>2002, page 56</a:t>
            </a:r>
          </a:p>
        </p:txBody>
      </p:sp>
      <p:sp>
        <p:nvSpPr>
          <p:cNvPr id="86021" name="AutoShape 5">
            <a:hlinkClick r:id="rId4"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5501414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838200"/>
          </a:xfrm>
        </p:spPr>
        <p:txBody>
          <a:bodyPr/>
          <a:lstStyle/>
          <a:p>
            <a:r>
              <a:rPr lang="en-US" dirty="0" smtClean="0"/>
              <a:t>Rutherford Experiment (1911)</a:t>
            </a:r>
            <a:endParaRPr lang="en-US" dirty="0"/>
          </a:p>
        </p:txBody>
      </p:sp>
      <p:sp>
        <p:nvSpPr>
          <p:cNvPr id="3" name="Content Placeholder 2"/>
          <p:cNvSpPr>
            <a:spLocks noGrp="1"/>
          </p:cNvSpPr>
          <p:nvPr>
            <p:ph idx="1"/>
          </p:nvPr>
        </p:nvSpPr>
        <p:spPr>
          <a:xfrm>
            <a:off x="1066800" y="1219200"/>
            <a:ext cx="7772400" cy="4648200"/>
          </a:xfrm>
        </p:spPr>
        <p:txBody>
          <a:bodyPr/>
          <a:lstStyle/>
          <a:p>
            <a:r>
              <a:rPr lang="en-US" dirty="0" smtClean="0"/>
              <a:t>Alpha particles (helium nuclei) fired at thin sheet of gold</a:t>
            </a:r>
          </a:p>
          <a:p>
            <a:r>
              <a:rPr lang="en-US" dirty="0" smtClean="0"/>
              <a:t>Zinc sulfide coated screen surrounding gold foil produced a flash of light with hit by alpha particle</a:t>
            </a:r>
          </a:p>
          <a:p>
            <a:r>
              <a:rPr lang="en-US" dirty="0" smtClean="0"/>
              <a:t>Assumed positively charged particle would bounce back if they approached positively charged </a:t>
            </a:r>
          </a:p>
          <a:p>
            <a:r>
              <a:rPr lang="en-US" dirty="0" smtClean="0"/>
              <a:t>Very few particles were greatly deflected back from gold sheet</a:t>
            </a:r>
          </a:p>
        </p:txBody>
      </p:sp>
    </p:spTree>
    <p:extLst>
      <p:ext uri="{BB962C8B-B14F-4D97-AF65-F5344CB8AC3E}">
        <p14:creationId xmlns:p14="http://schemas.microsoft.com/office/powerpoint/2010/main" val="103756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7379327" cy="5064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111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The alpha particles propagated on the atomic nucleuses"/>
          <p:cNvPicPr>
            <a:picLocks noChangeAspect="1" noChangeArrowheads="1"/>
          </p:cNvPicPr>
          <p:nvPr/>
        </p:nvPicPr>
        <p:blipFill>
          <a:blip r:embed="rId2" cstate="print"/>
          <a:srcRect/>
          <a:stretch>
            <a:fillRect/>
          </a:stretch>
        </p:blipFill>
        <p:spPr bwMode="auto">
          <a:xfrm>
            <a:off x="1447800" y="1295400"/>
            <a:ext cx="6569582" cy="448627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762000"/>
            <a:ext cx="7772400" cy="5029200"/>
          </a:xfrm>
        </p:spPr>
        <p:txBody>
          <a:bodyPr/>
          <a:lstStyle/>
          <a:p>
            <a:r>
              <a:rPr lang="en-US" dirty="0" smtClean="0"/>
              <a:t>Concluded: </a:t>
            </a:r>
          </a:p>
          <a:p>
            <a:r>
              <a:rPr lang="en-US" dirty="0"/>
              <a:t>Tiny dense region -</a:t>
            </a:r>
            <a:r>
              <a:rPr lang="en-US" b="1" u="sng" dirty="0"/>
              <a:t>nucleus </a:t>
            </a:r>
          </a:p>
          <a:p>
            <a:pPr lvl="1"/>
            <a:r>
              <a:rPr lang="en-US" dirty="0"/>
              <a:t>Very small, dense, positively charged, nearly all the mass of </a:t>
            </a:r>
            <a:r>
              <a:rPr lang="en-US" dirty="0" smtClean="0"/>
              <a:t>atom</a:t>
            </a:r>
          </a:p>
          <a:p>
            <a:r>
              <a:rPr lang="en-US" dirty="0"/>
              <a:t>Most of atom is empty space</a:t>
            </a:r>
          </a:p>
          <a:p>
            <a:r>
              <a:rPr lang="en-US" dirty="0"/>
              <a:t>If the nucleus were the size of a marble, the size of the atoms would be a football </a:t>
            </a:r>
            <a:r>
              <a:rPr lang="en-US" dirty="0" smtClean="0"/>
              <a:t>field</a:t>
            </a:r>
          </a:p>
          <a:p>
            <a:endParaRPr lang="en-US" dirty="0" smtClean="0"/>
          </a:p>
          <a:p>
            <a:endParaRPr lang="en-US" dirty="0" smtClean="0"/>
          </a:p>
          <a:p>
            <a:endParaRPr lang="en-US" dirty="0"/>
          </a:p>
        </p:txBody>
      </p:sp>
    </p:spTree>
    <p:extLst>
      <p:ext uri="{BB962C8B-B14F-4D97-AF65-F5344CB8AC3E}">
        <p14:creationId xmlns:p14="http://schemas.microsoft.com/office/powerpoint/2010/main" val="179612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The models of the Thomson's atom and Rutheford's atom."/>
          <p:cNvPicPr>
            <a:picLocks noChangeAspect="1" noChangeArrowheads="1"/>
          </p:cNvPicPr>
          <p:nvPr/>
        </p:nvPicPr>
        <p:blipFill>
          <a:blip r:embed="rId2" cstate="print"/>
          <a:srcRect/>
          <a:stretch>
            <a:fillRect/>
          </a:stretch>
        </p:blipFill>
        <p:spPr bwMode="auto">
          <a:xfrm>
            <a:off x="1873692" y="2438400"/>
            <a:ext cx="6651184" cy="35337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US" dirty="0"/>
              <a:t>Nucleus</a:t>
            </a:r>
          </a:p>
        </p:txBody>
      </p:sp>
      <p:sp>
        <p:nvSpPr>
          <p:cNvPr id="7171" name="Rectangle 3"/>
          <p:cNvSpPr>
            <a:spLocks noGrp="1" noChangeArrowheads="1"/>
          </p:cNvSpPr>
          <p:nvPr>
            <p:ph type="body" idx="1"/>
          </p:nvPr>
        </p:nvSpPr>
        <p:spPr/>
        <p:txBody>
          <a:bodyPr/>
          <a:lstStyle/>
          <a:p>
            <a:r>
              <a:rPr lang="en-US" dirty="0"/>
              <a:t>Atoms central region</a:t>
            </a:r>
          </a:p>
          <a:p>
            <a:r>
              <a:rPr lang="en-US" dirty="0"/>
              <a:t>Made of neutrons and protons</a:t>
            </a:r>
          </a:p>
        </p:txBody>
      </p:sp>
      <p:pic>
        <p:nvPicPr>
          <p:cNvPr id="7172" name="Picture 4" descr="bd19704_"/>
          <p:cNvPicPr>
            <a:picLocks noChangeAspect="1" noChangeArrowheads="1"/>
          </p:cNvPicPr>
          <p:nvPr/>
        </p:nvPicPr>
        <p:blipFill>
          <a:blip r:embed="rId2" cstate="print"/>
          <a:srcRect/>
          <a:stretch>
            <a:fillRect/>
          </a:stretch>
        </p:blipFill>
        <p:spPr bwMode="auto">
          <a:xfrm>
            <a:off x="3200400" y="3138488"/>
            <a:ext cx="29083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7172"/>
                                        </p:tgtEl>
                                        <p:attrNameLst>
                                          <p:attrName>style.visibility</p:attrName>
                                        </p:attrNameLst>
                                      </p:cBhvr>
                                      <p:to>
                                        <p:strVal val="visible"/>
                                      </p:to>
                                    </p:set>
                                    <p:anim calcmode="lin" valueType="num">
                                      <p:cBhvr>
                                        <p:cTn id="15" dur="1000" fill="hold"/>
                                        <p:tgtEl>
                                          <p:spTgt spid="7172"/>
                                        </p:tgtEl>
                                        <p:attrNameLst>
                                          <p:attrName>ppt_w</p:attrName>
                                        </p:attrNameLst>
                                      </p:cBhvr>
                                      <p:tavLst>
                                        <p:tav tm="0">
                                          <p:val>
                                            <p:fltVal val="0"/>
                                          </p:val>
                                        </p:tav>
                                        <p:tav tm="100000">
                                          <p:val>
                                            <p:strVal val="#ppt_w"/>
                                          </p:val>
                                        </p:tav>
                                      </p:tavLst>
                                    </p:anim>
                                    <p:anim calcmode="lin" valueType="num">
                                      <p:cBhvr>
                                        <p:cTn id="16" dur="1000" fill="hold"/>
                                        <p:tgtEl>
                                          <p:spTgt spid="7172"/>
                                        </p:tgtEl>
                                        <p:attrNameLst>
                                          <p:attrName>ppt_h</p:attrName>
                                        </p:attrNameLst>
                                      </p:cBhvr>
                                      <p:tavLst>
                                        <p:tav tm="0">
                                          <p:val>
                                            <p:fltVal val="0"/>
                                          </p:val>
                                        </p:tav>
                                        <p:tav tm="100000">
                                          <p:val>
                                            <p:strVal val="#ppt_h"/>
                                          </p:val>
                                        </p:tav>
                                      </p:tavLst>
                                    </p:anim>
                                    <p:anim calcmode="lin" valueType="num">
                                      <p:cBhvr>
                                        <p:cTn id="17" dur="1000" fill="hold"/>
                                        <p:tgtEl>
                                          <p:spTgt spid="717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1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171">
                                            <p:txEl>
                                              <p:pRg st="0" end="0"/>
                                            </p:txEl>
                                          </p:spTgt>
                                        </p:tgtEl>
                                        <p:attrNameLst>
                                          <p:attrName>style.visibility</p:attrName>
                                        </p:attrNameLst>
                                      </p:cBhvr>
                                      <p:to>
                                        <p:strVal val="visible"/>
                                      </p:to>
                                    </p:set>
                                    <p:anim calcmode="lin" valueType="num">
                                      <p:cBhvr additive="base">
                                        <p:cTn id="23"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171">
                                            <p:txEl>
                                              <p:pRg st="1" end="1"/>
                                            </p:txEl>
                                          </p:spTgt>
                                        </p:tgtEl>
                                        <p:attrNameLst>
                                          <p:attrName>style.visibility</p:attrName>
                                        </p:attrNameLst>
                                      </p:cBhvr>
                                      <p:to>
                                        <p:strVal val="visible"/>
                                      </p:to>
                                    </p:set>
                                    <p:anim calcmode="lin" valueType="num">
                                      <p:cBhvr additive="base">
                                        <p:cTn id="29"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dirty="0"/>
              <a:t>Proton</a:t>
            </a:r>
          </a:p>
        </p:txBody>
      </p:sp>
      <p:sp>
        <p:nvSpPr>
          <p:cNvPr id="8195" name="Rectangle 3"/>
          <p:cNvSpPr>
            <a:spLocks noGrp="1" noChangeArrowheads="1"/>
          </p:cNvSpPr>
          <p:nvPr>
            <p:ph type="body" idx="1"/>
          </p:nvPr>
        </p:nvSpPr>
        <p:spPr/>
        <p:txBody>
          <a:bodyPr/>
          <a:lstStyle/>
          <a:p>
            <a:r>
              <a:rPr lang="en-US" dirty="0"/>
              <a:t>Subatomic particle in </a:t>
            </a:r>
            <a:r>
              <a:rPr lang="en-US" dirty="0" smtClean="0"/>
              <a:t>nucleus</a:t>
            </a:r>
          </a:p>
          <a:p>
            <a:r>
              <a:rPr lang="en-US" dirty="0" smtClean="0"/>
              <a:t>Number determines the atom’s identity (atomic number)</a:t>
            </a:r>
            <a:endParaRPr lang="en-US" dirty="0"/>
          </a:p>
          <a:p>
            <a:r>
              <a:rPr lang="en-US" dirty="0"/>
              <a:t>Positive charge (+)</a:t>
            </a:r>
          </a:p>
          <a:p>
            <a:r>
              <a:rPr lang="en-US" dirty="0"/>
              <a:t>Mass= </a:t>
            </a:r>
            <a:r>
              <a:rPr lang="en-US" dirty="0" smtClean="0"/>
              <a:t>1.673x 10</a:t>
            </a:r>
            <a:r>
              <a:rPr lang="en-US" baseline="30000" dirty="0" smtClean="0"/>
              <a:t>-27kg</a:t>
            </a:r>
            <a:endParaRPr lang="en-US" baseline="30000" dirty="0"/>
          </a:p>
          <a:p>
            <a:r>
              <a:rPr lang="en-US" dirty="0" smtClean="0"/>
              <a:t>1AMU</a:t>
            </a:r>
          </a:p>
          <a:p>
            <a:r>
              <a:rPr lang="en-US" dirty="0" smtClean="0"/>
              <a:t>p+</a:t>
            </a:r>
          </a:p>
          <a:p>
            <a:r>
              <a:rPr lang="en-US" baseline="-25000" dirty="0" smtClean="0"/>
              <a:t>1</a:t>
            </a:r>
            <a:r>
              <a:rPr lang="en-US" baseline="30000" dirty="0" smtClean="0"/>
              <a:t>1</a:t>
            </a:r>
            <a:r>
              <a:rPr lang="en-US" dirty="0" smtClean="0"/>
              <a:t>H</a:t>
            </a:r>
            <a:endParaRPr lang="en-US" dirty="0"/>
          </a:p>
          <a:p>
            <a:endParaRPr lang="en-US" dirty="0"/>
          </a:p>
          <a:p>
            <a:endParaRPr lang="en-US" baseline="30000" dirty="0"/>
          </a:p>
          <a:p>
            <a:endParaRPr lang="en-US" baseline="30000" dirty="0"/>
          </a:p>
          <a:p>
            <a:endParaRPr lang="en-US" baseline="30000" dirty="0"/>
          </a:p>
          <a:p>
            <a:endParaRPr lang="en-US" baseline="30000" dirty="0"/>
          </a:p>
          <a:p>
            <a:endParaRPr lang="en-US" baseline="30000" dirty="0"/>
          </a:p>
        </p:txBody>
      </p:sp>
      <p:pic>
        <p:nvPicPr>
          <p:cNvPr id="8196" name="Picture 4" descr="bd04878_"/>
          <p:cNvPicPr>
            <a:picLocks noChangeAspect="1" noChangeArrowheads="1"/>
          </p:cNvPicPr>
          <p:nvPr/>
        </p:nvPicPr>
        <p:blipFill>
          <a:blip r:embed="rId2" cstate="print"/>
          <a:srcRect/>
          <a:stretch>
            <a:fillRect/>
          </a:stretch>
        </p:blipFill>
        <p:spPr bwMode="auto">
          <a:xfrm>
            <a:off x="5029200" y="3468688"/>
            <a:ext cx="3400425" cy="30781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additive="base">
                                        <p:cTn id="12"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additive="base">
                                        <p:cTn id="18"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 calcmode="lin" valueType="num">
                                      <p:cBhvr additive="base">
                                        <p:cTn id="24"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 calcmode="lin" valueType="num">
                                      <p:cBhvr additive="base">
                                        <p:cTn id="30"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8195">
                                            <p:txEl>
                                              <p:pRg st="4" end="4"/>
                                            </p:txEl>
                                          </p:spTgt>
                                        </p:tgtEl>
                                        <p:attrNameLst>
                                          <p:attrName>style.visibility</p:attrName>
                                        </p:attrNameLst>
                                      </p:cBhvr>
                                      <p:to>
                                        <p:strVal val="visible"/>
                                      </p:to>
                                    </p:set>
                                    <p:anim calcmode="lin" valueType="num">
                                      <p:cBhvr additive="base">
                                        <p:cTn id="36"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 calcmode="lin" valueType="num">
                                      <p:cBhvr additive="base">
                                        <p:cTn id="42"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8195">
                                            <p:txEl>
                                              <p:pRg st="6" end="6"/>
                                            </p:txEl>
                                          </p:spTgt>
                                        </p:tgtEl>
                                        <p:attrNameLst>
                                          <p:attrName>style.visibility</p:attrName>
                                        </p:attrNameLst>
                                      </p:cBhvr>
                                      <p:to>
                                        <p:strVal val="visible"/>
                                      </p:to>
                                    </p:set>
                                    <p:anim calcmode="lin" valueType="num">
                                      <p:cBhvr additive="base">
                                        <p:cTn id="48"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dirty="0" smtClean="0"/>
              <a:t>3-2 Learning Targets</a:t>
            </a:r>
            <a:endParaRPr lang="en-US" dirty="0"/>
          </a:p>
        </p:txBody>
      </p:sp>
      <p:sp>
        <p:nvSpPr>
          <p:cNvPr id="3" name="Content Placeholder 2"/>
          <p:cNvSpPr>
            <a:spLocks noGrp="1"/>
          </p:cNvSpPr>
          <p:nvPr>
            <p:ph idx="1"/>
          </p:nvPr>
        </p:nvSpPr>
        <p:spPr>
          <a:xfrm>
            <a:off x="1066800" y="914400"/>
            <a:ext cx="7772400" cy="4876800"/>
          </a:xfrm>
        </p:spPr>
        <p:txBody>
          <a:bodyPr/>
          <a:lstStyle/>
          <a:p>
            <a:r>
              <a:rPr lang="en-US" sz="2800" dirty="0"/>
              <a:t>Define an atom.</a:t>
            </a:r>
          </a:p>
          <a:p>
            <a:r>
              <a:rPr lang="en-US" sz="2800" dirty="0"/>
              <a:t>Distinguish between the subatomic particles in terms of mass and charge. </a:t>
            </a:r>
          </a:p>
          <a:p>
            <a:r>
              <a:rPr lang="en-US" sz="2800" dirty="0"/>
              <a:t>Describe the structure of the nuclear atoms, including the locations of the subatomic particles. </a:t>
            </a:r>
          </a:p>
          <a:p>
            <a:r>
              <a:rPr lang="en-US" sz="2800" dirty="0"/>
              <a:t>Compare and contrast the atomic models of </a:t>
            </a:r>
            <a:r>
              <a:rPr lang="en-US" sz="2800" dirty="0" smtClean="0"/>
              <a:t>Rutherford, Thomson, and Millikan.</a:t>
            </a:r>
            <a:endParaRPr lang="en-US" sz="2800" dirty="0"/>
          </a:p>
          <a:p>
            <a:r>
              <a:rPr lang="en-US" sz="2800" dirty="0" smtClean="0"/>
              <a:t>Define </a:t>
            </a:r>
            <a:r>
              <a:rPr lang="en-US" sz="2800" dirty="0"/>
              <a:t>nuclear forces</a:t>
            </a:r>
          </a:p>
          <a:p>
            <a:endParaRPr lang="en-US" dirty="0"/>
          </a:p>
        </p:txBody>
      </p:sp>
    </p:spTree>
    <p:extLst>
      <p:ext uri="{BB962C8B-B14F-4D97-AF65-F5344CB8AC3E}">
        <p14:creationId xmlns:p14="http://schemas.microsoft.com/office/powerpoint/2010/main" val="2024434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dirty="0"/>
              <a:t>Neutron</a:t>
            </a:r>
          </a:p>
        </p:txBody>
      </p:sp>
      <p:sp>
        <p:nvSpPr>
          <p:cNvPr id="9219" name="Rectangle 3"/>
          <p:cNvSpPr>
            <a:spLocks noGrp="1" noChangeArrowheads="1"/>
          </p:cNvSpPr>
          <p:nvPr>
            <p:ph type="body" idx="1"/>
          </p:nvPr>
        </p:nvSpPr>
        <p:spPr/>
        <p:txBody>
          <a:bodyPr/>
          <a:lstStyle/>
          <a:p>
            <a:r>
              <a:rPr lang="en-US" dirty="0"/>
              <a:t>Subatomic particle in nucleus</a:t>
            </a:r>
          </a:p>
          <a:p>
            <a:r>
              <a:rPr lang="en-US" dirty="0"/>
              <a:t>Neutral charge (0)</a:t>
            </a:r>
          </a:p>
          <a:p>
            <a:r>
              <a:rPr lang="en-US" dirty="0" smtClean="0"/>
              <a:t>Mass=1.675 </a:t>
            </a:r>
            <a:r>
              <a:rPr lang="en-US" dirty="0"/>
              <a:t>x 10</a:t>
            </a:r>
            <a:r>
              <a:rPr lang="en-US" baseline="30000" dirty="0"/>
              <a:t>-27Kg</a:t>
            </a:r>
          </a:p>
          <a:p>
            <a:r>
              <a:rPr lang="en-US" dirty="0"/>
              <a:t>1 </a:t>
            </a:r>
            <a:r>
              <a:rPr lang="en-US" dirty="0" smtClean="0"/>
              <a:t>AMU</a:t>
            </a:r>
          </a:p>
          <a:p>
            <a:r>
              <a:rPr lang="en-US" dirty="0" smtClean="0"/>
              <a:t>nº</a:t>
            </a:r>
          </a:p>
          <a:p>
            <a:r>
              <a:rPr lang="en-US" baseline="30000" dirty="0" smtClean="0"/>
              <a:t>1</a:t>
            </a:r>
            <a:r>
              <a:rPr lang="en-US" baseline="-25000" dirty="0" smtClean="0"/>
              <a:t>0</a:t>
            </a:r>
            <a:r>
              <a:rPr lang="en-US" dirty="0" smtClean="0"/>
              <a:t>n</a:t>
            </a:r>
          </a:p>
        </p:txBody>
      </p:sp>
      <p:pic>
        <p:nvPicPr>
          <p:cNvPr id="9220" name="Picture 4" descr="bd04943_"/>
          <p:cNvPicPr>
            <a:picLocks noChangeAspect="1" noChangeArrowheads="1"/>
          </p:cNvPicPr>
          <p:nvPr/>
        </p:nvPicPr>
        <p:blipFill>
          <a:blip r:embed="rId2" cstate="print"/>
          <a:srcRect/>
          <a:stretch>
            <a:fillRect/>
          </a:stretch>
        </p:blipFill>
        <p:spPr bwMode="auto">
          <a:xfrm>
            <a:off x="5334000" y="3429000"/>
            <a:ext cx="3019425" cy="2843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fltVal val="0"/>
                                          </p:val>
                                        </p:tav>
                                        <p:tav tm="100000">
                                          <p:val>
                                            <p:strVal val="#ppt_w"/>
                                          </p:val>
                                        </p:tav>
                                      </p:tavLst>
                                    </p:anim>
                                    <p:anim calcmode="lin" valueType="num">
                                      <p:cBhvr>
                                        <p:cTn id="8" dur="1000" fill="hold"/>
                                        <p:tgtEl>
                                          <p:spTgt spid="9218"/>
                                        </p:tgtEl>
                                        <p:attrNameLst>
                                          <p:attrName>ppt_h</p:attrName>
                                        </p:attrNameLst>
                                      </p:cBhvr>
                                      <p:tavLst>
                                        <p:tav tm="0">
                                          <p:val>
                                            <p:fltVal val="0"/>
                                          </p:val>
                                        </p:tav>
                                        <p:tav tm="100000">
                                          <p:val>
                                            <p:strVal val="#ppt_h"/>
                                          </p:val>
                                        </p:tav>
                                      </p:tavLst>
                                    </p:anim>
                                    <p:anim calcmode="lin" valueType="num">
                                      <p:cBhvr>
                                        <p:cTn id="9" dur="1000" fill="hold"/>
                                        <p:tgtEl>
                                          <p:spTgt spid="92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Effect transition="in" filter="slide(fromBottom)">
                                      <p:cBhvr>
                                        <p:cTn id="15" dur="500"/>
                                        <p:tgtEl>
                                          <p:spTgt spid="92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9219">
                                            <p:txEl>
                                              <p:pRg st="1" end="1"/>
                                            </p:txEl>
                                          </p:spTgt>
                                        </p:tgtEl>
                                        <p:attrNameLst>
                                          <p:attrName>style.visibility</p:attrName>
                                        </p:attrNameLst>
                                      </p:cBhvr>
                                      <p:to>
                                        <p:strVal val="visible"/>
                                      </p:to>
                                    </p:set>
                                    <p:animEffect transition="in" filter="slide(fromBottom)">
                                      <p:cBhvr>
                                        <p:cTn id="20" dur="500"/>
                                        <p:tgtEl>
                                          <p:spTgt spid="92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Effect transition="in" filter="slide(fromBottom)">
                                      <p:cBhvr>
                                        <p:cTn id="25" dur="500"/>
                                        <p:tgtEl>
                                          <p:spTgt spid="921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Effect transition="in" filter="slide(fromBottom)">
                                      <p:cBhvr>
                                        <p:cTn id="30" dur="500"/>
                                        <p:tgtEl>
                                          <p:spTgt spid="92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slide(fromBottom)">
                                      <p:cBhvr>
                                        <p:cTn id="35" dur="500"/>
                                        <p:tgtEl>
                                          <p:spTgt spid="921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9219">
                                            <p:txEl>
                                              <p:pRg st="5" end="5"/>
                                            </p:txEl>
                                          </p:spTgt>
                                        </p:tgtEl>
                                        <p:attrNameLst>
                                          <p:attrName>style.visibility</p:attrName>
                                        </p:attrNameLst>
                                      </p:cBhvr>
                                      <p:to>
                                        <p:strVal val="visible"/>
                                      </p:to>
                                    </p:set>
                                    <p:animEffect transition="in" filter="slide(fromBottom)">
                                      <p:cBhvr>
                                        <p:cTn id="40" dur="500"/>
                                        <p:tgtEl>
                                          <p:spTgt spid="921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9220"/>
                                        </p:tgtEl>
                                        <p:attrNameLst>
                                          <p:attrName>style.visibility</p:attrName>
                                        </p:attrNameLst>
                                      </p:cBhvr>
                                      <p:to>
                                        <p:strVal val="visible"/>
                                      </p:to>
                                    </p:set>
                                    <p:anim calcmode="lin" valueType="num">
                                      <p:cBhvr>
                                        <p:cTn id="45" dur="1000" fill="hold"/>
                                        <p:tgtEl>
                                          <p:spTgt spid="9220"/>
                                        </p:tgtEl>
                                        <p:attrNameLst>
                                          <p:attrName>ppt_w</p:attrName>
                                        </p:attrNameLst>
                                      </p:cBhvr>
                                      <p:tavLst>
                                        <p:tav tm="0">
                                          <p:val>
                                            <p:fltVal val="0"/>
                                          </p:val>
                                        </p:tav>
                                        <p:tav tm="100000">
                                          <p:val>
                                            <p:strVal val="#ppt_w"/>
                                          </p:val>
                                        </p:tav>
                                      </p:tavLst>
                                    </p:anim>
                                    <p:anim calcmode="lin" valueType="num">
                                      <p:cBhvr>
                                        <p:cTn id="46" dur="1000" fill="hold"/>
                                        <p:tgtEl>
                                          <p:spTgt spid="9220"/>
                                        </p:tgtEl>
                                        <p:attrNameLst>
                                          <p:attrName>ppt_h</p:attrName>
                                        </p:attrNameLst>
                                      </p:cBhvr>
                                      <p:tavLst>
                                        <p:tav tm="0">
                                          <p:val>
                                            <p:fltVal val="0"/>
                                          </p:val>
                                        </p:tav>
                                        <p:tav tm="100000">
                                          <p:val>
                                            <p:strVal val="#ppt_h"/>
                                          </p:val>
                                        </p:tav>
                                      </p:tavLst>
                                    </p:anim>
                                    <p:anim calcmode="lin" valueType="num">
                                      <p:cBhvr>
                                        <p:cTn id="47" dur="1000" fill="hold"/>
                                        <p:tgtEl>
                                          <p:spTgt spid="9220"/>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92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forces</a:t>
            </a:r>
            <a:endParaRPr lang="en-US" dirty="0"/>
          </a:p>
        </p:txBody>
      </p:sp>
      <p:sp>
        <p:nvSpPr>
          <p:cNvPr id="3" name="Content Placeholder 2"/>
          <p:cNvSpPr>
            <a:spLocks noGrp="1"/>
          </p:cNvSpPr>
          <p:nvPr>
            <p:ph idx="1"/>
          </p:nvPr>
        </p:nvSpPr>
        <p:spPr/>
        <p:txBody>
          <a:bodyPr/>
          <a:lstStyle/>
          <a:p>
            <a:r>
              <a:rPr lang="en-US" dirty="0" smtClean="0"/>
              <a:t>Short range proton-neutron, proton-proton and neutron-neutron forces that hold nuclear particles together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dirty="0"/>
              <a:t>Electron</a:t>
            </a:r>
          </a:p>
        </p:txBody>
      </p:sp>
      <p:sp>
        <p:nvSpPr>
          <p:cNvPr id="10243" name="Rectangle 3"/>
          <p:cNvSpPr>
            <a:spLocks noGrp="1" noChangeArrowheads="1"/>
          </p:cNvSpPr>
          <p:nvPr>
            <p:ph type="body" idx="1"/>
          </p:nvPr>
        </p:nvSpPr>
        <p:spPr/>
        <p:txBody>
          <a:bodyPr/>
          <a:lstStyle/>
          <a:p>
            <a:r>
              <a:rPr lang="en-US" dirty="0"/>
              <a:t>Subatomic particle surrounding nucleus</a:t>
            </a:r>
          </a:p>
          <a:p>
            <a:r>
              <a:rPr lang="en-US" dirty="0"/>
              <a:t>Negative charge (-)</a:t>
            </a:r>
          </a:p>
          <a:p>
            <a:r>
              <a:rPr lang="en-US" dirty="0" smtClean="0"/>
              <a:t>9.109 </a:t>
            </a:r>
            <a:r>
              <a:rPr lang="en-US" dirty="0"/>
              <a:t>x 10</a:t>
            </a:r>
            <a:r>
              <a:rPr lang="en-US" baseline="30000" dirty="0"/>
              <a:t>-31Kg</a:t>
            </a:r>
          </a:p>
          <a:p>
            <a:r>
              <a:rPr lang="en-US" dirty="0"/>
              <a:t>0 </a:t>
            </a:r>
            <a:r>
              <a:rPr lang="en-US" dirty="0" smtClean="0"/>
              <a:t>AMU</a:t>
            </a:r>
          </a:p>
          <a:p>
            <a:r>
              <a:rPr lang="en-US" dirty="0" smtClean="0"/>
              <a:t>e-</a:t>
            </a:r>
          </a:p>
          <a:p>
            <a:r>
              <a:rPr lang="en-US" baseline="30000" dirty="0" smtClean="0"/>
              <a:t>0</a:t>
            </a:r>
            <a:r>
              <a:rPr lang="en-US" dirty="0" smtClean="0"/>
              <a:t> </a:t>
            </a:r>
            <a:r>
              <a:rPr lang="en-US" baseline="-25000" dirty="0" smtClean="0"/>
              <a:t>-1 </a:t>
            </a:r>
            <a:r>
              <a:rPr lang="en-US" dirty="0" smtClean="0"/>
              <a:t>e</a:t>
            </a:r>
            <a:endParaRPr lang="en-US" dirty="0"/>
          </a:p>
        </p:txBody>
      </p:sp>
      <p:pic>
        <p:nvPicPr>
          <p:cNvPr id="10244" name="Picture 4" descr="ag00564_"/>
          <p:cNvPicPr>
            <a:picLocks noChangeAspect="1" noChangeArrowheads="1" noCrop="1"/>
          </p:cNvPicPr>
          <p:nvPr/>
        </p:nvPicPr>
        <p:blipFill>
          <a:blip r:embed="rId2" cstate="print"/>
          <a:srcRect/>
          <a:stretch>
            <a:fillRect/>
          </a:stretch>
        </p:blipFill>
        <p:spPr bwMode="auto">
          <a:xfrm>
            <a:off x="5029200" y="3581400"/>
            <a:ext cx="3032125" cy="2320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slide(fromBottom)">
                                      <p:cBhvr>
                                        <p:cTn id="15" dur="500"/>
                                        <p:tgtEl>
                                          <p:spTgt spid="1024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0243">
                                            <p:txEl>
                                              <p:pRg st="1" end="1"/>
                                            </p:txEl>
                                          </p:spTgt>
                                        </p:tgtEl>
                                        <p:attrNameLst>
                                          <p:attrName>style.visibility</p:attrName>
                                        </p:attrNameLst>
                                      </p:cBhvr>
                                      <p:to>
                                        <p:strVal val="visible"/>
                                      </p:to>
                                    </p:set>
                                    <p:animEffect transition="in" filter="slide(fromBottom)">
                                      <p:cBhvr>
                                        <p:cTn id="20" dur="500"/>
                                        <p:tgtEl>
                                          <p:spTgt spid="1024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Effect transition="in" filter="slide(fromBottom)">
                                      <p:cBhvr>
                                        <p:cTn id="25" dur="500"/>
                                        <p:tgtEl>
                                          <p:spTgt spid="1024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0243">
                                            <p:txEl>
                                              <p:pRg st="3" end="3"/>
                                            </p:txEl>
                                          </p:spTgt>
                                        </p:tgtEl>
                                        <p:attrNameLst>
                                          <p:attrName>style.visibility</p:attrName>
                                        </p:attrNameLst>
                                      </p:cBhvr>
                                      <p:to>
                                        <p:strVal val="visible"/>
                                      </p:to>
                                    </p:set>
                                    <p:animEffect transition="in" filter="slide(fromBottom)">
                                      <p:cBhvr>
                                        <p:cTn id="30" dur="500"/>
                                        <p:tgtEl>
                                          <p:spTgt spid="102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slide(fromBottom)">
                                      <p:cBhvr>
                                        <p:cTn id="35" dur="500"/>
                                        <p:tgtEl>
                                          <p:spTgt spid="1024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0243">
                                            <p:txEl>
                                              <p:pRg st="5" end="5"/>
                                            </p:txEl>
                                          </p:spTgt>
                                        </p:tgtEl>
                                        <p:attrNameLst>
                                          <p:attrName>style.visibility</p:attrName>
                                        </p:attrNameLst>
                                      </p:cBhvr>
                                      <p:to>
                                        <p:strVal val="visible"/>
                                      </p:to>
                                    </p:set>
                                    <p:animEffect transition="in" filter="slide(fromBottom)">
                                      <p:cBhvr>
                                        <p:cTn id="40"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dirty="0" smtClean="0"/>
              <a:t>Size of Atoms</a:t>
            </a:r>
            <a:endParaRPr lang="en-US" dirty="0"/>
          </a:p>
        </p:txBody>
      </p:sp>
      <p:sp>
        <p:nvSpPr>
          <p:cNvPr id="3" name="Content Placeholder 2"/>
          <p:cNvSpPr>
            <a:spLocks noGrp="1"/>
          </p:cNvSpPr>
          <p:nvPr>
            <p:ph idx="1"/>
          </p:nvPr>
        </p:nvSpPr>
        <p:spPr>
          <a:xfrm>
            <a:off x="1066800" y="1295400"/>
            <a:ext cx="7772400" cy="4495800"/>
          </a:xfrm>
        </p:spPr>
        <p:txBody>
          <a:bodyPr/>
          <a:lstStyle/>
          <a:p>
            <a:r>
              <a:rPr lang="en-US" dirty="0" smtClean="0"/>
              <a:t>If the nucleus were the size of a marble, the size of the atoms would be a football field</a:t>
            </a:r>
          </a:p>
          <a:p>
            <a:r>
              <a:rPr lang="en-US" b="1" dirty="0" smtClean="0"/>
              <a:t>Atomic radius</a:t>
            </a:r>
          </a:p>
          <a:p>
            <a:pPr lvl="1"/>
            <a:r>
              <a:rPr lang="en-US" dirty="0" smtClean="0"/>
              <a:t>40-270 pm</a:t>
            </a:r>
          </a:p>
          <a:p>
            <a:pPr lvl="1"/>
            <a:r>
              <a:rPr lang="en-US" dirty="0" smtClean="0"/>
              <a:t>Most is due to electron cloud</a:t>
            </a:r>
          </a:p>
          <a:p>
            <a:r>
              <a:rPr lang="en-US" b="1" dirty="0" smtClean="0"/>
              <a:t>Nuclear radius</a:t>
            </a:r>
          </a:p>
          <a:p>
            <a:pPr lvl="1"/>
            <a:r>
              <a:rPr lang="en-US" dirty="0" smtClean="0"/>
              <a:t>0.001 pm</a:t>
            </a:r>
          </a:p>
          <a:p>
            <a:pPr lvl="1"/>
            <a:r>
              <a:rPr lang="en-US" dirty="0" smtClean="0"/>
              <a:t>Density is 2 x 10 </a:t>
            </a:r>
            <a:r>
              <a:rPr lang="en-US" baseline="30000" dirty="0" smtClean="0"/>
              <a:t>8</a:t>
            </a:r>
            <a:r>
              <a:rPr lang="en-US" dirty="0" smtClean="0"/>
              <a:t> metric tons/cm</a:t>
            </a:r>
            <a:r>
              <a:rPr lang="en-US" baseline="30000" dirty="0" smtClean="0"/>
              <a:t>3</a:t>
            </a:r>
          </a:p>
          <a:p>
            <a:pPr lvl="2"/>
            <a:r>
              <a:rPr lang="en-US" dirty="0" smtClean="0"/>
              <a:t>1 metric ton= 1000 kg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8217881"/>
              </p:ext>
            </p:extLst>
          </p:nvPr>
        </p:nvGraphicFramePr>
        <p:xfrm>
          <a:off x="1143000" y="1600201"/>
          <a:ext cx="7772400" cy="2663687"/>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834887">
                <a:tc>
                  <a:txBody>
                    <a:bodyPr/>
                    <a:lstStyle/>
                    <a:p>
                      <a:pPr algn="ctr"/>
                      <a:r>
                        <a:rPr lang="en-US" dirty="0" smtClean="0"/>
                        <a:t>Particle</a:t>
                      </a:r>
                      <a:endParaRPr lang="en-US" dirty="0"/>
                    </a:p>
                  </a:txBody>
                  <a:tcPr/>
                </a:tc>
                <a:tc>
                  <a:txBody>
                    <a:bodyPr/>
                    <a:lstStyle/>
                    <a:p>
                      <a:pPr algn="ctr"/>
                      <a:r>
                        <a:rPr lang="en-US" dirty="0" smtClean="0"/>
                        <a:t>Symbol</a:t>
                      </a:r>
                      <a:endParaRPr lang="en-US" dirty="0"/>
                    </a:p>
                  </a:txBody>
                  <a:tcPr/>
                </a:tc>
                <a:tc>
                  <a:txBody>
                    <a:bodyPr/>
                    <a:lstStyle/>
                    <a:p>
                      <a:pPr algn="ctr"/>
                      <a:r>
                        <a:rPr lang="en-US" dirty="0" smtClean="0"/>
                        <a:t>Relative charge</a:t>
                      </a:r>
                      <a:endParaRPr lang="en-US" dirty="0"/>
                    </a:p>
                  </a:txBody>
                  <a:tcPr/>
                </a:tc>
                <a:tc>
                  <a:txBody>
                    <a:bodyPr/>
                    <a:lstStyle/>
                    <a:p>
                      <a:pPr algn="ctr"/>
                      <a:r>
                        <a:rPr lang="en-US" dirty="0" smtClean="0"/>
                        <a:t>Relative mass</a:t>
                      </a:r>
                      <a:endParaRPr lang="en-US" dirty="0"/>
                    </a:p>
                  </a:txBody>
                  <a:tcPr/>
                </a:tc>
                <a:tc>
                  <a:txBody>
                    <a:bodyPr/>
                    <a:lstStyle/>
                    <a:p>
                      <a:pPr algn="ctr"/>
                      <a:r>
                        <a:rPr lang="en-US" dirty="0" smtClean="0"/>
                        <a:t>Actual Mass</a:t>
                      </a:r>
                      <a:endParaRPr lang="en-US" dirty="0"/>
                    </a:p>
                  </a:txBody>
                  <a:tcPr/>
                </a:tc>
              </a:tr>
              <a:tr h="483704">
                <a:tc>
                  <a:txBody>
                    <a:bodyPr/>
                    <a:lstStyle/>
                    <a:p>
                      <a:r>
                        <a:rPr lang="en-US" dirty="0" smtClean="0"/>
                        <a:t>Electron</a:t>
                      </a:r>
                      <a:endParaRPr lang="en-US" dirty="0"/>
                    </a:p>
                  </a:txBody>
                  <a:tcPr/>
                </a:tc>
                <a:tc>
                  <a:txBody>
                    <a:bodyPr/>
                    <a:lstStyle/>
                    <a:p>
                      <a:r>
                        <a:rPr lang="en-US" dirty="0" smtClean="0"/>
                        <a:t>e-, </a:t>
                      </a:r>
                      <a:r>
                        <a:rPr lang="en-US" baseline="30000" dirty="0" smtClean="0"/>
                        <a:t>0 </a:t>
                      </a:r>
                      <a:r>
                        <a:rPr lang="en-US" baseline="-25000" dirty="0" smtClean="0"/>
                        <a:t>-1 </a:t>
                      </a:r>
                      <a:r>
                        <a:rPr lang="en-US" dirty="0" smtClean="0"/>
                        <a:t>e</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9.109 x 10</a:t>
                      </a:r>
                      <a:r>
                        <a:rPr lang="en-US" sz="1600" baseline="30000" dirty="0" smtClean="0"/>
                        <a:t>-31Kg</a:t>
                      </a:r>
                    </a:p>
                    <a:p>
                      <a:endParaRPr lang="en-US" dirty="0"/>
                    </a:p>
                  </a:txBody>
                  <a:tcPr/>
                </a:tc>
              </a:tr>
              <a:tr h="483704">
                <a:tc>
                  <a:txBody>
                    <a:bodyPr/>
                    <a:lstStyle/>
                    <a:p>
                      <a:r>
                        <a:rPr lang="en-US" dirty="0" smtClean="0"/>
                        <a:t>Proton</a:t>
                      </a:r>
                      <a:endParaRPr lang="en-US" dirty="0"/>
                    </a:p>
                  </a:txBody>
                  <a:tcPr/>
                </a:tc>
                <a:tc>
                  <a:txBody>
                    <a:bodyPr/>
                    <a:lstStyle/>
                    <a:p>
                      <a:r>
                        <a:rPr lang="en-US" dirty="0" smtClean="0"/>
                        <a:t>p+, </a:t>
                      </a:r>
                      <a:r>
                        <a:rPr lang="en-US" baseline="30000" dirty="0" smtClean="0"/>
                        <a:t>1</a:t>
                      </a:r>
                      <a:r>
                        <a:rPr lang="en-US" dirty="0" smtClean="0"/>
                        <a:t> </a:t>
                      </a:r>
                      <a:r>
                        <a:rPr lang="en-US" baseline="-25000" dirty="0" smtClean="0"/>
                        <a:t>1</a:t>
                      </a:r>
                      <a:r>
                        <a:rPr lang="en-US" dirty="0" smtClean="0"/>
                        <a:t> H</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1.673x 10</a:t>
                      </a:r>
                      <a:r>
                        <a:rPr lang="en-US" sz="1600" baseline="30000" dirty="0" smtClean="0"/>
                        <a:t>-27kg</a:t>
                      </a:r>
                    </a:p>
                    <a:p>
                      <a:endParaRPr lang="en-US" dirty="0"/>
                    </a:p>
                  </a:txBody>
                  <a:tcPr/>
                </a:tc>
              </a:tr>
              <a:tr h="483704">
                <a:tc>
                  <a:txBody>
                    <a:bodyPr/>
                    <a:lstStyle/>
                    <a:p>
                      <a:r>
                        <a:rPr lang="en-US" dirty="0" smtClean="0"/>
                        <a:t>Neutron</a:t>
                      </a:r>
                      <a:endParaRPr lang="en-US" dirty="0"/>
                    </a:p>
                  </a:txBody>
                  <a:tcPr/>
                </a:tc>
                <a:tc>
                  <a:txBody>
                    <a:bodyPr/>
                    <a:lstStyle/>
                    <a:p>
                      <a:r>
                        <a:rPr lang="en-US" dirty="0" smtClean="0"/>
                        <a:t>N</a:t>
                      </a:r>
                      <a:r>
                        <a:rPr lang="en-US" baseline="30000" dirty="0" smtClean="0"/>
                        <a:t>0, </a:t>
                      </a:r>
                      <a:r>
                        <a:rPr lang="en-US" dirty="0" smtClean="0"/>
                        <a:t> </a:t>
                      </a:r>
                      <a:r>
                        <a:rPr lang="en-US" baseline="30000" dirty="0" smtClean="0"/>
                        <a:t>1</a:t>
                      </a:r>
                      <a:r>
                        <a:rPr lang="en-US" dirty="0" smtClean="0"/>
                        <a:t> </a:t>
                      </a:r>
                      <a:r>
                        <a:rPr lang="en-US" baseline="-25000" dirty="0" smtClean="0"/>
                        <a:t>0</a:t>
                      </a:r>
                      <a:r>
                        <a:rPr lang="en-US" dirty="0" smtClean="0"/>
                        <a:t>n</a:t>
                      </a:r>
                      <a:endParaRPr lang="en-US" baseline="30000"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1.675 x 10</a:t>
                      </a:r>
                      <a:r>
                        <a:rPr lang="en-US" sz="1600" baseline="30000" dirty="0" smtClean="0"/>
                        <a:t>-27Kg</a:t>
                      </a:r>
                    </a:p>
                    <a:p>
                      <a:endParaRPr lang="en-US" dirty="0"/>
                    </a:p>
                  </a:txBody>
                  <a:tcPr/>
                </a:tc>
              </a:tr>
            </a:tbl>
          </a:graphicData>
        </a:graphic>
      </p:graphicFrame>
    </p:spTree>
    <p:extLst>
      <p:ext uri="{BB962C8B-B14F-4D97-AF65-F5344CB8AC3E}">
        <p14:creationId xmlns:p14="http://schemas.microsoft.com/office/powerpoint/2010/main" val="3850026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lgn="ctr"/>
            <a:r>
              <a:rPr lang="en-US" dirty="0"/>
              <a:t>What are Atoms?</a:t>
            </a:r>
          </a:p>
        </p:txBody>
      </p:sp>
      <p:sp>
        <p:nvSpPr>
          <p:cNvPr id="1027" name="Rectangle 3"/>
          <p:cNvSpPr>
            <a:spLocks noGrp="1" noChangeArrowheads="1"/>
          </p:cNvSpPr>
          <p:nvPr>
            <p:ph type="body" idx="1"/>
          </p:nvPr>
        </p:nvSpPr>
        <p:spPr/>
        <p:txBody>
          <a:bodyPr/>
          <a:lstStyle/>
          <a:p>
            <a:r>
              <a:rPr lang="en-US" dirty="0" smtClean="0"/>
              <a:t>The smallest unit of an element that retains the properties of that element</a:t>
            </a:r>
            <a:endParaRPr lang="en-US" dirty="0"/>
          </a:p>
          <a:p>
            <a:r>
              <a:rPr lang="en-US" dirty="0"/>
              <a:t>Atoms are the building blocks of </a:t>
            </a:r>
            <a:r>
              <a:rPr lang="en-US" dirty="0" smtClean="0"/>
              <a:t>molecules</a:t>
            </a:r>
            <a:endParaRPr lang="en-US" dirty="0"/>
          </a:p>
        </p:txBody>
      </p:sp>
      <p:pic>
        <p:nvPicPr>
          <p:cNvPr id="4" name="Picture 4" descr="bd06978_"/>
          <p:cNvPicPr>
            <a:picLocks noChangeAspect="1" noChangeArrowheads="1"/>
          </p:cNvPicPr>
          <p:nvPr/>
        </p:nvPicPr>
        <p:blipFill>
          <a:blip r:embed="rId2" cstate="print"/>
          <a:srcRect/>
          <a:stretch>
            <a:fillRect/>
          </a:stretch>
        </p:blipFill>
        <p:spPr bwMode="auto">
          <a:xfrm>
            <a:off x="5410200" y="3886200"/>
            <a:ext cx="2479675" cy="23860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 calcmode="lin" valueType="num">
                                      <p:cBhvr additive="base">
                                        <p:cTn id="12"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27">
                                            <p:txEl>
                                              <p:pRg st="1" end="1"/>
                                            </p:txEl>
                                          </p:spTgt>
                                        </p:tgtEl>
                                        <p:attrNameLst>
                                          <p:attrName>style.visibility</p:attrName>
                                        </p:attrNameLst>
                                      </p:cBhvr>
                                      <p:to>
                                        <p:strVal val="visible"/>
                                      </p:to>
                                    </p:set>
                                    <p:anim calcmode="lin" valueType="num">
                                      <p:cBhvr additive="base">
                                        <p:cTn id="18"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Discovery of the Electron</a:t>
            </a:r>
            <a:endParaRPr lang="en-US" dirty="0"/>
          </a:p>
        </p:txBody>
      </p:sp>
      <p:sp>
        <p:nvSpPr>
          <p:cNvPr id="7" name="Subtitle 6"/>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 J. </a:t>
            </a:r>
            <a:r>
              <a:rPr lang="en-US" dirty="0" smtClean="0"/>
              <a:t>Thomson </a:t>
            </a:r>
            <a:r>
              <a:rPr lang="en-US" dirty="0"/>
              <a:t>(1856-1940)</a:t>
            </a:r>
          </a:p>
        </p:txBody>
      </p:sp>
      <p:pic>
        <p:nvPicPr>
          <p:cNvPr id="4" name="Picture 2" descr="Jj-thomson2">
            <a:hlinkClick r:id="rId2" tooltip="Wikipedia -  J. J.   T  H O M S O N"/>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1379257" y="1903291"/>
            <a:ext cx="3185085" cy="3661017"/>
          </a:xfrm>
          <a:prstGeom prst="rect">
            <a:avLst/>
          </a:prstGeom>
          <a:noFill/>
          <a:ln w="3175">
            <a:solidFill>
              <a:srgbClr val="333333"/>
            </a:solidFill>
            <a:miter lim="800000"/>
            <a:headEnd/>
            <a:tailEnd/>
          </a:ln>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p:txBody>
          <a:bodyPr/>
          <a:lstStyle/>
          <a:p>
            <a:r>
              <a:rPr lang="en-US" dirty="0" smtClean="0"/>
              <a:t>English physicist</a:t>
            </a:r>
            <a:endParaRPr lang="en-US" dirty="0"/>
          </a:p>
        </p:txBody>
      </p:sp>
    </p:spTree>
    <p:extLst>
      <p:ext uri="{BB962C8B-B14F-4D97-AF65-F5344CB8AC3E}">
        <p14:creationId xmlns:p14="http://schemas.microsoft.com/office/powerpoint/2010/main" val="398114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 descr="cathode ray tube"/>
          <p:cNvGrpSpPr>
            <a:grpSpLocks/>
          </p:cNvGrpSpPr>
          <p:nvPr/>
        </p:nvGrpSpPr>
        <p:grpSpPr bwMode="auto">
          <a:xfrm>
            <a:off x="533400" y="1666875"/>
            <a:ext cx="8229600" cy="5038725"/>
            <a:chOff x="336" y="1008"/>
            <a:chExt cx="5184" cy="3174"/>
          </a:xfrm>
        </p:grpSpPr>
        <p:pic>
          <p:nvPicPr>
            <p:cNvPr id="50179" name="Picture 3" descr="Zumdahl03_07">
              <a:hlinkClick r:id="rId3" action="ppaction://hlinkfile"/>
              <a:hlinkHover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1008"/>
              <a:ext cx="5184" cy="3174"/>
            </a:xfrm>
            <a:prstGeom prst="rect">
              <a:avLst/>
            </a:prstGeom>
            <a:noFill/>
            <a:extLst>
              <a:ext uri="{909E8E84-426E-40DD-AFC4-6F175D3DCCD1}">
                <a14:hiddenFill xmlns:a14="http://schemas.microsoft.com/office/drawing/2010/main">
                  <a:solidFill>
                    <a:srgbClr val="FFFFFF"/>
                  </a:solidFill>
                </a14:hiddenFill>
              </a:ext>
            </a:extLst>
          </p:spPr>
        </p:pic>
        <p:sp>
          <p:nvSpPr>
            <p:cNvPr id="50180" name="Rectangle 4"/>
            <p:cNvSpPr>
              <a:spLocks noChangeArrowheads="1"/>
            </p:cNvSpPr>
            <p:nvPr/>
          </p:nvSpPr>
          <p:spPr bwMode="auto">
            <a:xfrm>
              <a:off x="2256" y="1056"/>
              <a:ext cx="1200" cy="912"/>
            </a:xfrm>
            <a:prstGeom prst="rect">
              <a:avLst/>
            </a:prstGeom>
            <a:solidFill>
              <a:srgbClr val="F2F2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dirty="0">
                  <a:solidFill>
                    <a:srgbClr val="0070C0"/>
                  </a:solidFill>
                </a:rPr>
                <a:t>Source of</a:t>
              </a:r>
            </a:p>
            <a:p>
              <a:pPr algn="ctr"/>
              <a:r>
                <a:rPr lang="en-US" altLang="en-US" sz="2400" dirty="0">
                  <a:solidFill>
                    <a:srgbClr val="0070C0"/>
                  </a:solidFill>
                </a:rPr>
                <a:t>Electrical</a:t>
              </a:r>
            </a:p>
            <a:p>
              <a:pPr algn="ctr"/>
              <a:r>
                <a:rPr lang="en-US" altLang="en-US" sz="2400" dirty="0">
                  <a:solidFill>
                    <a:srgbClr val="0070C0"/>
                  </a:solidFill>
                </a:rPr>
                <a:t>Potential</a:t>
              </a:r>
            </a:p>
          </p:txBody>
        </p:sp>
        <p:grpSp>
          <p:nvGrpSpPr>
            <p:cNvPr id="50181" name="Group 5"/>
            <p:cNvGrpSpPr>
              <a:grpSpLocks/>
            </p:cNvGrpSpPr>
            <p:nvPr/>
          </p:nvGrpSpPr>
          <p:grpSpPr bwMode="auto">
            <a:xfrm>
              <a:off x="480" y="2112"/>
              <a:ext cx="4752" cy="2016"/>
              <a:chOff x="480" y="2112"/>
              <a:chExt cx="4752" cy="2016"/>
            </a:xfrm>
          </p:grpSpPr>
          <p:sp>
            <p:nvSpPr>
              <p:cNvPr id="50182" name="Rectangle 6"/>
              <p:cNvSpPr>
                <a:spLocks noChangeArrowheads="1"/>
              </p:cNvSpPr>
              <p:nvPr/>
            </p:nvSpPr>
            <p:spPr bwMode="auto">
              <a:xfrm>
                <a:off x="480" y="3312"/>
                <a:ext cx="1056" cy="24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Metal Plate</a:t>
                </a:r>
              </a:p>
            </p:txBody>
          </p:sp>
          <p:sp>
            <p:nvSpPr>
              <p:cNvPr id="50183" name="Rectangle 7"/>
              <p:cNvSpPr>
                <a:spLocks noChangeArrowheads="1"/>
              </p:cNvSpPr>
              <p:nvPr/>
            </p:nvSpPr>
            <p:spPr bwMode="auto">
              <a:xfrm>
                <a:off x="1536" y="3648"/>
                <a:ext cx="912" cy="4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Gas-filled</a:t>
                </a:r>
              </a:p>
              <a:p>
                <a:pPr algn="ctr"/>
                <a:r>
                  <a:rPr lang="en-US" altLang="en-US"/>
                  <a:t>glass tube</a:t>
                </a:r>
              </a:p>
            </p:txBody>
          </p:sp>
          <p:sp>
            <p:nvSpPr>
              <p:cNvPr id="50184" name="Rectangle 8"/>
              <p:cNvSpPr>
                <a:spLocks noChangeArrowheads="1"/>
              </p:cNvSpPr>
              <p:nvPr/>
            </p:nvSpPr>
            <p:spPr bwMode="auto">
              <a:xfrm>
                <a:off x="3984" y="3888"/>
                <a:ext cx="1056" cy="24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Metal plate</a:t>
                </a:r>
              </a:p>
            </p:txBody>
          </p:sp>
          <p:sp>
            <p:nvSpPr>
              <p:cNvPr id="50185" name="Rectangle 9"/>
              <p:cNvSpPr>
                <a:spLocks noChangeArrowheads="1"/>
              </p:cNvSpPr>
              <p:nvPr/>
            </p:nvSpPr>
            <p:spPr bwMode="auto">
              <a:xfrm>
                <a:off x="3408" y="2112"/>
                <a:ext cx="1824" cy="5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Stream of negative</a:t>
                </a:r>
              </a:p>
              <a:p>
                <a:pPr algn="ctr"/>
                <a:r>
                  <a:rPr lang="en-US" altLang="en-US"/>
                  <a:t>particles (electrons)</a:t>
                </a:r>
              </a:p>
            </p:txBody>
          </p:sp>
        </p:grpSp>
      </p:grpSp>
      <p:sp>
        <p:nvSpPr>
          <p:cNvPr id="50186" name="Rectangle 10"/>
          <p:cNvSpPr>
            <a:spLocks noGrp="1" noChangeArrowheads="1"/>
          </p:cNvSpPr>
          <p:nvPr>
            <p:ph type="title"/>
          </p:nvPr>
        </p:nvSpPr>
        <p:spPr>
          <a:xfrm>
            <a:off x="3352800" y="609600"/>
            <a:ext cx="5486400" cy="1143000"/>
          </a:xfrm>
        </p:spPr>
        <p:txBody>
          <a:bodyPr/>
          <a:lstStyle/>
          <a:p>
            <a:r>
              <a:rPr lang="en-US" altLang="en-US"/>
              <a:t>A Cathode Ray Tube</a:t>
            </a:r>
          </a:p>
        </p:txBody>
      </p:sp>
      <p:sp>
        <p:nvSpPr>
          <p:cNvPr id="50187" name="Rectangle 11"/>
          <p:cNvSpPr>
            <a:spLocks noChangeArrowheads="1"/>
          </p:cNvSpPr>
          <p:nvPr/>
        </p:nvSpPr>
        <p:spPr bwMode="auto">
          <a:xfrm>
            <a:off x="76200" y="6553200"/>
            <a:ext cx="312261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a:t>Zumdahl, Zumdahl, DeCoste, </a:t>
            </a:r>
            <a:r>
              <a:rPr lang="en-US" altLang="en-US" sz="800" u="sng"/>
              <a:t>World of Chemistry</a:t>
            </a:r>
            <a:r>
              <a:rPr lang="en-US" altLang="en-US" sz="800"/>
              <a:t> </a:t>
            </a:r>
            <a:r>
              <a:rPr lang="en-US" altLang="en-US" sz="800">
                <a:latin typeface="Symbol" pitchFamily="18" charset="2"/>
              </a:rPr>
              <a:t> </a:t>
            </a:r>
            <a:r>
              <a:rPr lang="en-US" altLang="en-US" sz="800"/>
              <a:t>2002, page 58</a:t>
            </a:r>
          </a:p>
        </p:txBody>
      </p:sp>
      <p:sp>
        <p:nvSpPr>
          <p:cNvPr id="50188" name="Freeform 12"/>
          <p:cNvSpPr>
            <a:spLocks/>
          </p:cNvSpPr>
          <p:nvPr/>
        </p:nvSpPr>
        <p:spPr bwMode="auto">
          <a:xfrm>
            <a:off x="1600200" y="4200525"/>
            <a:ext cx="5516563" cy="1443038"/>
          </a:xfrm>
          <a:custGeom>
            <a:avLst/>
            <a:gdLst>
              <a:gd name="T0" fmla="*/ 200 w 3475"/>
              <a:gd name="T1" fmla="*/ 3 h 909"/>
              <a:gd name="T2" fmla="*/ 524 w 3475"/>
              <a:gd name="T3" fmla="*/ 42 h 909"/>
              <a:gd name="T4" fmla="*/ 1790 w 3475"/>
              <a:gd name="T5" fmla="*/ 162 h 909"/>
              <a:gd name="T6" fmla="*/ 3083 w 3475"/>
              <a:gd name="T7" fmla="*/ 285 h 909"/>
              <a:gd name="T8" fmla="*/ 3418 w 3475"/>
              <a:gd name="T9" fmla="*/ 318 h 909"/>
              <a:gd name="T10" fmla="*/ 3428 w 3475"/>
              <a:gd name="T11" fmla="*/ 318 h 909"/>
              <a:gd name="T12" fmla="*/ 3407 w 3475"/>
              <a:gd name="T13" fmla="*/ 333 h 909"/>
              <a:gd name="T14" fmla="*/ 3370 w 3475"/>
              <a:gd name="T15" fmla="*/ 375 h 909"/>
              <a:gd name="T16" fmla="*/ 3311 w 3475"/>
              <a:gd name="T17" fmla="*/ 468 h 909"/>
              <a:gd name="T18" fmla="*/ 3275 w 3475"/>
              <a:gd name="T19" fmla="*/ 591 h 909"/>
              <a:gd name="T20" fmla="*/ 3281 w 3475"/>
              <a:gd name="T21" fmla="*/ 732 h 909"/>
              <a:gd name="T22" fmla="*/ 3314 w 3475"/>
              <a:gd name="T23" fmla="*/ 834 h 909"/>
              <a:gd name="T24" fmla="*/ 3353 w 3475"/>
              <a:gd name="T25" fmla="*/ 897 h 909"/>
              <a:gd name="T26" fmla="*/ 3305 w 3475"/>
              <a:gd name="T27" fmla="*/ 903 h 909"/>
              <a:gd name="T28" fmla="*/ 2996 w 3475"/>
              <a:gd name="T29" fmla="*/ 858 h 909"/>
              <a:gd name="T30" fmla="*/ 1847 w 3475"/>
              <a:gd name="T31" fmla="*/ 681 h 909"/>
              <a:gd name="T32" fmla="*/ 632 w 3475"/>
              <a:gd name="T33" fmla="*/ 504 h 909"/>
              <a:gd name="T34" fmla="*/ 203 w 3475"/>
              <a:gd name="T35" fmla="*/ 432 h 909"/>
              <a:gd name="T36" fmla="*/ 98 w 3475"/>
              <a:gd name="T37" fmla="*/ 411 h 909"/>
              <a:gd name="T38" fmla="*/ 29 w 3475"/>
              <a:gd name="T39" fmla="*/ 342 h 909"/>
              <a:gd name="T40" fmla="*/ 2 w 3475"/>
              <a:gd name="T41" fmla="*/ 252 h 909"/>
              <a:gd name="T42" fmla="*/ 17 w 3475"/>
              <a:gd name="T43" fmla="*/ 132 h 909"/>
              <a:gd name="T44" fmla="*/ 44 w 3475"/>
              <a:gd name="T45" fmla="*/ 69 h 909"/>
              <a:gd name="T46" fmla="*/ 98 w 3475"/>
              <a:gd name="T47" fmla="*/ 15 h 909"/>
              <a:gd name="T48" fmla="*/ 194 w 3475"/>
              <a:gd name="T49" fmla="*/ 0 h 909"/>
              <a:gd name="T50" fmla="*/ 257 w 3475"/>
              <a:gd name="T51" fmla="*/ 12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75" h="909">
                <a:moveTo>
                  <a:pt x="200" y="3"/>
                </a:moveTo>
                <a:cubicBezTo>
                  <a:pt x="254" y="10"/>
                  <a:pt x="259" y="16"/>
                  <a:pt x="524" y="42"/>
                </a:cubicBezTo>
                <a:cubicBezTo>
                  <a:pt x="789" y="68"/>
                  <a:pt x="1364" y="122"/>
                  <a:pt x="1790" y="162"/>
                </a:cubicBezTo>
                <a:cubicBezTo>
                  <a:pt x="2216" y="202"/>
                  <a:pt x="2812" y="259"/>
                  <a:pt x="3083" y="285"/>
                </a:cubicBezTo>
                <a:cubicBezTo>
                  <a:pt x="3354" y="311"/>
                  <a:pt x="3361" y="313"/>
                  <a:pt x="3418" y="318"/>
                </a:cubicBezTo>
                <a:cubicBezTo>
                  <a:pt x="3475" y="323"/>
                  <a:pt x="3430" y="316"/>
                  <a:pt x="3428" y="318"/>
                </a:cubicBezTo>
                <a:cubicBezTo>
                  <a:pt x="3426" y="320"/>
                  <a:pt x="3417" y="324"/>
                  <a:pt x="3407" y="333"/>
                </a:cubicBezTo>
                <a:cubicBezTo>
                  <a:pt x="3397" y="342"/>
                  <a:pt x="3386" y="353"/>
                  <a:pt x="3370" y="375"/>
                </a:cubicBezTo>
                <a:cubicBezTo>
                  <a:pt x="3354" y="397"/>
                  <a:pt x="3327" y="432"/>
                  <a:pt x="3311" y="468"/>
                </a:cubicBezTo>
                <a:cubicBezTo>
                  <a:pt x="3295" y="504"/>
                  <a:pt x="3280" y="547"/>
                  <a:pt x="3275" y="591"/>
                </a:cubicBezTo>
                <a:cubicBezTo>
                  <a:pt x="3270" y="635"/>
                  <a:pt x="3275" y="692"/>
                  <a:pt x="3281" y="732"/>
                </a:cubicBezTo>
                <a:cubicBezTo>
                  <a:pt x="3287" y="772"/>
                  <a:pt x="3302" y="807"/>
                  <a:pt x="3314" y="834"/>
                </a:cubicBezTo>
                <a:cubicBezTo>
                  <a:pt x="3326" y="861"/>
                  <a:pt x="3354" y="886"/>
                  <a:pt x="3353" y="897"/>
                </a:cubicBezTo>
                <a:cubicBezTo>
                  <a:pt x="3352" y="908"/>
                  <a:pt x="3364" y="909"/>
                  <a:pt x="3305" y="903"/>
                </a:cubicBezTo>
                <a:cubicBezTo>
                  <a:pt x="3246" y="897"/>
                  <a:pt x="3239" y="895"/>
                  <a:pt x="2996" y="858"/>
                </a:cubicBezTo>
                <a:cubicBezTo>
                  <a:pt x="2753" y="821"/>
                  <a:pt x="2241" y="740"/>
                  <a:pt x="1847" y="681"/>
                </a:cubicBezTo>
                <a:cubicBezTo>
                  <a:pt x="1453" y="622"/>
                  <a:pt x="906" y="545"/>
                  <a:pt x="632" y="504"/>
                </a:cubicBezTo>
                <a:cubicBezTo>
                  <a:pt x="358" y="463"/>
                  <a:pt x="292" y="448"/>
                  <a:pt x="203" y="432"/>
                </a:cubicBezTo>
                <a:cubicBezTo>
                  <a:pt x="114" y="416"/>
                  <a:pt x="127" y="426"/>
                  <a:pt x="98" y="411"/>
                </a:cubicBezTo>
                <a:cubicBezTo>
                  <a:pt x="69" y="396"/>
                  <a:pt x="45" y="368"/>
                  <a:pt x="29" y="342"/>
                </a:cubicBezTo>
                <a:cubicBezTo>
                  <a:pt x="13" y="316"/>
                  <a:pt x="4" y="287"/>
                  <a:pt x="2" y="252"/>
                </a:cubicBezTo>
                <a:cubicBezTo>
                  <a:pt x="0" y="217"/>
                  <a:pt x="10" y="162"/>
                  <a:pt x="17" y="132"/>
                </a:cubicBezTo>
                <a:cubicBezTo>
                  <a:pt x="24" y="102"/>
                  <a:pt x="31" y="88"/>
                  <a:pt x="44" y="69"/>
                </a:cubicBezTo>
                <a:cubicBezTo>
                  <a:pt x="57" y="50"/>
                  <a:pt x="73" y="26"/>
                  <a:pt x="98" y="15"/>
                </a:cubicBezTo>
                <a:cubicBezTo>
                  <a:pt x="123" y="4"/>
                  <a:pt x="168" y="0"/>
                  <a:pt x="194" y="0"/>
                </a:cubicBezTo>
                <a:cubicBezTo>
                  <a:pt x="220" y="0"/>
                  <a:pt x="244" y="10"/>
                  <a:pt x="257" y="12"/>
                </a:cubicBezTo>
              </a:path>
            </a:pathLst>
          </a:custGeom>
          <a:gradFill rotWithShape="1">
            <a:gsLst>
              <a:gs pos="0">
                <a:srgbClr val="F5F5F5"/>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Rectangle 13"/>
          <p:cNvSpPr>
            <a:spLocks noChangeArrowheads="1"/>
          </p:cNvSpPr>
          <p:nvPr/>
        </p:nvSpPr>
        <p:spPr bwMode="auto">
          <a:xfrm>
            <a:off x="4648200" y="3429000"/>
            <a:ext cx="3276600" cy="762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1" name="AutoShape 15">
            <a:hlinkClick r:id="rId5" action="ppaction://hlinksldjump" highlightClick="1"/>
          </p:cNvPr>
          <p:cNvSpPr>
            <a:spLocks noChangeArrowheads="1"/>
          </p:cNvSpPr>
          <p:nvPr/>
        </p:nvSpPr>
        <p:spPr bwMode="auto">
          <a:xfrm>
            <a:off x="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99453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1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50178"/>
                                        </p:tgtEl>
                                        <p:attrNameLst>
                                          <p:attrName>style.visibility</p:attrName>
                                        </p:attrNameLst>
                                      </p:cBhvr>
                                      <p:to>
                                        <p:strVal val="visible"/>
                                      </p:to>
                                    </p:set>
                                    <p:animEffect transition="in" filter="dissolve">
                                      <p:cBhvr>
                                        <p:cTn id="11" dur="500"/>
                                        <p:tgtEl>
                                          <p:spTgt spid="50178"/>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50188"/>
                                        </p:tgtEl>
                                        <p:attrNameLst>
                                          <p:attrName>style.visibility</p:attrName>
                                        </p:attrNameLst>
                                      </p:cBhvr>
                                      <p:to>
                                        <p:strVal val="visible"/>
                                      </p:to>
                                    </p:set>
                                  </p:childTnLst>
                                </p:cTn>
                              </p:par>
                            </p:childTnLst>
                          </p:cTn>
                        </p:par>
                        <p:par>
                          <p:cTn id="14" fill="hold" nodeType="afterGroup">
                            <p:stCondLst>
                              <p:cond delay="500"/>
                            </p:stCondLst>
                            <p:childTnLst>
                              <p:par>
                                <p:cTn id="15" presetID="10" presetClass="exit" presetSubtype="0" fill="hold" grpId="1" nodeType="afterEffect">
                                  <p:stCondLst>
                                    <p:cond delay="3500"/>
                                  </p:stCondLst>
                                  <p:childTnLst>
                                    <p:animEffect transition="out" filter="fade">
                                      <p:cBhvr>
                                        <p:cTn id="16" dur="2000"/>
                                        <p:tgtEl>
                                          <p:spTgt spid="50188"/>
                                        </p:tgtEl>
                                      </p:cBhvr>
                                    </p:animEffect>
                                    <p:set>
                                      <p:cBhvr>
                                        <p:cTn id="17" dur="1" fill="hold">
                                          <p:stCondLst>
                                            <p:cond delay="1999"/>
                                          </p:stCondLst>
                                        </p:cTn>
                                        <p:tgtEl>
                                          <p:spTgt spid="50188"/>
                                        </p:tgtEl>
                                        <p:attrNameLst>
                                          <p:attrName>style.visibility</p:attrName>
                                        </p:attrNameLst>
                                      </p:cBhvr>
                                      <p:to>
                                        <p:strVal val="hidden"/>
                                      </p:to>
                                    </p:set>
                                  </p:childTnLst>
                                </p:cTn>
                              </p:par>
                              <p:par>
                                <p:cTn id="18" presetID="10" presetClass="exit" presetSubtype="0" fill="hold" grpId="1" nodeType="withEffect">
                                  <p:stCondLst>
                                    <p:cond delay="3500"/>
                                  </p:stCondLst>
                                  <p:childTnLst>
                                    <p:animEffect transition="out" filter="fade">
                                      <p:cBhvr>
                                        <p:cTn id="19" dur="2000"/>
                                        <p:tgtEl>
                                          <p:spTgt spid="50189"/>
                                        </p:tgtEl>
                                      </p:cBhvr>
                                    </p:animEffect>
                                    <p:set>
                                      <p:cBhvr>
                                        <p:cTn id="20" dur="1" fill="hold">
                                          <p:stCondLst>
                                            <p:cond delay="1999"/>
                                          </p:stCondLst>
                                        </p:cTn>
                                        <p:tgtEl>
                                          <p:spTgt spid="501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8" grpId="0" animBg="1"/>
      <p:bldP spid="50188" grpId="1" animBg="1"/>
      <p:bldP spid="50189" grpId="0" animBg="1"/>
      <p:bldP spid="5018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a:solidFill>
                  <a:schemeClr val="tx2">
                    <a:lumMod val="20000"/>
                    <a:lumOff val="80000"/>
                  </a:schemeClr>
                </a:solidFill>
              </a:rPr>
              <a:t>Background Information</a:t>
            </a:r>
          </a:p>
        </p:txBody>
      </p:sp>
      <p:sp>
        <p:nvSpPr>
          <p:cNvPr id="52227" name="Rectangle 3"/>
          <p:cNvSpPr>
            <a:spLocks noGrp="1" noChangeArrowheads="1"/>
          </p:cNvSpPr>
          <p:nvPr>
            <p:ph type="body" idx="1"/>
          </p:nvPr>
        </p:nvSpPr>
        <p:spPr/>
        <p:txBody>
          <a:bodyPr/>
          <a:lstStyle/>
          <a:p>
            <a:pPr algn="ctr">
              <a:lnSpc>
                <a:spcPct val="90000"/>
              </a:lnSpc>
              <a:buFontTx/>
              <a:buNone/>
            </a:pPr>
            <a:r>
              <a:rPr lang="en-US" altLang="en-US" sz="2800" dirty="0">
                <a:solidFill>
                  <a:schemeClr val="accent4">
                    <a:lumMod val="20000"/>
                    <a:lumOff val="80000"/>
                  </a:schemeClr>
                </a:solidFill>
              </a:rPr>
              <a:t>Cathode Rays</a:t>
            </a:r>
          </a:p>
          <a:p>
            <a:pPr>
              <a:lnSpc>
                <a:spcPct val="90000"/>
              </a:lnSpc>
            </a:pPr>
            <a:r>
              <a:rPr lang="en-US" altLang="en-US" sz="2800" dirty="0">
                <a:solidFill>
                  <a:schemeClr val="tx2">
                    <a:lumMod val="20000"/>
                    <a:lumOff val="80000"/>
                  </a:schemeClr>
                </a:solidFill>
              </a:rPr>
              <a:t>Form when high voltage is applied across electrodes in a partially evacuated tube.</a:t>
            </a:r>
          </a:p>
          <a:p>
            <a:pPr>
              <a:lnSpc>
                <a:spcPct val="90000"/>
              </a:lnSpc>
            </a:pPr>
            <a:r>
              <a:rPr lang="en-US" altLang="en-US" sz="2800" dirty="0">
                <a:solidFill>
                  <a:schemeClr val="tx2">
                    <a:lumMod val="20000"/>
                    <a:lumOff val="80000"/>
                  </a:schemeClr>
                </a:solidFill>
              </a:rPr>
              <a:t>Originate at the cathode (negative electrode) and move to the anode (positive electrode)</a:t>
            </a:r>
          </a:p>
          <a:p>
            <a:pPr>
              <a:lnSpc>
                <a:spcPct val="90000"/>
              </a:lnSpc>
            </a:pPr>
            <a:r>
              <a:rPr lang="en-US" altLang="en-US" sz="2800" dirty="0">
                <a:solidFill>
                  <a:schemeClr val="tx2">
                    <a:lumMod val="20000"/>
                    <a:lumOff val="80000"/>
                  </a:schemeClr>
                </a:solidFill>
              </a:rPr>
              <a:t>Carry energy and can do work</a:t>
            </a:r>
          </a:p>
          <a:p>
            <a:pPr>
              <a:lnSpc>
                <a:spcPct val="90000"/>
              </a:lnSpc>
            </a:pPr>
            <a:r>
              <a:rPr lang="en-US" altLang="en-US" sz="2800" dirty="0">
                <a:solidFill>
                  <a:schemeClr val="tx2">
                    <a:lumMod val="20000"/>
                    <a:lumOff val="80000"/>
                  </a:schemeClr>
                </a:solidFill>
              </a:rPr>
              <a:t>Travel in straight lines in the absence of an external field</a:t>
            </a:r>
          </a:p>
          <a:p>
            <a:pPr>
              <a:lnSpc>
                <a:spcPct val="90000"/>
              </a:lnSpc>
            </a:pPr>
            <a:endParaRPr lang="en-US" altLang="en-US" sz="2800" dirty="0">
              <a:solidFill>
                <a:schemeClr val="tx2">
                  <a:lumMod val="20000"/>
                  <a:lumOff val="80000"/>
                </a:schemeClr>
              </a:solidFill>
            </a:endParaRPr>
          </a:p>
          <a:p>
            <a:pPr>
              <a:lnSpc>
                <a:spcPct val="90000"/>
              </a:lnSpc>
            </a:pPr>
            <a:endParaRPr lang="en-US" altLang="en-US" dirty="0">
              <a:solidFill>
                <a:schemeClr val="tx2">
                  <a:lumMod val="20000"/>
                  <a:lumOff val="80000"/>
                </a:schemeClr>
              </a:solidFill>
            </a:endParaRPr>
          </a:p>
        </p:txBody>
      </p:sp>
    </p:spTree>
    <p:extLst>
      <p:ext uri="{BB962C8B-B14F-4D97-AF65-F5344CB8AC3E}">
        <p14:creationId xmlns:p14="http://schemas.microsoft.com/office/powerpoint/2010/main" val="42218441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dirty="0">
                <a:solidFill>
                  <a:schemeClr val="tx2">
                    <a:lumMod val="20000"/>
                    <a:lumOff val="80000"/>
                  </a:schemeClr>
                </a:solidFill>
              </a:rPr>
              <a:t>Cathode Ray Experiment</a:t>
            </a:r>
          </a:p>
        </p:txBody>
      </p:sp>
      <p:sp>
        <p:nvSpPr>
          <p:cNvPr id="56323" name="Rectangle 3"/>
          <p:cNvSpPr>
            <a:spLocks noGrp="1" noChangeArrowheads="1"/>
          </p:cNvSpPr>
          <p:nvPr>
            <p:ph type="body" idx="1"/>
          </p:nvPr>
        </p:nvSpPr>
        <p:spPr/>
        <p:txBody>
          <a:bodyPr/>
          <a:lstStyle/>
          <a:p>
            <a:pPr algn="ctr">
              <a:buFontTx/>
              <a:buNone/>
            </a:pPr>
            <a:r>
              <a:rPr lang="en-US" altLang="en-US" dirty="0">
                <a:solidFill>
                  <a:schemeClr val="accent3">
                    <a:lumMod val="20000"/>
                    <a:lumOff val="80000"/>
                  </a:schemeClr>
                </a:solidFill>
              </a:rPr>
              <a:t>1897 Experimentation</a:t>
            </a:r>
          </a:p>
          <a:p>
            <a:r>
              <a:rPr lang="en-US" altLang="en-US" dirty="0">
                <a:solidFill>
                  <a:schemeClr val="tx2">
                    <a:lumMod val="20000"/>
                    <a:lumOff val="80000"/>
                  </a:schemeClr>
                </a:solidFill>
              </a:rPr>
              <a:t>Using a cathode ray tube, Thomson was able to deflect cathode rays with an electrical field.</a:t>
            </a:r>
          </a:p>
          <a:p>
            <a:r>
              <a:rPr lang="en-US" altLang="en-US" dirty="0">
                <a:solidFill>
                  <a:schemeClr val="tx2">
                    <a:lumMod val="20000"/>
                    <a:lumOff val="80000"/>
                  </a:schemeClr>
                </a:solidFill>
              </a:rPr>
              <a:t>The rays bent towards the positive pole, indicating that they are negatively charged.</a:t>
            </a:r>
          </a:p>
        </p:txBody>
      </p:sp>
    </p:spTree>
    <p:extLst>
      <p:ext uri="{BB962C8B-B14F-4D97-AF65-F5344CB8AC3E}">
        <p14:creationId xmlns:p14="http://schemas.microsoft.com/office/powerpoint/2010/main" val="23723576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7212</TotalTime>
  <Words>1054</Words>
  <Application>Microsoft Office PowerPoint</Application>
  <PresentationFormat>On-screen Show (4:3)</PresentationFormat>
  <Paragraphs>226</Paragraphs>
  <Slides>34</Slides>
  <Notes>12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Factory</vt:lpstr>
      <vt:lpstr>Atoms : The Building Blocks of Matter</vt:lpstr>
      <vt:lpstr>Structure of the Atom</vt:lpstr>
      <vt:lpstr>3-2 Learning Targets</vt:lpstr>
      <vt:lpstr>What are Atoms?</vt:lpstr>
      <vt:lpstr>Discovery of the Electron</vt:lpstr>
      <vt:lpstr>J. J. Thomson (1856-1940)</vt:lpstr>
      <vt:lpstr>A Cathode Ray Tube</vt:lpstr>
      <vt:lpstr>Background Information</vt:lpstr>
      <vt:lpstr>Cathode Ray Experiment</vt:lpstr>
      <vt:lpstr>The Effect of an Electric Field on Cathode Rays</vt:lpstr>
      <vt:lpstr>Thomson’s Experiment</vt:lpstr>
      <vt:lpstr>Thomson’s Experiment</vt:lpstr>
      <vt:lpstr>Thomson’s Experiment</vt:lpstr>
      <vt:lpstr>Thomson’s Experiment</vt:lpstr>
      <vt:lpstr>PowerPoint Presentation</vt:lpstr>
      <vt:lpstr>Robert A. Millikan (1909)</vt:lpstr>
      <vt:lpstr>PowerPoint Presentation</vt:lpstr>
      <vt:lpstr>PowerPoint Presentation</vt:lpstr>
      <vt:lpstr>Conclusions</vt:lpstr>
      <vt:lpstr>Inferences made</vt:lpstr>
      <vt:lpstr>J.J. Thomson Model of the Atom-Plum Pudding Model</vt:lpstr>
      <vt:lpstr>Plum-Pudding Model</vt:lpstr>
      <vt:lpstr>Rutherford Experiment (1911)</vt:lpstr>
      <vt:lpstr>PowerPoint Presentation</vt:lpstr>
      <vt:lpstr>PowerPoint Presentation</vt:lpstr>
      <vt:lpstr>PowerPoint Presentation</vt:lpstr>
      <vt:lpstr>PowerPoint Presentation</vt:lpstr>
      <vt:lpstr>Nucleus</vt:lpstr>
      <vt:lpstr>Proton</vt:lpstr>
      <vt:lpstr>Neutron</vt:lpstr>
      <vt:lpstr>Nuclear forces</vt:lpstr>
      <vt:lpstr>Electron</vt:lpstr>
      <vt:lpstr>Size of Atoms</vt:lpstr>
      <vt:lpstr>PowerPoint Presentation</vt:lpstr>
    </vt:vector>
  </TitlesOfParts>
  <Company>Berlin Milan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 and the Periodic Table</dc:title>
  <dc:creator>Authorized User</dc:creator>
  <cp:lastModifiedBy>Test Stiudent2</cp:lastModifiedBy>
  <cp:revision>151</cp:revision>
  <cp:lastPrinted>2016-10-10T13:57:05Z</cp:lastPrinted>
  <dcterms:created xsi:type="dcterms:W3CDTF">2003-05-13T17:43:00Z</dcterms:created>
  <dcterms:modified xsi:type="dcterms:W3CDTF">2018-10-02T16:31:54Z</dcterms:modified>
</cp:coreProperties>
</file>