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327" r:id="rId4"/>
    <p:sldId id="290" r:id="rId5"/>
    <p:sldId id="289" r:id="rId6"/>
    <p:sldId id="291" r:id="rId7"/>
    <p:sldId id="293" r:id="rId8"/>
    <p:sldId id="294" r:id="rId9"/>
    <p:sldId id="295" r:id="rId10"/>
    <p:sldId id="296" r:id="rId11"/>
    <p:sldId id="297" r:id="rId12"/>
    <p:sldId id="338" r:id="rId13"/>
    <p:sldId id="298" r:id="rId14"/>
    <p:sldId id="299" r:id="rId15"/>
    <p:sldId id="300" r:id="rId16"/>
    <p:sldId id="301" r:id="rId17"/>
    <p:sldId id="303" r:id="rId18"/>
    <p:sldId id="320" r:id="rId19"/>
    <p:sldId id="319" r:id="rId20"/>
    <p:sldId id="310" r:id="rId21"/>
    <p:sldId id="305" r:id="rId22"/>
    <p:sldId id="306" r:id="rId23"/>
    <p:sldId id="307" r:id="rId24"/>
    <p:sldId id="308" r:id="rId25"/>
    <p:sldId id="309" r:id="rId26"/>
    <p:sldId id="315" r:id="rId27"/>
    <p:sldId id="345" r:id="rId28"/>
    <p:sldId id="316" r:id="rId29"/>
    <p:sldId id="317" r:id="rId30"/>
    <p:sldId id="314" r:id="rId31"/>
    <p:sldId id="329" r:id="rId32"/>
    <p:sldId id="318" r:id="rId33"/>
    <p:sldId id="330" r:id="rId34"/>
    <p:sldId id="343" r:id="rId35"/>
    <p:sldId id="344" r:id="rId36"/>
    <p:sldId id="335" r:id="rId3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40" autoAdjust="0"/>
  </p:normalViewPr>
  <p:slideViewPr>
    <p:cSldViewPr>
      <p:cViewPr varScale="1">
        <p:scale>
          <a:sx n="64" d="100"/>
          <a:sy n="64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E161AB9-A5D5-4E14-860D-73EC80665145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5DEA594-B19F-47C6-9187-C2E56B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8946F24-8232-4FCE-B5B2-CC32C84BAE5F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19F8BEF-7FE8-4AE0-A265-8D6E399BB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71D470A-5784-4234-939B-185EE01991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F70BC7-8F83-4827-98DD-8182920A4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24B66B-7366-4D96-8391-75E9041A3EA6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9EB26D-B038-4CC9-AAB5-10C089E6BB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</a:t>
            </a:r>
            <a:r>
              <a:rPr lang="en-US" sz="4000" dirty="0" smtClean="0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Measurements and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 dirty="0"/>
              <a:t>All nonzero digits are significant</a:t>
            </a:r>
          </a:p>
          <a:p>
            <a:r>
              <a:rPr lang="en-US" dirty="0"/>
              <a:t>875 = 3SF</a:t>
            </a:r>
          </a:p>
          <a:p>
            <a:r>
              <a:rPr lang="en-US" dirty="0"/>
              <a:t>5.56 = 3 </a:t>
            </a:r>
            <a:r>
              <a:rPr lang="en-US" dirty="0" smtClean="0"/>
              <a:t>SF</a:t>
            </a:r>
          </a:p>
          <a:p>
            <a:r>
              <a:rPr lang="en-US" dirty="0" smtClean="0"/>
              <a:t>2.3 x 10</a:t>
            </a:r>
            <a:r>
              <a:rPr lang="en-US" baseline="30000" dirty="0" smtClean="0"/>
              <a:t>9 </a:t>
            </a:r>
            <a:r>
              <a:rPr lang="en-US" dirty="0" smtClean="0"/>
              <a:t>= 2 SF</a:t>
            </a:r>
            <a:endParaRPr lang="en-US" baseline="30000" dirty="0"/>
          </a:p>
        </p:txBody>
      </p:sp>
      <p:sp>
        <p:nvSpPr>
          <p:cNvPr id="675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/>
              <a:t>Zeros between nonzero digits are significant</a:t>
            </a:r>
          </a:p>
          <a:p>
            <a:r>
              <a:rPr lang="en-US" dirty="0"/>
              <a:t>405 = 3 SF</a:t>
            </a:r>
          </a:p>
          <a:p>
            <a:r>
              <a:rPr lang="en-US" dirty="0"/>
              <a:t>1001 = 4 SF</a:t>
            </a:r>
          </a:p>
        </p:txBody>
      </p:sp>
      <p:pic>
        <p:nvPicPr>
          <p:cNvPr id="67589" name="Picture 5" descr="bd0509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14800"/>
            <a:ext cx="2279650" cy="206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 dirty="0"/>
              <a:t>Zeros before the first nonzero are not significant</a:t>
            </a:r>
          </a:p>
          <a:p>
            <a:r>
              <a:rPr lang="en-US" dirty="0"/>
              <a:t>0.012= 2 SF</a:t>
            </a:r>
          </a:p>
          <a:p>
            <a:r>
              <a:rPr lang="en-US" dirty="0"/>
              <a:t>0.00003 = 1 SF</a:t>
            </a:r>
          </a:p>
        </p:txBody>
      </p:sp>
      <p:sp>
        <p:nvSpPr>
          <p:cNvPr id="768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/>
              <a:t>Zeros to the right of the decimal at the end of a number are significant</a:t>
            </a:r>
          </a:p>
          <a:p>
            <a:r>
              <a:rPr lang="en-US" dirty="0"/>
              <a:t>0.0020= 2 SF</a:t>
            </a:r>
          </a:p>
          <a:p>
            <a:r>
              <a:rPr lang="en-US" dirty="0"/>
              <a:t>853.0 = 4 SF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  <p:bldP spid="7680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450. = 3 SF</a:t>
            </a:r>
          </a:p>
          <a:p>
            <a:r>
              <a:rPr lang="en-US" dirty="0" smtClean="0"/>
              <a:t>340000= 4 SF</a:t>
            </a:r>
          </a:p>
          <a:p>
            <a:r>
              <a:rPr lang="en-US" dirty="0" smtClean="0"/>
              <a:t>Better to write as </a:t>
            </a:r>
          </a:p>
          <a:p>
            <a:r>
              <a:rPr lang="en-US" dirty="0" smtClean="0"/>
              <a:t>3.400 x 10 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198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quantities are multiplied or divided the number of SF in the answer is the same as that in the smallest quantity in the problem</a:t>
            </a:r>
          </a:p>
          <a:p>
            <a:r>
              <a:rPr lang="en-US" dirty="0"/>
              <a:t>15.7029 x 4.86 =</a:t>
            </a:r>
            <a:r>
              <a:rPr lang="en-US" dirty="0" smtClean="0"/>
              <a:t>76.316094</a:t>
            </a:r>
          </a:p>
          <a:p>
            <a:r>
              <a:rPr lang="en-US" dirty="0" smtClean="0"/>
              <a:t>Answer has </a:t>
            </a:r>
            <a:r>
              <a:rPr lang="en-US" dirty="0"/>
              <a:t>3 </a:t>
            </a:r>
            <a:r>
              <a:rPr lang="en-US" dirty="0" smtClean="0"/>
              <a:t>SF</a:t>
            </a:r>
          </a:p>
          <a:p>
            <a:r>
              <a:rPr lang="en-US" dirty="0" smtClean="0"/>
              <a:t>15.7029 x 4.86 =76.3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Significant Figures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quantities are added or subtracted the number of SF is the number of decimal places is the same as the smallest number of decimal places in the problem</a:t>
            </a:r>
          </a:p>
          <a:p>
            <a:r>
              <a:rPr lang="en-US" dirty="0"/>
              <a:t>4.2 + 9.831 +15.60 = </a:t>
            </a:r>
            <a:r>
              <a:rPr lang="en-US" dirty="0" smtClean="0"/>
              <a:t>29.631</a:t>
            </a:r>
          </a:p>
          <a:p>
            <a:r>
              <a:rPr lang="en-US" dirty="0" smtClean="0"/>
              <a:t>Answer has 1 place past decimal</a:t>
            </a:r>
          </a:p>
          <a:p>
            <a:r>
              <a:rPr lang="en-US" dirty="0" smtClean="0"/>
              <a:t>4.2 + 9.831 +15.60 </a:t>
            </a:r>
            <a:r>
              <a:rPr lang="en-US" smtClean="0"/>
              <a:t>= 29.6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63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Conversion factors that are known exactly have no uncertainty factor and do not contribute to limitations in calculations</a:t>
            </a:r>
          </a:p>
          <a:p>
            <a:r>
              <a:rPr lang="en-US" sz="3600" b="1" dirty="0" smtClean="0"/>
              <a:t>Example:</a:t>
            </a:r>
          </a:p>
          <a:p>
            <a:r>
              <a:rPr lang="en-US" sz="3600" b="1" dirty="0" smtClean="0"/>
              <a:t>1 ft= 12 in    1000g = 1 kg</a:t>
            </a:r>
          </a:p>
          <a:p>
            <a:r>
              <a:rPr lang="en-US" sz="3600" b="1" dirty="0" smtClean="0"/>
              <a:t>Whole items (people, objects)</a:t>
            </a:r>
          </a:p>
          <a:p>
            <a:r>
              <a:rPr lang="en-US" sz="3600" b="1" dirty="0" smtClean="0"/>
              <a:t>Calculators do not follow sig fig rules!!!!</a:t>
            </a:r>
          </a:p>
          <a:p>
            <a:r>
              <a:rPr lang="en-US" sz="3600" dirty="0"/>
              <a:t>Using SN helps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Scientific Notation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Method of representing very large or very small numbers</a:t>
            </a:r>
            <a:endParaRPr lang="en-US" sz="3200" dirty="0"/>
          </a:p>
          <a:p>
            <a:r>
              <a:rPr lang="en-US" sz="3200" dirty="0"/>
              <a:t>Saves time</a:t>
            </a:r>
          </a:p>
          <a:p>
            <a:r>
              <a:rPr lang="en-US" sz="3200" dirty="0"/>
              <a:t>Less </a:t>
            </a:r>
            <a:r>
              <a:rPr lang="en-US" sz="3200" dirty="0" smtClean="0"/>
              <a:t>confusion</a:t>
            </a:r>
          </a:p>
          <a:p>
            <a:r>
              <a:rPr lang="en-US" sz="3200" dirty="0" smtClean="0"/>
              <a:t>M x 10 </a:t>
            </a:r>
            <a:r>
              <a:rPr lang="en-US" sz="3200" baseline="30000" dirty="0" smtClean="0"/>
              <a:t>n</a:t>
            </a:r>
          </a:p>
          <a:p>
            <a:pPr lvl="1"/>
            <a:r>
              <a:rPr lang="en-US" sz="3200" dirty="0" smtClean="0"/>
              <a:t>M is a number between 1 and 9.9</a:t>
            </a:r>
          </a:p>
          <a:p>
            <a:pPr lvl="1"/>
            <a:r>
              <a:rPr lang="en-US" sz="3200" dirty="0" smtClean="0"/>
              <a:t>n is an integer</a:t>
            </a:r>
          </a:p>
          <a:p>
            <a:pPr lvl="1"/>
            <a:r>
              <a:rPr lang="en-US" sz="3200" dirty="0" smtClean="0"/>
              <a:t>All digits in M are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Scientific Notation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baseline="30000" dirty="0"/>
          </a:p>
        </p:txBody>
      </p:sp>
      <p:sp>
        <p:nvSpPr>
          <p:cNvPr id="655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4325" y="1447800"/>
            <a:ext cx="3749675" cy="4572000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10000 </a:t>
            </a:r>
            <a:r>
              <a:rPr lang="en-US" sz="2400" dirty="0" smtClean="0"/>
              <a:t>m=1 x </a:t>
            </a:r>
            <a:r>
              <a:rPr lang="en-US" sz="2400" dirty="0"/>
              <a:t>10</a:t>
            </a:r>
            <a:r>
              <a:rPr lang="en-US" sz="2400" baseline="30000" dirty="0"/>
              <a:t>4 </a:t>
            </a:r>
            <a:r>
              <a:rPr lang="en-US" sz="2400" dirty="0"/>
              <a:t>m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dirty="0"/>
              <a:t>5200000 g = 5.2 x10</a:t>
            </a:r>
            <a:r>
              <a:rPr lang="en-US" sz="2400" baseline="30000" dirty="0"/>
              <a:t>6</a:t>
            </a:r>
            <a:r>
              <a:rPr lang="en-US" sz="2400" dirty="0"/>
              <a:t>g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dirty="0"/>
              <a:t>6230000000 cm =6.23 x10</a:t>
            </a:r>
            <a:r>
              <a:rPr lang="en-US" sz="2400" baseline="30000" dirty="0"/>
              <a:t>9</a:t>
            </a:r>
            <a:r>
              <a:rPr lang="en-US" sz="2400" dirty="0"/>
              <a:t> cm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0.000071 g = 7.1 </a:t>
            </a:r>
            <a:r>
              <a:rPr lang="en-US" sz="2400" dirty="0" smtClean="0"/>
              <a:t>x10</a:t>
            </a:r>
            <a:r>
              <a:rPr lang="en-US" sz="2400" baseline="30000" dirty="0" smtClean="0"/>
              <a:t>-5 </a:t>
            </a:r>
            <a:r>
              <a:rPr lang="en-US" sz="2400" dirty="0" smtClean="0"/>
              <a:t>g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4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in long form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6.3 x10 </a:t>
            </a:r>
            <a:r>
              <a:rPr lang="en-US" sz="3200" baseline="30000" dirty="0"/>
              <a:t>5</a:t>
            </a:r>
            <a:r>
              <a:rPr lang="en-US" sz="3200" dirty="0"/>
              <a:t> cm = 630000 cm</a:t>
            </a:r>
          </a:p>
          <a:p>
            <a:r>
              <a:rPr lang="en-US" sz="3200" dirty="0"/>
              <a:t>7.99 x10</a:t>
            </a:r>
            <a:r>
              <a:rPr lang="en-US" sz="3200" baseline="30000" dirty="0"/>
              <a:t>3</a:t>
            </a:r>
            <a:r>
              <a:rPr lang="en-US" sz="3200" dirty="0"/>
              <a:t> g = 7990 g</a:t>
            </a:r>
          </a:p>
          <a:p>
            <a:r>
              <a:rPr lang="en-US" sz="3200" dirty="0"/>
              <a:t>5.26 x10</a:t>
            </a:r>
            <a:r>
              <a:rPr lang="en-US" sz="3200" baseline="30000" dirty="0"/>
              <a:t>-5</a:t>
            </a:r>
            <a:r>
              <a:rPr lang="en-US" sz="3200" dirty="0"/>
              <a:t> mL= 0.0000526 mL</a:t>
            </a:r>
          </a:p>
          <a:p>
            <a:r>
              <a:rPr lang="en-US" sz="3200" dirty="0"/>
              <a:t>9.8 x 10</a:t>
            </a:r>
            <a:r>
              <a:rPr lang="en-US" sz="3200" baseline="30000" dirty="0"/>
              <a:t>-8</a:t>
            </a:r>
            <a:r>
              <a:rPr lang="en-US" sz="3200" dirty="0"/>
              <a:t> mm = 0.000000098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7030A0"/>
                </a:solidFill>
              </a:rPr>
              <a:t>Reducing to Scientific Notation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Move decimal so that M is between 1 and 9.9</a:t>
            </a:r>
          </a:p>
          <a:p>
            <a:r>
              <a:rPr lang="en-US" sz="3200" dirty="0" smtClean="0"/>
              <a:t>Determine n by counting the number of places the decimal point was moved</a:t>
            </a:r>
          </a:p>
          <a:p>
            <a:pPr lvl="1"/>
            <a:r>
              <a:rPr lang="en-US" sz="3200" dirty="0" smtClean="0"/>
              <a:t>Moved to the left, n is positive</a:t>
            </a:r>
          </a:p>
          <a:p>
            <a:pPr lvl="1"/>
            <a:r>
              <a:rPr lang="en-US" sz="3200" dirty="0" smtClean="0"/>
              <a:t>Moved to the right, n is negative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Using Scientific Measurements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2-3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Rules for Rounding p. 52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9914276"/>
              </p:ext>
            </p:extLst>
          </p:nvPr>
        </p:nvGraphicFramePr>
        <p:xfrm>
          <a:off x="914400" y="1447800"/>
          <a:ext cx="77724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 the digit following the last digit to be retained</a:t>
                      </a:r>
                      <a:r>
                        <a:rPr lang="en-US" baseline="0" dirty="0" smtClean="0"/>
                        <a:t> is: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 the last digit should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(rounded to 3 sig figs)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increased by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42.68 g = 42.7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the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17.32 m= 17.3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 followed by nonzero digit(s)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increased by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2.7851 cm = 2.79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 not followed by nonzero digit(s), and preceded by an odd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increased by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4.635 g = 4.64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 not followed by nonzero digit(s), and the preceding significant digit is even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the same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78.65 mL = 78.6 mL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rgbClr val="92D050"/>
                </a:solidFill>
              </a:rPr>
              <a:t>Math with Exponents</a:t>
            </a:r>
          </a:p>
        </p:txBody>
      </p:sp>
      <p:pic>
        <p:nvPicPr>
          <p:cNvPr id="50179" name="Picture 5" descr="j020540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85875"/>
            <a:ext cx="7162800" cy="532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B0F0"/>
                </a:solidFill>
              </a:rPr>
              <a:t>Addition/Subtraction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First, check that all of the units are the same, then check your exponents</a:t>
            </a:r>
          </a:p>
          <a:p>
            <a:pPr eaLnBrk="1" hangingPunct="1"/>
            <a:r>
              <a:rPr lang="en-US" sz="3200" dirty="0" smtClean="0"/>
              <a:t>If the exponents are the same, simply add or subtract the whole number values</a:t>
            </a:r>
          </a:p>
          <a:p>
            <a:pPr eaLnBrk="1" hangingPunct="1"/>
            <a:r>
              <a:rPr lang="en-US" sz="3200" dirty="0" smtClean="0"/>
              <a:t>If the exponents are different, then first make them the same and then add / subtract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      6.02 x 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		</a:t>
            </a:r>
            <a:r>
              <a:rPr lang="en-US" sz="2800" u="sng" dirty="0" smtClean="0"/>
              <a:t>+ +  6.02 x 10</a:t>
            </a:r>
            <a:r>
              <a:rPr lang="en-US" sz="2800" u="sng" baseline="30000" dirty="0" smtClean="0"/>
              <a:t>23</a:t>
            </a:r>
            <a:r>
              <a:rPr lang="en-US" sz="2800" dirty="0" smtClean="0"/>
              <a:t> 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12.04 x 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1.20 x 10</a:t>
            </a:r>
            <a:r>
              <a:rPr lang="en-US" sz="2800" baseline="30000" dirty="0" smtClean="0"/>
              <a:t>24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  3.14 x 10</a:t>
            </a:r>
            <a:r>
              <a:rPr lang="en-US" sz="2800" baseline="30000" dirty="0" smtClean="0"/>
              <a:t>2                      	</a:t>
            </a:r>
            <a:r>
              <a:rPr lang="en-US" sz="2800" u="sng" dirty="0" smtClean="0"/>
              <a:t>+ +6.2 x 10</a:t>
            </a:r>
            <a:r>
              <a:rPr lang="en-US" sz="2800" u="sng" baseline="30000" dirty="0" smtClean="0"/>
              <a:t>3</a:t>
            </a:r>
            <a:r>
              <a:rPr lang="en-US" sz="2800" dirty="0" smtClean="0"/>
              <a:t>  	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6.514 x 10</a:t>
            </a:r>
            <a:r>
              <a:rPr lang="en-US" sz="2800" baseline="30000" dirty="0" smtClean="0"/>
              <a:t>3</a:t>
            </a:r>
          </a:p>
          <a:p>
            <a:pPr>
              <a:buNone/>
            </a:pPr>
            <a:r>
              <a:rPr lang="en-US" sz="2800" dirty="0" smtClean="0"/>
              <a:t>     6.5 </a:t>
            </a:r>
            <a:r>
              <a:rPr lang="en-US" sz="2800" dirty="0"/>
              <a:t>x 10</a:t>
            </a:r>
            <a:r>
              <a:rPr lang="en-US" sz="2800" baseline="30000" dirty="0"/>
              <a:t>3</a:t>
            </a:r>
            <a:endParaRPr lang="en-US" sz="2800" dirty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52228" name="Picture 5" descr="j02835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371600"/>
            <a:ext cx="4419600" cy="393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B0F0"/>
                </a:solidFill>
              </a:rPr>
              <a:t>Multiplication / Division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If Multiplying</a:t>
            </a:r>
          </a:p>
          <a:p>
            <a:pPr lvl="1" eaLnBrk="1" hangingPunct="1"/>
            <a:r>
              <a:rPr lang="en-US" sz="3200" dirty="0" smtClean="0"/>
              <a:t>First multiply the whole  numbers then add the exponents</a:t>
            </a:r>
          </a:p>
          <a:p>
            <a:pPr eaLnBrk="1" hangingPunct="1"/>
            <a:r>
              <a:rPr lang="en-US" sz="3200" dirty="0" smtClean="0"/>
              <a:t>If Dividing</a:t>
            </a:r>
          </a:p>
          <a:p>
            <a:pPr lvl="1" eaLnBrk="1" hangingPunct="1"/>
            <a:r>
              <a:rPr lang="en-US" sz="3200" dirty="0" smtClean="0"/>
              <a:t>First divide the whole numbers then subtract the exponents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(2 x 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m)(4 x 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m) =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8 x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(4 x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m) / (2 x 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m) = 	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2 x 10</a:t>
            </a:r>
            <a:r>
              <a:rPr lang="en-US" sz="2800" baseline="30000" dirty="0" smtClean="0"/>
              <a:t>4</a:t>
            </a:r>
            <a:endParaRPr lang="en-US" sz="2800" dirty="0" smtClean="0"/>
          </a:p>
        </p:txBody>
      </p:sp>
      <p:pic>
        <p:nvPicPr>
          <p:cNvPr id="54276" name="Picture 4" descr="j02835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371600"/>
            <a:ext cx="4419600" cy="393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>Displaying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Graphing Data</a:t>
            </a:r>
          </a:p>
          <a:p>
            <a:pPr lvl="1" eaLnBrk="1" hangingPunct="1"/>
            <a:r>
              <a:rPr lang="en-US" sz="2400" dirty="0" smtClean="0"/>
              <a:t>The first thing you need to do is analyze the data</a:t>
            </a:r>
          </a:p>
        </p:txBody>
      </p:sp>
      <p:pic>
        <p:nvPicPr>
          <p:cNvPr id="56324" name="Picture 4" descr="j0238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2624138"/>
            <a:ext cx="6172200" cy="4233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line g fig 17 pg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0913"/>
            <a:ext cx="5562600" cy="53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7030A0"/>
                </a:solidFill>
              </a:rPr>
              <a:t>Independent Variable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manipulated variable</a:t>
            </a:r>
          </a:p>
          <a:p>
            <a:pPr eaLnBrk="1" hangingPunct="1"/>
            <a:r>
              <a:rPr lang="en-US" sz="2800" dirty="0" smtClean="0"/>
              <a:t>We can change this factor</a:t>
            </a:r>
          </a:p>
          <a:p>
            <a:pPr eaLnBrk="1" hangingPunct="1"/>
            <a:r>
              <a:rPr lang="en-US" sz="2800" dirty="0" smtClean="0"/>
              <a:t>This becomes the X axis on a graph</a:t>
            </a:r>
          </a:p>
          <a:p>
            <a:pPr eaLnBrk="1" hangingPunct="1"/>
            <a:r>
              <a:rPr lang="en-US" sz="2800" dirty="0" smtClean="0"/>
              <a:t>Ex. Speed of a car</a:t>
            </a:r>
          </a:p>
        </p:txBody>
      </p:sp>
      <p:pic>
        <p:nvPicPr>
          <p:cNvPr id="10245" name="Picture 5" descr="j028359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41148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C000"/>
                </a:solidFill>
              </a:rPr>
              <a:t>Dependent Variable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responding variable</a:t>
            </a:r>
          </a:p>
          <a:p>
            <a:pPr eaLnBrk="1" hangingPunct="1"/>
            <a:r>
              <a:rPr lang="en-US" sz="2800" dirty="0" smtClean="0"/>
              <a:t>It is determined by the independent variable only, we have no impact</a:t>
            </a:r>
          </a:p>
          <a:p>
            <a:pPr eaLnBrk="1" hangingPunct="1"/>
            <a:r>
              <a:rPr lang="en-US" sz="2800" dirty="0" smtClean="0"/>
              <a:t>The Y axis on a graph</a:t>
            </a:r>
          </a:p>
          <a:p>
            <a:pPr eaLnBrk="1" hangingPunct="1"/>
            <a:r>
              <a:rPr lang="en-US" sz="2800" dirty="0" smtClean="0"/>
              <a:t>Ex.  Braking Distance</a:t>
            </a:r>
          </a:p>
        </p:txBody>
      </p:sp>
      <p:pic>
        <p:nvPicPr>
          <p:cNvPr id="11271" name="Picture 7" descr="j028359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5240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Learning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Distinguish precision </a:t>
            </a:r>
            <a:r>
              <a:rPr lang="en-US" smtClean="0"/>
              <a:t>and accuracy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correct number of significant figures in calculations and measurements</a:t>
            </a:r>
          </a:p>
          <a:p>
            <a:r>
              <a:rPr lang="en-US" dirty="0"/>
              <a:t>Use proper scientific </a:t>
            </a:r>
            <a:r>
              <a:rPr lang="en-US" dirty="0" smtClean="0"/>
              <a:t>notation</a:t>
            </a:r>
          </a:p>
          <a:p>
            <a:r>
              <a:rPr lang="en-US" dirty="0" smtClean="0"/>
              <a:t>Make </a:t>
            </a:r>
            <a:r>
              <a:rPr lang="en-US" dirty="0"/>
              <a:t>a proper graph </a:t>
            </a:r>
          </a:p>
          <a:p>
            <a:r>
              <a:rPr lang="en-US" dirty="0"/>
              <a:t>Describe the mathematical  relationship of data on a given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Directly Proportional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Dividing one by other gives constant</a:t>
            </a:r>
          </a:p>
          <a:p>
            <a:r>
              <a:rPr lang="en-US" dirty="0" smtClean="0"/>
              <a:t>Graph is straight line</a:t>
            </a:r>
          </a:p>
          <a:p>
            <a:r>
              <a:rPr lang="en-US" dirty="0" smtClean="0"/>
              <a:t>Y= </a:t>
            </a:r>
            <a:r>
              <a:rPr lang="en-US" dirty="0" err="1" smtClean="0"/>
              <a:t>kx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sz="3600" dirty="0" smtClean="0"/>
              <a:t>       Y</a:t>
            </a:r>
          </a:p>
          <a:p>
            <a:pPr lvl="8">
              <a:buNone/>
            </a:pPr>
            <a:endParaRPr lang="en-US" sz="3600" dirty="0" smtClean="0"/>
          </a:p>
          <a:p>
            <a:pPr lvl="8">
              <a:buNone/>
            </a:pPr>
            <a:r>
              <a:rPr lang="en-US" sz="3600" dirty="0" smtClean="0"/>
              <a:t>		                        X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733800" y="39624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5105400"/>
            <a:ext cx="2971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38700" y="3009900"/>
            <a:ext cx="22098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Trend= as mass increases, volume increases, 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47933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38" y="3048000"/>
            <a:ext cx="295336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Indirectly Proportional (inverse)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Product of the two variables is a constant</a:t>
            </a:r>
          </a:p>
          <a:p>
            <a:r>
              <a:rPr lang="en-US" dirty="0" smtClean="0"/>
              <a:t>Graph is hyperbola</a:t>
            </a:r>
          </a:p>
          <a:p>
            <a:r>
              <a:rPr lang="en-US" dirty="0" smtClean="0"/>
              <a:t>Y = k/x</a:t>
            </a:r>
          </a:p>
          <a:p>
            <a:r>
              <a:rPr lang="en-US" dirty="0" smtClean="0"/>
              <a:t>As value of one variable increase, the value of the other must decrease</a:t>
            </a:r>
          </a:p>
          <a:p>
            <a:endParaRPr lang="en-US" dirty="0" smtClean="0"/>
          </a:p>
          <a:p>
            <a:endParaRPr lang="en-US" dirty="0" smtClean="0"/>
          </a:p>
          <a:p>
            <a:pPr lvl="8">
              <a:buNone/>
            </a:pPr>
            <a:r>
              <a:rPr lang="en-US" dirty="0" smtClean="0"/>
              <a:t>          Y</a:t>
            </a:r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r>
              <a:rPr lang="en-US" dirty="0" smtClean="0"/>
              <a:t>					X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695700" y="46863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56388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6200000" flipH="1">
            <a:off x="5334000" y="3200400"/>
            <a:ext cx="1981200" cy="2590800"/>
          </a:xfrm>
          <a:prstGeom prst="arc">
            <a:avLst>
              <a:gd name="adj1" fmla="val 15714200"/>
              <a:gd name="adj2" fmla="val 11514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 = as pressure increases, volume decreases= 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311111" cy="480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23" y="1600200"/>
            <a:ext cx="37052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 Graph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to compare sets of measurements, amount, or changes</a:t>
            </a:r>
          </a:p>
        </p:txBody>
      </p:sp>
      <p:pic>
        <p:nvPicPr>
          <p:cNvPr id="43012" name="Picture 4" descr="bd0929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3089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bargpg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595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Title (Y versus X)</a:t>
            </a:r>
          </a:p>
          <a:p>
            <a:r>
              <a:rPr lang="en-US" dirty="0" smtClean="0"/>
              <a:t>Label X and Y</a:t>
            </a:r>
          </a:p>
          <a:p>
            <a:r>
              <a:rPr lang="en-US" dirty="0" smtClean="0"/>
              <a:t>Units for X and Y</a:t>
            </a:r>
          </a:p>
          <a:p>
            <a:r>
              <a:rPr lang="en-US" dirty="0" smtClean="0"/>
              <a:t>Connect data points</a:t>
            </a:r>
          </a:p>
          <a:p>
            <a:r>
              <a:rPr lang="en-US" dirty="0" smtClean="0"/>
              <a:t>Appropriate scale for axis</a:t>
            </a:r>
          </a:p>
          <a:p>
            <a:r>
              <a:rPr lang="en-US" dirty="0"/>
              <a:t>Key (if needed)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4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59C707"/>
                </a:solidFill>
              </a:rPr>
              <a:t>Accuracy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how close a measurement is to the true </a:t>
            </a:r>
            <a:r>
              <a:rPr lang="en-US" dirty="0" smtClean="0"/>
              <a:t>accepted value </a:t>
            </a:r>
            <a:r>
              <a:rPr lang="en-US" dirty="0"/>
              <a:t>of the quantity being measured</a:t>
            </a:r>
          </a:p>
        </p:txBody>
      </p:sp>
      <p:pic>
        <p:nvPicPr>
          <p:cNvPr id="71684" name="Picture 4" descr="bd056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05200"/>
            <a:ext cx="3367088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59C707"/>
                </a:solidFill>
              </a:rPr>
              <a:t>Precision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agreement between numerical values </a:t>
            </a:r>
            <a:r>
              <a:rPr lang="en-US" smtClean="0"/>
              <a:t>of two </a:t>
            </a:r>
            <a:r>
              <a:rPr lang="en-US" dirty="0" smtClean="0"/>
              <a:t>or more measurements that have been made in the same way</a:t>
            </a:r>
          </a:p>
          <a:p>
            <a:pPr lvl="1"/>
            <a:r>
              <a:rPr lang="en-US" dirty="0" smtClean="0"/>
              <a:t>Can be precise without being accurate</a:t>
            </a:r>
          </a:p>
          <a:p>
            <a:pPr lvl="1"/>
            <a:r>
              <a:rPr lang="en-US" dirty="0" smtClean="0"/>
              <a:t>Systematic errors can cause results to be precise but not accurate</a:t>
            </a:r>
            <a:endParaRPr lang="en-US" dirty="0"/>
          </a:p>
        </p:txBody>
      </p:sp>
      <p:pic>
        <p:nvPicPr>
          <p:cNvPr id="68613" name="Picture 5" descr="bs0054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337" y="3389312"/>
            <a:ext cx="3776663" cy="346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Precision vs. Accuracy</a:t>
            </a:r>
          </a:p>
        </p:txBody>
      </p:sp>
      <p:pic>
        <p:nvPicPr>
          <p:cNvPr id="72708" name="Picture 4" descr="ringt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081838" cy="393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9C707"/>
                </a:solidFill>
              </a:rPr>
              <a:t>Percent Error (relative error)</a:t>
            </a:r>
            <a:endParaRPr lang="en-US" b="1" dirty="0">
              <a:solidFill>
                <a:srgbClr val="59C7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                                      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% Error =</a:t>
            </a:r>
            <a:r>
              <a:rPr lang="en-US" sz="2800" u="sng" dirty="0" smtClean="0"/>
              <a:t>Value </a:t>
            </a:r>
            <a:r>
              <a:rPr lang="en-US" sz="2800" u="sng" baseline="-25000" dirty="0" smtClean="0"/>
              <a:t>experimental</a:t>
            </a:r>
            <a:r>
              <a:rPr lang="en-US" sz="2800" u="sng" dirty="0" smtClean="0"/>
              <a:t>– Value </a:t>
            </a:r>
            <a:r>
              <a:rPr lang="en-US" sz="2800" u="sng" baseline="-25000" dirty="0" smtClean="0"/>
              <a:t>accepted  </a:t>
            </a:r>
            <a:r>
              <a:rPr lang="en-US" sz="2800" dirty="0" smtClean="0"/>
              <a:t>x 100</a:t>
            </a:r>
          </a:p>
          <a:p>
            <a:pPr lvl="1"/>
            <a:r>
              <a:rPr lang="en-US" sz="2800" dirty="0" smtClean="0"/>
              <a:t>                               Value </a:t>
            </a:r>
            <a:r>
              <a:rPr lang="en-US" sz="2800" baseline="-25000" dirty="0" smtClean="0"/>
              <a:t>accepted</a:t>
            </a:r>
          </a:p>
          <a:p>
            <a:pPr lvl="1"/>
            <a:r>
              <a:rPr lang="en-US" sz="2800" dirty="0" smtClean="0"/>
              <a:t>Value is negative if accepted value is greater than experimental value</a:t>
            </a:r>
          </a:p>
          <a:p>
            <a:pPr lvl="1"/>
            <a:r>
              <a:rPr lang="en-US" sz="2800" dirty="0" smtClean="0"/>
              <a:t>Value is positive if accepted value is less than experimental value</a:t>
            </a:r>
          </a:p>
          <a:p>
            <a:pPr lvl="1"/>
            <a:endParaRPr lang="en-US" sz="2800" u="sng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percent error for a mass measurement of 17.7 g, given that the correct value is 21.2 g?</a:t>
            </a:r>
          </a:p>
          <a:p>
            <a:endParaRPr lang="en-US" sz="3200" dirty="0" smtClean="0"/>
          </a:p>
          <a:p>
            <a:r>
              <a:rPr lang="en-US" sz="3200" dirty="0" smtClean="0"/>
              <a:t>Percent error= (</a:t>
            </a:r>
            <a:r>
              <a:rPr lang="en-US" sz="3200" u="sng" dirty="0"/>
              <a:t>17.7g- </a:t>
            </a:r>
            <a:r>
              <a:rPr lang="en-US" sz="3200" u="sng" dirty="0" smtClean="0"/>
              <a:t>21.2g</a:t>
            </a:r>
            <a:r>
              <a:rPr lang="en-US" sz="3200" dirty="0" smtClean="0"/>
              <a:t>)  x 100  =-17%</a:t>
            </a:r>
          </a:p>
          <a:p>
            <a:pPr>
              <a:buNone/>
            </a:pPr>
            <a:r>
              <a:rPr lang="en-US" sz="3200" dirty="0" smtClean="0"/>
              <a:t>                                  21.2 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C707"/>
                </a:solidFill>
              </a:rPr>
              <a:t>Error in Measurement</a:t>
            </a:r>
            <a:endParaRPr lang="en-US" sz="5400" b="1" dirty="0">
              <a:solidFill>
                <a:srgbClr val="59C7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error or uncertainty exists in all measurements</a:t>
            </a:r>
          </a:p>
          <a:p>
            <a:pPr lvl="1"/>
            <a:r>
              <a:rPr lang="en-US" dirty="0" smtClean="0"/>
              <a:t>No measurements is known to an infinite number of decimal places</a:t>
            </a:r>
          </a:p>
          <a:p>
            <a:r>
              <a:rPr lang="en-US" dirty="0" smtClean="0"/>
              <a:t>All measurements should include every digit know with certainty plus the first digit that is uncertain- these are the </a:t>
            </a:r>
            <a:r>
              <a:rPr lang="en-US" b="1" u="sng" dirty="0" smtClean="0"/>
              <a:t>significant figures </a:t>
            </a:r>
          </a:p>
          <a:p>
            <a:r>
              <a:rPr lang="en-US" dirty="0" smtClean="0"/>
              <a:t>Example: meter stick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10783</TotalTime>
  <Words>988</Words>
  <Application>Microsoft Office PowerPoint</Application>
  <PresentationFormat>On-screen Show (4:3)</PresentationFormat>
  <Paragraphs>181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Measurements and Calculations</vt:lpstr>
      <vt:lpstr>Using Scientific Measurements</vt:lpstr>
      <vt:lpstr>2-3 Learning Targets</vt:lpstr>
      <vt:lpstr>Accuracy</vt:lpstr>
      <vt:lpstr>Precision</vt:lpstr>
      <vt:lpstr>Precision vs. Accuracy</vt:lpstr>
      <vt:lpstr>Percent Error (relative error)</vt:lpstr>
      <vt:lpstr>PowerPoint Presentation</vt:lpstr>
      <vt:lpstr>Error in Measurement</vt:lpstr>
      <vt:lpstr>Significant Figures</vt:lpstr>
      <vt:lpstr>Significant figures</vt:lpstr>
      <vt:lpstr>PowerPoint Presentation</vt:lpstr>
      <vt:lpstr>Significant Figures</vt:lpstr>
      <vt:lpstr>Significant Figures</vt:lpstr>
      <vt:lpstr>PowerPoint Presentation</vt:lpstr>
      <vt:lpstr>Scientific Notation</vt:lpstr>
      <vt:lpstr>Writing Scientific Notation</vt:lpstr>
      <vt:lpstr>Writing in long form</vt:lpstr>
      <vt:lpstr>Reducing to Scientific Notation </vt:lpstr>
      <vt:lpstr>Rules for Rounding p. 52</vt:lpstr>
      <vt:lpstr>Math with Exponents</vt:lpstr>
      <vt:lpstr>Addition/Subtraction</vt:lpstr>
      <vt:lpstr>Example</vt:lpstr>
      <vt:lpstr>Multiplication / Division</vt:lpstr>
      <vt:lpstr>Example</vt:lpstr>
      <vt:lpstr>Displaying Data</vt:lpstr>
      <vt:lpstr>Line Graph</vt:lpstr>
      <vt:lpstr>Independent Variable</vt:lpstr>
      <vt:lpstr>Dependent Variable</vt:lpstr>
      <vt:lpstr>Directly Proportional</vt:lpstr>
      <vt:lpstr>Trend= as mass increases, volume increases, Direct</vt:lpstr>
      <vt:lpstr>Indirectly Proportional (inverse)</vt:lpstr>
      <vt:lpstr>Trend = as pressure increases, volume decreases= indirect</vt:lpstr>
      <vt:lpstr>Bar Graph</vt:lpstr>
      <vt:lpstr>PowerPoint Presentation</vt:lpstr>
      <vt:lpstr>Graphs Need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Calculations</dc:title>
  <dc:creator>Owner</dc:creator>
  <cp:lastModifiedBy>Test Stiudent2</cp:lastModifiedBy>
  <cp:revision>125</cp:revision>
  <cp:lastPrinted>2018-09-17T14:14:09Z</cp:lastPrinted>
  <dcterms:created xsi:type="dcterms:W3CDTF">2007-09-03T19:09:28Z</dcterms:created>
  <dcterms:modified xsi:type="dcterms:W3CDTF">2018-09-18T12:52:59Z</dcterms:modified>
</cp:coreProperties>
</file>