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4"/>
  </p:notesMasterIdLst>
  <p:handoutMasterIdLst>
    <p:handoutMasterId r:id="rId25"/>
  </p:handoutMasterIdLst>
  <p:sldIdLst>
    <p:sldId id="281" r:id="rId2"/>
    <p:sldId id="334" r:id="rId3"/>
    <p:sldId id="343" r:id="rId4"/>
    <p:sldId id="285" r:id="rId5"/>
    <p:sldId id="287" r:id="rId6"/>
    <p:sldId id="337" r:id="rId7"/>
    <p:sldId id="338" r:id="rId8"/>
    <p:sldId id="339" r:id="rId9"/>
    <p:sldId id="340" r:id="rId10"/>
    <p:sldId id="341" r:id="rId11"/>
    <p:sldId id="331" r:id="rId12"/>
    <p:sldId id="288" r:id="rId13"/>
    <p:sldId id="290" r:id="rId14"/>
    <p:sldId id="291" r:id="rId15"/>
    <p:sldId id="292" r:id="rId16"/>
    <p:sldId id="294" r:id="rId17"/>
    <p:sldId id="295" r:id="rId18"/>
    <p:sldId id="296" r:id="rId19"/>
    <p:sldId id="328" r:id="rId20"/>
    <p:sldId id="330" r:id="rId21"/>
    <p:sldId id="329" r:id="rId22"/>
    <p:sldId id="342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FBCE4FE-85BD-4D61-BF0C-46B75F6CDF2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768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C692E-835A-4B4E-90D3-0E099725210D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C9C3C-C9F1-4696-BD3E-A7236C357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98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331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31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331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1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1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2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2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2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2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2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2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2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2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2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2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3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3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3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3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3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3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3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3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3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3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4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4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334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3343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344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345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346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347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348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349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350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351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352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353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354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355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356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357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3358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3359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360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3361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3362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363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364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365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366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367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368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369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370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3371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72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73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74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75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76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77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78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13379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80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381" name="Rectangle 6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3382" name="Rectangle 7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3383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7361C4D-58B7-4057-B52F-9F75239F111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65E54-BC56-4C45-9415-C8D75578D14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8B332-A244-42B2-8295-03B6D76AE37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5613" y="1598613"/>
            <a:ext cx="8226425" cy="44973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68D46C80-686B-4E98-8269-8E05CD47785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598613"/>
            <a:ext cx="8226425" cy="44973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9AF5FC5A-C57C-4668-B9B7-6F26407758F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8226425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3" y="3922713"/>
            <a:ext cx="822642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878BE7B8-E1B5-4117-AB99-858C37A3699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BC027ABE-8A0F-49CD-B097-C56EADBD421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54554-2871-460B-8CAD-B9D48EC6E1A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4B07C-2FF2-4022-A30B-8B6C7723D1B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7C0CC-72A6-4775-9DEF-72352C7F952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CB7E3-D0C2-40C8-9084-562B182801D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884D5-2482-4806-9212-046F2F1E935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6D7F2-204F-47ED-B558-E78DDD1FBCE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621C7-D9C6-4F51-9195-47F8E93B76E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7DB8A-6866-42F7-B9CB-8A28CC89853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2291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2292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2293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294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295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296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297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298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299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300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301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302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303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304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305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306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307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308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309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310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311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312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313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314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315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316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317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2318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2319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320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321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322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323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324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325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326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327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328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329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330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331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332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333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2334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2335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336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2337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2338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339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340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341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342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343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344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345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346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2347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348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349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350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351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352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353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354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1235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356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2357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2358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F46C86E-B1B2-4A1D-8DFC-AAA63F8D77DD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2359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Concentration of Solutions</a:t>
            </a:r>
            <a:endParaRPr lang="en-US" dirty="0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800" dirty="0" smtClean="0"/>
              <a:t>12-3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6- </a:t>
            </a:r>
            <a:r>
              <a:rPr lang="en-US" dirty="0" err="1"/>
              <a:t>restopper</a:t>
            </a:r>
            <a:r>
              <a:rPr lang="en-US" dirty="0"/>
              <a:t> and invert flask to ensure complete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271" y="2743200"/>
            <a:ext cx="2379340" cy="3620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724719"/>
            <a:ext cx="2406641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47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tandsol_0.t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609600"/>
            <a:ext cx="5941183" cy="5842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Finding Molarity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dirty="0" smtClean="0"/>
              <a:t>What is the molarity of 11.5 </a:t>
            </a:r>
            <a:r>
              <a:rPr lang="en-US" dirty="0"/>
              <a:t>g </a:t>
            </a:r>
            <a:r>
              <a:rPr lang="en-US" dirty="0" err="1" smtClean="0"/>
              <a:t>NaOH</a:t>
            </a:r>
            <a:r>
              <a:rPr lang="en-US" dirty="0" smtClean="0"/>
              <a:t> in1.5 </a:t>
            </a:r>
            <a:r>
              <a:rPr lang="en-US" dirty="0"/>
              <a:t>L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O?</a:t>
            </a:r>
            <a:endParaRPr lang="en-US" dirty="0"/>
          </a:p>
          <a:p>
            <a:pPr marL="609600" indent="-609600"/>
            <a:r>
              <a:rPr lang="en-US" dirty="0"/>
              <a:t>11.5 g x </a:t>
            </a:r>
            <a:r>
              <a:rPr lang="en-US" u="sng" dirty="0"/>
              <a:t>1 mol NaOH</a:t>
            </a:r>
            <a:r>
              <a:rPr lang="en-US" dirty="0"/>
              <a:t> = 0.288 mol NaOH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dirty="0"/>
              <a:t>                  </a:t>
            </a:r>
            <a:r>
              <a:rPr lang="en-US" dirty="0" smtClean="0"/>
              <a:t>40.00 </a:t>
            </a:r>
            <a:r>
              <a:rPr lang="en-US" dirty="0"/>
              <a:t>g NaOH</a:t>
            </a:r>
            <a:endParaRPr lang="en-US" u="sng" dirty="0"/>
          </a:p>
          <a:p>
            <a:pPr marL="609600" indent="-609600"/>
            <a:r>
              <a:rPr lang="en-US" u="sng" dirty="0"/>
              <a:t>0.288 mol NaOH</a:t>
            </a:r>
            <a:r>
              <a:rPr lang="en-US" dirty="0"/>
              <a:t> = 0.192 </a:t>
            </a:r>
            <a:r>
              <a:rPr lang="en-US" i="1" dirty="0"/>
              <a:t>M</a:t>
            </a:r>
            <a:r>
              <a:rPr lang="en-US" dirty="0"/>
              <a:t> NaOH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dirty="0"/>
              <a:t>       1.5 L 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# of moles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</a:pPr>
            <a:endParaRPr lang="en-US" dirty="0"/>
          </a:p>
          <a:p>
            <a:pPr marL="609600" indent="-609600">
              <a:lnSpc>
                <a:spcPct val="90000"/>
              </a:lnSpc>
            </a:pPr>
            <a:r>
              <a:rPr lang="en-US" dirty="0"/>
              <a:t>How many  moles of Ag</a:t>
            </a:r>
            <a:r>
              <a:rPr lang="en-US" baseline="30000" dirty="0"/>
              <a:t>+</a:t>
            </a:r>
            <a:r>
              <a:rPr lang="en-US" dirty="0"/>
              <a:t> ions are in 25mL of .75 M AgNO</a:t>
            </a:r>
            <a:r>
              <a:rPr lang="en-US" baseline="-25000" dirty="0"/>
              <a:t>3</a:t>
            </a:r>
            <a:r>
              <a:rPr lang="en-US" dirty="0"/>
              <a:t>?</a:t>
            </a:r>
          </a:p>
          <a:p>
            <a:pPr marL="609600" indent="-609600">
              <a:lnSpc>
                <a:spcPct val="90000"/>
              </a:lnSpc>
            </a:pPr>
            <a:r>
              <a:rPr lang="en-US" dirty="0"/>
              <a:t>Molarity  = mol/L</a:t>
            </a:r>
          </a:p>
          <a:p>
            <a:pPr marL="609600" indent="-609600">
              <a:lnSpc>
                <a:spcPct val="90000"/>
              </a:lnSpc>
            </a:pPr>
            <a:r>
              <a:rPr lang="en-US" dirty="0"/>
              <a:t>0.75 </a:t>
            </a:r>
            <a:r>
              <a:rPr lang="en-US" i="1" dirty="0"/>
              <a:t>M</a:t>
            </a:r>
            <a:r>
              <a:rPr lang="en-US" dirty="0"/>
              <a:t> =   </a:t>
            </a:r>
            <a:r>
              <a:rPr lang="en-US" u="sng" dirty="0"/>
              <a:t>mol</a:t>
            </a:r>
            <a:endParaRPr lang="en-US" dirty="0"/>
          </a:p>
          <a:p>
            <a:pPr marL="609600" indent="-609600">
              <a:lnSpc>
                <a:spcPct val="90000"/>
              </a:lnSpc>
            </a:pPr>
            <a:r>
              <a:rPr lang="en-US" dirty="0"/>
              <a:t>		    0.025 L</a:t>
            </a:r>
          </a:p>
          <a:p>
            <a:pPr marL="609600" indent="-609600">
              <a:lnSpc>
                <a:spcPct val="90000"/>
              </a:lnSpc>
            </a:pPr>
            <a:r>
              <a:rPr lang="en-US" dirty="0"/>
              <a:t>mol= (0.75 M) ( 0.025L)</a:t>
            </a:r>
          </a:p>
          <a:p>
            <a:pPr marL="609600" indent="-609600">
              <a:lnSpc>
                <a:spcPct val="90000"/>
              </a:lnSpc>
            </a:pPr>
            <a:r>
              <a:rPr lang="en-US" dirty="0"/>
              <a:t>mol = 0.019 mol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Finding Mass from Molarity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sz="2800" dirty="0" smtClean="0">
                <a:effectLst/>
              </a:rPr>
              <a:t>1.00 L </a:t>
            </a:r>
            <a:r>
              <a:rPr lang="en-US" sz="2800" dirty="0">
                <a:effectLst/>
              </a:rPr>
              <a:t>of </a:t>
            </a:r>
            <a:r>
              <a:rPr lang="en-US" sz="2800" dirty="0" smtClean="0">
                <a:effectLst/>
              </a:rPr>
              <a:t>0.200  </a:t>
            </a:r>
            <a:r>
              <a:rPr lang="en-US" sz="2800" dirty="0">
                <a:effectLst/>
              </a:rPr>
              <a:t>M potassium dichromate (K</a:t>
            </a:r>
            <a:r>
              <a:rPr lang="en-US" sz="2800" baseline="-25000" dirty="0">
                <a:effectLst/>
              </a:rPr>
              <a:t>2</a:t>
            </a:r>
            <a:r>
              <a:rPr lang="en-US" sz="2800" dirty="0">
                <a:effectLst/>
              </a:rPr>
              <a:t>Cr</a:t>
            </a:r>
            <a:r>
              <a:rPr lang="en-US" sz="2800" baseline="-25000" dirty="0">
                <a:effectLst/>
              </a:rPr>
              <a:t>2</a:t>
            </a:r>
            <a:r>
              <a:rPr lang="en-US" sz="2800" dirty="0">
                <a:effectLst/>
              </a:rPr>
              <a:t>O</a:t>
            </a:r>
            <a:r>
              <a:rPr lang="en-US" sz="2800" baseline="-25000" dirty="0">
                <a:effectLst/>
              </a:rPr>
              <a:t>7</a:t>
            </a:r>
            <a:r>
              <a:rPr lang="en-US" sz="2800" dirty="0">
                <a:effectLst/>
              </a:rPr>
              <a:t>) </a:t>
            </a:r>
          </a:p>
          <a:p>
            <a:pPr marL="609600" indent="-609600">
              <a:lnSpc>
                <a:spcPct val="80000"/>
              </a:lnSpc>
            </a:pPr>
            <a:r>
              <a:rPr lang="en-US" sz="2800" dirty="0">
                <a:effectLst/>
              </a:rPr>
              <a:t>How much solid </a:t>
            </a:r>
            <a:r>
              <a:rPr lang="en-US" sz="2800" dirty="0" smtClean="0">
                <a:effectLst/>
              </a:rPr>
              <a:t>K</a:t>
            </a:r>
            <a:r>
              <a:rPr lang="en-US" sz="2800" baseline="-25000" dirty="0" smtClean="0">
                <a:effectLst/>
              </a:rPr>
              <a:t>2</a:t>
            </a:r>
            <a:r>
              <a:rPr lang="en-US" sz="2800" dirty="0" smtClean="0">
                <a:effectLst/>
              </a:rPr>
              <a:t>Cr</a:t>
            </a:r>
            <a:r>
              <a:rPr lang="en-US" sz="2800" baseline="-25000" dirty="0" smtClean="0">
                <a:effectLst/>
              </a:rPr>
              <a:t>2</a:t>
            </a:r>
            <a:r>
              <a:rPr lang="en-US" sz="2800" dirty="0" smtClean="0">
                <a:effectLst/>
              </a:rPr>
              <a:t>O</a:t>
            </a:r>
            <a:r>
              <a:rPr lang="en-US" sz="2800" baseline="-25000" dirty="0" smtClean="0">
                <a:effectLst/>
              </a:rPr>
              <a:t>7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>
                <a:effectLst/>
              </a:rPr>
              <a:t>is needed?</a:t>
            </a:r>
          </a:p>
          <a:p>
            <a:pPr marL="609600" indent="-609600">
              <a:lnSpc>
                <a:spcPct val="80000"/>
              </a:lnSpc>
            </a:pPr>
            <a:r>
              <a:rPr lang="en-US" sz="2800" dirty="0">
                <a:effectLst/>
              </a:rPr>
              <a:t> Molarity  = mol/L</a:t>
            </a:r>
          </a:p>
          <a:p>
            <a:pPr marL="609600" indent="-609600">
              <a:lnSpc>
                <a:spcPct val="80000"/>
              </a:lnSpc>
            </a:pPr>
            <a:r>
              <a:rPr lang="en-US" sz="2800" dirty="0" smtClean="0">
                <a:effectLst/>
              </a:rPr>
              <a:t>0.200 </a:t>
            </a:r>
            <a:r>
              <a:rPr lang="en-US" sz="2800" i="1" dirty="0">
                <a:effectLst/>
              </a:rPr>
              <a:t>M</a:t>
            </a:r>
            <a:r>
              <a:rPr lang="en-US" sz="2800" dirty="0">
                <a:effectLst/>
              </a:rPr>
              <a:t> = </a:t>
            </a:r>
            <a:r>
              <a:rPr lang="en-US" sz="2800" u="sng" dirty="0">
                <a:effectLst/>
              </a:rPr>
              <a:t>mol</a:t>
            </a:r>
            <a:endParaRPr lang="en-US" sz="2800" dirty="0">
              <a:effectLst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>
                <a:effectLst/>
              </a:rPr>
              <a:t>			   1 L</a:t>
            </a:r>
          </a:p>
          <a:p>
            <a:pPr marL="609600" indent="-609600">
              <a:lnSpc>
                <a:spcPct val="80000"/>
              </a:lnSpc>
            </a:pPr>
            <a:r>
              <a:rPr lang="en-US" sz="2800" dirty="0">
                <a:effectLst/>
              </a:rPr>
              <a:t>mol= </a:t>
            </a:r>
            <a:r>
              <a:rPr lang="en-US" sz="2800" dirty="0" smtClean="0">
                <a:effectLst/>
              </a:rPr>
              <a:t>(0.200</a:t>
            </a:r>
            <a:r>
              <a:rPr lang="en-US" sz="2800" i="1" dirty="0" smtClean="0">
                <a:effectLst/>
              </a:rPr>
              <a:t>M</a:t>
            </a:r>
            <a:r>
              <a:rPr lang="en-US" sz="2800" dirty="0">
                <a:effectLst/>
              </a:rPr>
              <a:t>) (1L)</a:t>
            </a:r>
          </a:p>
          <a:p>
            <a:pPr marL="609600" indent="-609600">
              <a:lnSpc>
                <a:spcPct val="80000"/>
              </a:lnSpc>
            </a:pPr>
            <a:r>
              <a:rPr lang="en-US" sz="2800" dirty="0">
                <a:effectLst/>
              </a:rPr>
              <a:t>mol= </a:t>
            </a:r>
            <a:r>
              <a:rPr lang="en-US" sz="2800" dirty="0" smtClean="0">
                <a:effectLst/>
              </a:rPr>
              <a:t>0.200 </a:t>
            </a:r>
            <a:r>
              <a:rPr lang="en-US" sz="2800" dirty="0">
                <a:effectLst/>
              </a:rPr>
              <a:t>mol </a:t>
            </a:r>
            <a:r>
              <a:rPr lang="en-US" sz="2800" dirty="0" smtClean="0">
                <a:effectLst/>
              </a:rPr>
              <a:t>K</a:t>
            </a:r>
            <a:r>
              <a:rPr lang="en-US" sz="2800" baseline="-25000" dirty="0" smtClean="0">
                <a:effectLst/>
              </a:rPr>
              <a:t>2</a:t>
            </a:r>
            <a:r>
              <a:rPr lang="en-US" sz="2800" dirty="0" smtClean="0">
                <a:effectLst/>
              </a:rPr>
              <a:t>Cr</a:t>
            </a:r>
            <a:r>
              <a:rPr lang="en-US" sz="2800" baseline="-25000" dirty="0" smtClean="0">
                <a:effectLst/>
              </a:rPr>
              <a:t>2</a:t>
            </a:r>
            <a:r>
              <a:rPr lang="en-US" sz="2800" dirty="0" smtClean="0">
                <a:effectLst/>
              </a:rPr>
              <a:t>O</a:t>
            </a:r>
            <a:r>
              <a:rPr lang="en-US" sz="2800" baseline="-25000" dirty="0" smtClean="0">
                <a:effectLst/>
              </a:rPr>
              <a:t>7</a:t>
            </a:r>
            <a:endParaRPr lang="en-US" sz="2800" dirty="0">
              <a:effectLst/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2800" dirty="0">
                <a:effectLst/>
              </a:rPr>
              <a:t>mass = </a:t>
            </a:r>
            <a:r>
              <a:rPr lang="en-US" sz="2800" dirty="0" smtClean="0">
                <a:effectLst/>
              </a:rPr>
              <a:t>0.200 </a:t>
            </a:r>
            <a:r>
              <a:rPr lang="en-US" sz="2800" dirty="0">
                <a:effectLst/>
              </a:rPr>
              <a:t>mol </a:t>
            </a:r>
            <a:r>
              <a:rPr lang="en-US" sz="2800" dirty="0" smtClean="0">
                <a:effectLst/>
              </a:rPr>
              <a:t>K</a:t>
            </a:r>
            <a:r>
              <a:rPr lang="en-US" sz="2800" baseline="-25000" dirty="0" smtClean="0">
                <a:effectLst/>
              </a:rPr>
              <a:t>2</a:t>
            </a:r>
            <a:r>
              <a:rPr lang="en-US" sz="2800" dirty="0" smtClean="0">
                <a:effectLst/>
              </a:rPr>
              <a:t>Cr</a:t>
            </a:r>
            <a:r>
              <a:rPr lang="en-US" sz="2800" baseline="-25000" dirty="0" smtClean="0">
                <a:effectLst/>
              </a:rPr>
              <a:t>2</a:t>
            </a:r>
            <a:r>
              <a:rPr lang="en-US" sz="2800" dirty="0" smtClean="0">
                <a:effectLst/>
              </a:rPr>
              <a:t>O</a:t>
            </a:r>
            <a:r>
              <a:rPr lang="en-US" sz="2800" baseline="-25000" dirty="0" smtClean="0">
                <a:effectLst/>
              </a:rPr>
              <a:t>7 </a:t>
            </a:r>
            <a:r>
              <a:rPr lang="en-US" sz="2800" dirty="0" smtClean="0">
                <a:effectLst/>
              </a:rPr>
              <a:t>x </a:t>
            </a:r>
            <a:r>
              <a:rPr lang="en-US" sz="2800" dirty="0">
                <a:effectLst/>
              </a:rPr>
              <a:t>( 294.2 g/ mol) = 58.5 g </a:t>
            </a:r>
            <a:r>
              <a:rPr lang="en-US" sz="2800" dirty="0" smtClean="0">
                <a:effectLst/>
              </a:rPr>
              <a:t>K</a:t>
            </a:r>
            <a:r>
              <a:rPr lang="en-US" sz="2800" baseline="-25000" dirty="0" smtClean="0">
                <a:effectLst/>
              </a:rPr>
              <a:t>2</a:t>
            </a:r>
            <a:r>
              <a:rPr lang="en-US" sz="2800" dirty="0" smtClean="0">
                <a:effectLst/>
              </a:rPr>
              <a:t>Cr</a:t>
            </a:r>
            <a:r>
              <a:rPr lang="en-US" sz="2800" baseline="-25000" dirty="0" smtClean="0">
                <a:effectLst/>
              </a:rPr>
              <a:t>2</a:t>
            </a:r>
            <a:r>
              <a:rPr lang="en-US" sz="2800" dirty="0" smtClean="0">
                <a:effectLst/>
              </a:rPr>
              <a:t>O</a:t>
            </a:r>
            <a:r>
              <a:rPr lang="en-US" sz="2800" baseline="-25000" dirty="0" smtClean="0">
                <a:effectLst/>
              </a:rPr>
              <a:t>7</a:t>
            </a:r>
            <a:endParaRPr lang="en-US" sz="2800" dirty="0">
              <a:effectLst/>
            </a:endParaRPr>
          </a:p>
          <a:p>
            <a:pPr marL="609600" indent="-609600">
              <a:lnSpc>
                <a:spcPct val="80000"/>
              </a:lnSpc>
            </a:pPr>
            <a:endParaRPr lang="en-US" sz="2800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Dilution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Dilution</a:t>
            </a:r>
            <a:r>
              <a:rPr lang="en-US" dirty="0"/>
              <a:t>- process of adding more solvent to solution</a:t>
            </a:r>
          </a:p>
          <a:p>
            <a:r>
              <a:rPr lang="en-US" dirty="0"/>
              <a:t>-solute amount stays the same, </a:t>
            </a:r>
            <a:r>
              <a:rPr lang="en-US" u="sng" dirty="0"/>
              <a:t>only</a:t>
            </a:r>
            <a:r>
              <a:rPr lang="en-US" dirty="0"/>
              <a:t> solvent amount changes</a:t>
            </a:r>
            <a:endParaRPr lang="en-US" b="1" dirty="0"/>
          </a:p>
          <a:p>
            <a:r>
              <a:rPr lang="en-US" b="1" dirty="0"/>
              <a:t>M</a:t>
            </a:r>
            <a:r>
              <a:rPr lang="en-US" b="1" baseline="-25000" dirty="0"/>
              <a:t>1</a:t>
            </a:r>
            <a:r>
              <a:rPr lang="en-US" b="1" dirty="0"/>
              <a:t>V</a:t>
            </a:r>
            <a:r>
              <a:rPr lang="en-US" b="1" baseline="-25000" dirty="0"/>
              <a:t>1</a:t>
            </a:r>
            <a:r>
              <a:rPr lang="en-US" b="1" dirty="0"/>
              <a:t>= M</a:t>
            </a:r>
            <a:r>
              <a:rPr lang="en-US" b="1" baseline="-25000" dirty="0"/>
              <a:t>2</a:t>
            </a:r>
            <a:r>
              <a:rPr lang="en-US" b="1" dirty="0"/>
              <a:t>V</a:t>
            </a:r>
            <a:r>
              <a:rPr lang="en-US" b="1" baseline="-25000" dirty="0"/>
              <a:t>2</a:t>
            </a:r>
          </a:p>
          <a:p>
            <a:r>
              <a:rPr lang="en-US" dirty="0"/>
              <a:t>-</a:t>
            </a:r>
            <a:r>
              <a:rPr lang="en-US" u="sng" dirty="0"/>
              <a:t>always </a:t>
            </a:r>
            <a:r>
              <a:rPr lang="en-US" dirty="0"/>
              <a:t>add concentrated acid to water, when doing acid dilution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Stock Solution</a:t>
            </a:r>
            <a:r>
              <a:rPr lang="en-US" dirty="0"/>
              <a:t>- conc. Solution, dilute as needed</a:t>
            </a:r>
          </a:p>
          <a:p>
            <a:r>
              <a:rPr lang="en-US" dirty="0"/>
              <a:t>During dilution </a:t>
            </a:r>
            <a:r>
              <a:rPr lang="en-US" i="1" dirty="0"/>
              <a:t>M</a:t>
            </a:r>
            <a:r>
              <a:rPr lang="en-US" dirty="0"/>
              <a:t> decreases</a:t>
            </a:r>
          </a:p>
          <a:p>
            <a:r>
              <a:rPr lang="en-US" dirty="0"/>
              <a:t>  Mol constant   </a:t>
            </a:r>
          </a:p>
          <a:p>
            <a:r>
              <a:rPr lang="en-US" dirty="0"/>
              <a:t> Volume increases</a:t>
            </a:r>
            <a:endParaRPr lang="en-US" b="1" dirty="0"/>
          </a:p>
          <a:p>
            <a:r>
              <a:rPr lang="en-US" b="1" i="1" dirty="0"/>
              <a:t>M</a:t>
            </a:r>
            <a:r>
              <a:rPr lang="en-US" b="1" dirty="0"/>
              <a:t> = </a:t>
            </a:r>
            <a:r>
              <a:rPr lang="en-US" b="1" u="sng" dirty="0"/>
              <a:t>mol</a:t>
            </a:r>
            <a:endParaRPr lang="en-US" b="1" dirty="0"/>
          </a:p>
          <a:p>
            <a:pPr>
              <a:buFont typeface="Wingdings" pitchFamily="2" charset="2"/>
              <a:buNone/>
            </a:pPr>
            <a:r>
              <a:rPr lang="en-US" b="1" dirty="0"/>
              <a:t>       Volume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volume of 16 M sulfuric acid must be prepared to make 1.5 L of 0.10 M 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/>
              <a:t>?</a:t>
            </a:r>
          </a:p>
          <a:p>
            <a:r>
              <a:rPr lang="en-US" dirty="0"/>
              <a:t>M</a:t>
            </a:r>
            <a:r>
              <a:rPr lang="en-US" baseline="-25000" dirty="0"/>
              <a:t>1</a:t>
            </a:r>
            <a:r>
              <a:rPr lang="en-US" dirty="0"/>
              <a:t>V</a:t>
            </a:r>
            <a:r>
              <a:rPr lang="en-US" baseline="-25000" dirty="0"/>
              <a:t>1</a:t>
            </a:r>
            <a:r>
              <a:rPr lang="en-US" dirty="0"/>
              <a:t>= M</a:t>
            </a:r>
            <a:r>
              <a:rPr lang="en-US" baseline="-25000" dirty="0"/>
              <a:t>2</a:t>
            </a:r>
            <a:r>
              <a:rPr lang="en-US" dirty="0"/>
              <a:t>V</a:t>
            </a:r>
            <a:r>
              <a:rPr lang="en-US" baseline="-25000" dirty="0"/>
              <a:t>2</a:t>
            </a:r>
          </a:p>
          <a:p>
            <a:r>
              <a:rPr lang="en-US" dirty="0"/>
              <a:t> (16 M)(V</a:t>
            </a:r>
            <a:r>
              <a:rPr lang="en-US" baseline="-25000" dirty="0"/>
              <a:t>1</a:t>
            </a:r>
            <a:r>
              <a:rPr lang="en-US" dirty="0"/>
              <a:t>) = (.10M)(1.5 L)</a:t>
            </a:r>
          </a:p>
          <a:p>
            <a:r>
              <a:rPr lang="en-US" dirty="0"/>
              <a:t>V</a:t>
            </a:r>
            <a:r>
              <a:rPr lang="en-US" baseline="-25000" dirty="0"/>
              <a:t>1</a:t>
            </a:r>
            <a:r>
              <a:rPr lang="en-US" dirty="0"/>
              <a:t> = 0.0094 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volume of 12 M HCl must be taken to prepare </a:t>
            </a:r>
            <a:r>
              <a:rPr lang="en-US" dirty="0" smtClean="0"/>
              <a:t>0.75L </a:t>
            </a:r>
            <a:r>
              <a:rPr lang="en-US" dirty="0"/>
              <a:t>if </a:t>
            </a:r>
            <a:r>
              <a:rPr lang="en-US" dirty="0" smtClean="0"/>
              <a:t>0.25M </a:t>
            </a:r>
            <a:r>
              <a:rPr lang="en-US" dirty="0"/>
              <a:t>HCl?</a:t>
            </a:r>
          </a:p>
          <a:p>
            <a:r>
              <a:rPr lang="en-US" dirty="0"/>
              <a:t>M</a:t>
            </a:r>
            <a:r>
              <a:rPr lang="en-US" baseline="-25000" dirty="0"/>
              <a:t>1</a:t>
            </a:r>
            <a:r>
              <a:rPr lang="en-US" dirty="0"/>
              <a:t>V</a:t>
            </a:r>
            <a:r>
              <a:rPr lang="en-US" baseline="-25000" dirty="0"/>
              <a:t>1</a:t>
            </a:r>
            <a:r>
              <a:rPr lang="en-US" dirty="0"/>
              <a:t>= M</a:t>
            </a:r>
            <a:r>
              <a:rPr lang="en-US" baseline="-25000" dirty="0"/>
              <a:t>2</a:t>
            </a:r>
            <a:r>
              <a:rPr lang="en-US" dirty="0"/>
              <a:t>V</a:t>
            </a:r>
            <a:r>
              <a:rPr lang="en-US" baseline="-25000" dirty="0"/>
              <a:t>2</a:t>
            </a:r>
          </a:p>
          <a:p>
            <a:r>
              <a:rPr lang="en-US" dirty="0"/>
              <a:t>(12M)(V</a:t>
            </a:r>
            <a:r>
              <a:rPr lang="en-US" baseline="-25000" dirty="0"/>
              <a:t>1</a:t>
            </a:r>
            <a:r>
              <a:rPr lang="en-US" dirty="0"/>
              <a:t>)=( </a:t>
            </a:r>
            <a:r>
              <a:rPr lang="en-US" dirty="0" smtClean="0"/>
              <a:t>0.25M)(0.75L</a:t>
            </a:r>
            <a:r>
              <a:rPr lang="en-US" dirty="0"/>
              <a:t>)</a:t>
            </a:r>
          </a:p>
          <a:p>
            <a:r>
              <a:rPr lang="en-US" dirty="0"/>
              <a:t>V1= 0.016L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Concentration of a solution expressed in moles of solute per kilogram of solvent</a:t>
            </a:r>
          </a:p>
          <a:p>
            <a:r>
              <a:rPr lang="en-US" dirty="0" smtClean="0"/>
              <a:t>Symbol= </a:t>
            </a:r>
            <a:r>
              <a:rPr lang="en-US" i="1" dirty="0" smtClean="0"/>
              <a:t>m</a:t>
            </a:r>
          </a:p>
          <a:p>
            <a:r>
              <a:rPr lang="en-US" i="1" dirty="0" smtClean="0"/>
              <a:t>molality=  </a:t>
            </a:r>
            <a:r>
              <a:rPr lang="en-US" u="sng" dirty="0" smtClean="0"/>
              <a:t>moles solute</a:t>
            </a:r>
          </a:p>
          <a:p>
            <a:r>
              <a:rPr lang="en-US" dirty="0" smtClean="0"/>
              <a:t>               mass of solvent (kg)</a:t>
            </a:r>
          </a:p>
          <a:p>
            <a:r>
              <a:rPr lang="en-US" dirty="0" smtClean="0"/>
              <a:t>Concentrations expressed as molalites when studying solution related to vapor pressure and temp changes, because does not  change with temperature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12-3 Learning Targets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Calculate Molarity</a:t>
            </a:r>
          </a:p>
          <a:p>
            <a:r>
              <a:rPr lang="en-US" dirty="0">
                <a:effectLst/>
              </a:rPr>
              <a:t>Calculate Molality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21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1kg = 1000 </a:t>
            </a:r>
            <a:r>
              <a:rPr lang="en-US" dirty="0" err="1" smtClean="0"/>
              <a:t>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Molality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solution was prepared by dissolving 17.1 g of sucrose (C</a:t>
            </a:r>
            <a:r>
              <a:rPr lang="en-US" baseline="-25000" dirty="0" smtClean="0"/>
              <a:t>12</a:t>
            </a:r>
            <a:r>
              <a:rPr lang="en-US" dirty="0" smtClean="0"/>
              <a:t>H</a:t>
            </a:r>
            <a:r>
              <a:rPr lang="en-US" baseline="-25000" dirty="0" smtClean="0"/>
              <a:t>22</a:t>
            </a:r>
            <a:r>
              <a:rPr lang="en-US" dirty="0" smtClean="0"/>
              <a:t>O</a:t>
            </a:r>
            <a:r>
              <a:rPr lang="en-US" baseline="-25000" dirty="0" smtClean="0"/>
              <a:t>11</a:t>
            </a:r>
            <a:r>
              <a:rPr lang="en-US" dirty="0" smtClean="0"/>
              <a:t>) in 125 g of water.  Find the molal concentration of the solution.</a:t>
            </a:r>
          </a:p>
          <a:p>
            <a:r>
              <a:rPr lang="en-US" dirty="0" smtClean="0"/>
              <a:t>17.2 g x 1mol/ 342.34 g C</a:t>
            </a:r>
            <a:r>
              <a:rPr lang="en-US" baseline="-25000" dirty="0" smtClean="0"/>
              <a:t>12</a:t>
            </a:r>
            <a:r>
              <a:rPr lang="en-US" dirty="0" smtClean="0"/>
              <a:t>H</a:t>
            </a:r>
            <a:r>
              <a:rPr lang="en-US" baseline="-25000" dirty="0" smtClean="0"/>
              <a:t>22</a:t>
            </a:r>
            <a:r>
              <a:rPr lang="en-US" dirty="0" smtClean="0"/>
              <a:t>O</a:t>
            </a:r>
            <a:r>
              <a:rPr lang="en-US" baseline="-25000" dirty="0" smtClean="0"/>
              <a:t>11</a:t>
            </a:r>
            <a:r>
              <a:rPr lang="en-US" dirty="0" smtClean="0"/>
              <a:t> = 0.0500 mol C</a:t>
            </a:r>
            <a:r>
              <a:rPr lang="en-US" baseline="-25000" dirty="0" smtClean="0"/>
              <a:t>12</a:t>
            </a:r>
            <a:r>
              <a:rPr lang="en-US" dirty="0" smtClean="0"/>
              <a:t>H</a:t>
            </a:r>
            <a:r>
              <a:rPr lang="en-US" baseline="-25000" dirty="0" smtClean="0"/>
              <a:t>22</a:t>
            </a:r>
            <a:r>
              <a:rPr lang="en-US" dirty="0" smtClean="0"/>
              <a:t>O</a:t>
            </a:r>
            <a:r>
              <a:rPr lang="en-US" baseline="-25000" dirty="0" smtClean="0"/>
              <a:t>11</a:t>
            </a:r>
          </a:p>
          <a:p>
            <a:r>
              <a:rPr lang="en-US" dirty="0" smtClean="0"/>
              <a:t>125g water= 0.125 kg water</a:t>
            </a:r>
          </a:p>
          <a:p>
            <a:r>
              <a:rPr lang="en-US" dirty="0" smtClean="0"/>
              <a:t>0.0500 mol C</a:t>
            </a:r>
            <a:r>
              <a:rPr lang="en-US" baseline="-25000" dirty="0" smtClean="0"/>
              <a:t>12</a:t>
            </a:r>
            <a:r>
              <a:rPr lang="en-US" dirty="0" smtClean="0"/>
              <a:t>H</a:t>
            </a:r>
            <a:r>
              <a:rPr lang="en-US" baseline="-25000" dirty="0" smtClean="0"/>
              <a:t>22</a:t>
            </a:r>
            <a:r>
              <a:rPr lang="en-US" dirty="0" smtClean="0"/>
              <a:t>O</a:t>
            </a:r>
            <a:r>
              <a:rPr lang="en-US" baseline="-25000" dirty="0" smtClean="0"/>
              <a:t>11 </a:t>
            </a:r>
            <a:r>
              <a:rPr lang="en-US" dirty="0" smtClean="0"/>
              <a:t>/ 0.125 kg water= 0.400 </a:t>
            </a:r>
            <a:r>
              <a:rPr lang="en-US" i="1" dirty="0" smtClean="0"/>
              <a:t>m</a:t>
            </a:r>
            <a:r>
              <a:rPr lang="en-US" dirty="0" smtClean="0"/>
              <a:t> C</a:t>
            </a:r>
            <a:r>
              <a:rPr lang="en-US" baseline="-25000" dirty="0" smtClean="0"/>
              <a:t>12</a:t>
            </a:r>
            <a:r>
              <a:rPr lang="en-US" dirty="0" smtClean="0"/>
              <a:t>H</a:t>
            </a:r>
            <a:r>
              <a:rPr lang="en-US" baseline="-25000" dirty="0" smtClean="0"/>
              <a:t>22</a:t>
            </a:r>
            <a:r>
              <a:rPr lang="en-US" dirty="0" smtClean="0"/>
              <a:t>O</a:t>
            </a:r>
            <a:r>
              <a:rPr lang="en-US" baseline="-25000" dirty="0" smtClean="0"/>
              <a:t>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914401"/>
            <a:ext cx="8226425" cy="5181600"/>
          </a:xfrm>
        </p:spPr>
        <p:txBody>
          <a:bodyPr/>
          <a:lstStyle/>
          <a:p>
            <a:r>
              <a:rPr lang="en-US" dirty="0" smtClean="0"/>
              <a:t>What mass of Urea (CH</a:t>
            </a:r>
            <a:r>
              <a:rPr lang="en-US" baseline="-25000" dirty="0" smtClean="0"/>
              <a:t>4</a:t>
            </a:r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O) must be dissolved in 2250 g of water to prepare a 1.50 </a:t>
            </a:r>
            <a:r>
              <a:rPr lang="en-US" i="1" dirty="0" smtClean="0"/>
              <a:t>m</a:t>
            </a:r>
            <a:r>
              <a:rPr lang="en-US" dirty="0" smtClean="0"/>
              <a:t> solution?</a:t>
            </a:r>
          </a:p>
          <a:p>
            <a:r>
              <a:rPr lang="en-US" dirty="0" smtClean="0"/>
              <a:t>2250 g CH</a:t>
            </a:r>
            <a:r>
              <a:rPr lang="en-US" baseline="-25000" dirty="0" smtClean="0"/>
              <a:t>4</a:t>
            </a:r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O = 2.25 kg CH</a:t>
            </a:r>
            <a:r>
              <a:rPr lang="en-US" baseline="-25000" dirty="0" smtClean="0"/>
              <a:t>4</a:t>
            </a:r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r>
              <a:rPr lang="en-US" dirty="0"/>
              <a:t>2.25 kg </a:t>
            </a:r>
            <a:r>
              <a:rPr lang="en-US" dirty="0" smtClean="0"/>
              <a:t>CH</a:t>
            </a:r>
            <a:r>
              <a:rPr lang="en-US" baseline="-25000" dirty="0" smtClean="0"/>
              <a:t>4</a:t>
            </a:r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O x </a:t>
            </a:r>
            <a:r>
              <a:rPr lang="en-US" u="sng" dirty="0" smtClean="0"/>
              <a:t>1.5 </a:t>
            </a:r>
            <a:r>
              <a:rPr lang="en-US" u="sng" dirty="0" err="1" smtClean="0"/>
              <a:t>mol</a:t>
            </a:r>
            <a:r>
              <a:rPr lang="en-US" u="sng" dirty="0" smtClean="0"/>
              <a:t> CH</a:t>
            </a:r>
            <a:r>
              <a:rPr lang="en-US" u="sng" baseline="-25000" dirty="0" smtClean="0"/>
              <a:t>4</a:t>
            </a:r>
            <a:r>
              <a:rPr lang="en-US" u="sng" dirty="0" smtClean="0"/>
              <a:t>N</a:t>
            </a:r>
            <a:r>
              <a:rPr lang="en-US" u="sng" baseline="-25000" dirty="0" smtClean="0"/>
              <a:t>2</a:t>
            </a:r>
            <a:r>
              <a:rPr lang="en-US" u="sng" dirty="0" smtClean="0"/>
              <a:t>O</a:t>
            </a:r>
          </a:p>
          <a:p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                                  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kg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3.38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CH</a:t>
            </a:r>
            <a:r>
              <a:rPr lang="en-US" baseline="-25000" dirty="0" smtClean="0"/>
              <a:t>4</a:t>
            </a:r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3.38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CH</a:t>
            </a:r>
            <a:r>
              <a:rPr lang="en-US" baseline="-25000" dirty="0" smtClean="0"/>
              <a:t>4</a:t>
            </a:r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O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60.06 g/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203 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  <a:p>
            <a:r>
              <a:rPr lang="en-US" dirty="0" smtClean="0"/>
              <a:t>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07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Concentration</a:t>
            </a:r>
            <a:r>
              <a:rPr lang="en-US" dirty="0" smtClean="0"/>
              <a:t>= ratio of solute to solvent</a:t>
            </a:r>
          </a:p>
          <a:p>
            <a:r>
              <a:rPr lang="en-US" dirty="0" smtClean="0"/>
              <a:t>Many ways to express</a:t>
            </a:r>
          </a:p>
          <a:p>
            <a:r>
              <a:rPr lang="en-US" b="1" dirty="0" smtClean="0"/>
              <a:t>Molarity= mole/ liter</a:t>
            </a:r>
          </a:p>
          <a:p>
            <a:r>
              <a:rPr lang="en-US" b="1" dirty="0" smtClean="0"/>
              <a:t>Molality= mole/ kg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7820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Molarity (</a:t>
            </a:r>
            <a:r>
              <a:rPr lang="en-US" i="1" dirty="0"/>
              <a:t>M</a:t>
            </a:r>
            <a:r>
              <a:rPr lang="en-US" dirty="0"/>
              <a:t>) – concentration of a solution as the amount of solute in a given volume of solution</a:t>
            </a:r>
          </a:p>
          <a:p>
            <a:pPr>
              <a:lnSpc>
                <a:spcPct val="90000"/>
              </a:lnSpc>
            </a:pPr>
            <a:r>
              <a:rPr lang="en-US" dirty="0"/>
              <a:t>number of moles of solute per volume of solution  in L</a:t>
            </a:r>
          </a:p>
          <a:p>
            <a:pPr>
              <a:lnSpc>
                <a:spcPct val="90000"/>
              </a:lnSpc>
            </a:pPr>
            <a:r>
              <a:rPr lang="en-US" dirty="0"/>
              <a:t>M = </a:t>
            </a:r>
            <a:r>
              <a:rPr lang="en-US" u="sng" dirty="0"/>
              <a:t>moles solute</a:t>
            </a:r>
            <a:r>
              <a:rPr lang="en-US" dirty="0"/>
              <a:t> = </a:t>
            </a:r>
            <a:r>
              <a:rPr lang="en-US" u="sng" dirty="0"/>
              <a:t>mol</a:t>
            </a: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           Liter solution	    L</a:t>
            </a:r>
          </a:p>
          <a:p>
            <a:pPr>
              <a:lnSpc>
                <a:spcPct val="90000"/>
              </a:lnSpc>
            </a:pPr>
            <a:r>
              <a:rPr lang="en-US" dirty="0"/>
              <a:t>1.0 molar solution = 1 mol of solute per liter</a:t>
            </a:r>
            <a:endParaRPr lang="en-US" b="1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304801"/>
            <a:ext cx="8226425" cy="5791200"/>
          </a:xfrm>
        </p:spPr>
        <p:txBody>
          <a:bodyPr/>
          <a:lstStyle/>
          <a:p>
            <a:r>
              <a:rPr lang="en-US" b="1" dirty="0"/>
              <a:t>Standard Solution</a:t>
            </a:r>
            <a:r>
              <a:rPr lang="en-US" dirty="0"/>
              <a:t>- solution with accurately known </a:t>
            </a:r>
            <a:r>
              <a:rPr lang="en-US" dirty="0" smtClean="0"/>
              <a:t>concentration</a:t>
            </a:r>
          </a:p>
          <a:p>
            <a:r>
              <a:rPr lang="en-US" dirty="0" smtClean="0"/>
              <a:t>1-calculate mass needed of solute </a:t>
            </a:r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38400"/>
            <a:ext cx="3843338" cy="370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2-add some solvent to dissolve solute and add to volumetric flask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971800"/>
            <a:ext cx="2519363" cy="372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54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3-Rinse weigh beaker and add solvent to near line on flask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667000"/>
            <a:ext cx="2247900" cy="348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2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4- stopper flask and swirl</a:t>
            </a:r>
          </a:p>
          <a:p>
            <a:r>
              <a:rPr lang="en-US" dirty="0" smtClean="0"/>
              <a:t>mixing</a:t>
            </a:r>
            <a:endParaRPr lang="en-US" dirty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38400"/>
            <a:ext cx="2352985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83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5- carefully fill flask to 1.0 L mark (or desired volume line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220" y="2667000"/>
            <a:ext cx="2728783" cy="408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83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ding Grid">
  <a:themeElements>
    <a:clrScheme name="Fading Grid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Fading Gri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ding Grid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1339</TotalTime>
  <Words>525</Words>
  <Application>Microsoft Office PowerPoint</Application>
  <PresentationFormat>On-screen Show (4:3)</PresentationFormat>
  <Paragraphs>88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Fading Grid</vt:lpstr>
      <vt:lpstr>Concentration of Solutions</vt:lpstr>
      <vt:lpstr>12-3 Learning Targets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Finding Molarity </vt:lpstr>
      <vt:lpstr>Calculating # of moles</vt:lpstr>
      <vt:lpstr>Finding Mass from Molarity </vt:lpstr>
      <vt:lpstr>Dilution</vt:lpstr>
      <vt:lpstr>PowerPoint Presentation</vt:lpstr>
      <vt:lpstr>Problem</vt:lpstr>
      <vt:lpstr>Problem</vt:lpstr>
      <vt:lpstr>Molality</vt:lpstr>
      <vt:lpstr>PowerPoint Presentation</vt:lpstr>
      <vt:lpstr>Molality Problem</vt:lpstr>
      <vt:lpstr>PowerPoint Presentation</vt:lpstr>
    </vt:vector>
  </TitlesOfParts>
  <Company>Berlin - Milan Local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Solutions</dc:title>
  <dc:creator>BMLS User</dc:creator>
  <cp:lastModifiedBy>Test Stiudent2</cp:lastModifiedBy>
  <cp:revision>74</cp:revision>
  <dcterms:created xsi:type="dcterms:W3CDTF">2004-01-07T15:13:50Z</dcterms:created>
  <dcterms:modified xsi:type="dcterms:W3CDTF">2019-04-17T14:37:39Z</dcterms:modified>
</cp:coreProperties>
</file>