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9"/>
  </p:notesMasterIdLst>
  <p:handoutMasterIdLst>
    <p:handoutMasterId r:id="rId30"/>
  </p:handoutMasterIdLst>
  <p:sldIdLst>
    <p:sldId id="315" r:id="rId2"/>
    <p:sldId id="333" r:id="rId3"/>
    <p:sldId id="279" r:id="rId4"/>
    <p:sldId id="263" r:id="rId5"/>
    <p:sldId id="318" r:id="rId6"/>
    <p:sldId id="261" r:id="rId7"/>
    <p:sldId id="317" r:id="rId8"/>
    <p:sldId id="319" r:id="rId9"/>
    <p:sldId id="273" r:id="rId10"/>
    <p:sldId id="274" r:id="rId11"/>
    <p:sldId id="275" r:id="rId12"/>
    <p:sldId id="276" r:id="rId13"/>
    <p:sldId id="277" r:id="rId14"/>
    <p:sldId id="278" r:id="rId15"/>
    <p:sldId id="265" r:id="rId16"/>
    <p:sldId id="320" r:id="rId17"/>
    <p:sldId id="321" r:id="rId18"/>
    <p:sldId id="322" r:id="rId19"/>
    <p:sldId id="324" r:id="rId20"/>
    <p:sldId id="323" r:id="rId21"/>
    <p:sldId id="326" r:id="rId22"/>
    <p:sldId id="325" r:id="rId23"/>
    <p:sldId id="344" r:id="rId24"/>
    <p:sldId id="345" r:id="rId25"/>
    <p:sldId id="327" r:id="rId26"/>
    <p:sldId id="280" r:id="rId27"/>
    <p:sldId id="336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FBCE4FE-85BD-4D61-BF0C-46B75F6CDF2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68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C692E-835A-4B4E-90D3-0E099725210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C9C3C-C9F1-4696-BD3E-A7236C357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98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E867C2-8331-45C3-9EEC-8AD714D70EA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331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331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331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1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1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2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2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2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2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2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2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2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2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2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2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3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3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3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3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3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3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3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3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3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3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4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4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334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3343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44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45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46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47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48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49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50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51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52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53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54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55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56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57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3358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3359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60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3361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3362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63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64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65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66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67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68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69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70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3371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72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73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74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75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76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77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78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13379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8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81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3382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3383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7361C4D-58B7-4057-B52F-9F75239F111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65E54-BC56-4C45-9415-C8D75578D14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8B332-A244-42B2-8295-03B6D76AE37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5613" y="1598613"/>
            <a:ext cx="8226425" cy="44973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68D46C80-686B-4E98-8269-8E05CD47785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613" y="1598613"/>
            <a:ext cx="8226425" cy="44973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9AF5FC5A-C57C-4668-B9B7-6F26407758F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8226425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3" y="3922713"/>
            <a:ext cx="8226425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878BE7B8-E1B5-4117-AB99-858C37A3699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BC027ABE-8A0F-49CD-B097-C56EADBD421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54554-2871-460B-8CAD-B9D48EC6E1A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4B07C-2FF2-4022-A30B-8B6C7723D1B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7C0CC-72A6-4775-9DEF-72352C7F952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CB7E3-D0C2-40C8-9084-562B182801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884D5-2482-4806-9212-046F2F1E935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6D7F2-204F-47ED-B558-E78DDD1FBC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621C7-D9C6-4F51-9195-47F8E93B76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7DB8A-6866-42F7-B9CB-8A28CC89853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2291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2292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12293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294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295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296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297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298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299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00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01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02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03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04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05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06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07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08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09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10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11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12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13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14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15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16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17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2318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12319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20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21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22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23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24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25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26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27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28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29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30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31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32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33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2334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2335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36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2337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12338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39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40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41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42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43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44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45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46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2347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48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49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50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51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52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53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354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1235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56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2357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2358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F46C86E-B1B2-4A1D-8DFC-AAA63F8D77D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2359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Process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5400" b="1" dirty="0" smtClean="0"/>
              <a:t>12-2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/>
              <a:t>One end of molecule is more positive then other end</a:t>
            </a:r>
          </a:p>
          <a:p>
            <a:r>
              <a:rPr lang="en-US" sz="2800" dirty="0"/>
              <a:t>Hydrogen end is partially positive</a:t>
            </a:r>
          </a:p>
          <a:p>
            <a:r>
              <a:rPr lang="en-US" sz="2800" dirty="0"/>
              <a:t>Oxygen end is partially negative</a:t>
            </a:r>
          </a:p>
        </p:txBody>
      </p:sp>
      <p:pic>
        <p:nvPicPr>
          <p:cNvPr id="34820" name="Picture 4" descr="h2omolecule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9800" y="1447800"/>
            <a:ext cx="1389063" cy="36957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Surface Tension of Water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62200" y="1524000"/>
            <a:ext cx="4410075" cy="39449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with ionic compounds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Charged hydrogen and oxygen on water attract charged parts of ionic compounds, easily dissolving them</a:t>
            </a:r>
          </a:p>
          <a:p>
            <a:r>
              <a:rPr lang="en-US" dirty="0"/>
              <a:t>Pulls crystals apart</a:t>
            </a:r>
          </a:p>
          <a:p>
            <a:r>
              <a:rPr lang="en-US" dirty="0"/>
              <a:t>Depends on forces between particles, if greater than waters force will not dissolve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Water dissolves molecular compounds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Hydrogen bonding-</a:t>
            </a:r>
            <a:r>
              <a:rPr lang="en-US" dirty="0"/>
              <a:t> intermolecular force occurring when a hydrogen atom (slightly positive) is attracted to another molecule with unshared electrons</a:t>
            </a:r>
          </a:p>
          <a:p>
            <a:r>
              <a:rPr lang="en-US" dirty="0"/>
              <a:t>Hydrogen being attracted to the electrons pulls the molecule apart</a:t>
            </a:r>
          </a:p>
          <a:p>
            <a:r>
              <a:rPr lang="en-US" dirty="0"/>
              <a:t>Sugar in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solid dissolving - graph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00200"/>
            <a:ext cx="6019800" cy="3611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NH</a:t>
            </a:r>
            <a:r>
              <a:rPr lang="en-US" baseline="-25000" dirty="0"/>
              <a:t>4</a:t>
            </a:r>
            <a:r>
              <a:rPr lang="en-US" dirty="0"/>
              <a:t>NO</a:t>
            </a:r>
            <a:r>
              <a:rPr lang="en-US" baseline="-25000" dirty="0"/>
              <a:t>3</a:t>
            </a:r>
            <a:r>
              <a:rPr lang="en-US" dirty="0"/>
              <a:t> + H</a:t>
            </a:r>
            <a:r>
              <a:rPr lang="en-US" baseline="-25000" dirty="0"/>
              <a:t>2</a:t>
            </a:r>
            <a:r>
              <a:rPr lang="en-US" dirty="0"/>
              <a:t>O →  NH</a:t>
            </a:r>
            <a:r>
              <a:rPr lang="en-US" baseline="-25000" dirty="0"/>
              <a:t>4</a:t>
            </a:r>
            <a:r>
              <a:rPr lang="en-US" dirty="0"/>
              <a:t>+ + NO</a:t>
            </a:r>
            <a:r>
              <a:rPr lang="en-US" baseline="-25000" dirty="0"/>
              <a:t>3</a:t>
            </a:r>
            <a:r>
              <a:rPr lang="en-US" dirty="0"/>
              <a:t>-  these molecules stay together because of covalent bonds</a:t>
            </a:r>
          </a:p>
          <a:p>
            <a:r>
              <a:rPr lang="en-US" dirty="0"/>
              <a:t>Oil and Water, don’t mix because no polar bonds!!</a:t>
            </a:r>
          </a:p>
          <a:p>
            <a:r>
              <a:rPr lang="en-US" dirty="0"/>
              <a:t>“Like dissolves like”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 solutes and solvents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Immiscible</a:t>
            </a:r>
            <a:r>
              <a:rPr lang="en-US" dirty="0" smtClean="0"/>
              <a:t>- liquid solutes and solvents that are not soluble in each other</a:t>
            </a:r>
          </a:p>
          <a:p>
            <a:endParaRPr lang="en-US" dirty="0" smtClean="0"/>
          </a:p>
          <a:p>
            <a:r>
              <a:rPr lang="en-US" b="1" u="sng" dirty="0" smtClean="0"/>
              <a:t>Miscible</a:t>
            </a:r>
            <a:r>
              <a:rPr lang="en-US" dirty="0" smtClean="0"/>
              <a:t>- liquids that dissolve freely in one another in any proportion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Pressure on Solubility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Pressure changes have little effect on solids and liquids</a:t>
            </a:r>
          </a:p>
          <a:p>
            <a:r>
              <a:rPr lang="en-US" dirty="0" smtClean="0"/>
              <a:t>Increase pressure increases gas solubility in liquids</a:t>
            </a:r>
          </a:p>
          <a:p>
            <a:r>
              <a:rPr lang="en-US" sz="4400" b="1" dirty="0" smtClean="0"/>
              <a:t>Gas + solvent ↔ solution</a:t>
            </a:r>
          </a:p>
          <a:p>
            <a:pPr lvl="1"/>
            <a:r>
              <a:rPr lang="en-US" dirty="0" smtClean="0"/>
              <a:t>Shifts equilibrium, less gas molecules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Henry’s Law- </a:t>
            </a:r>
            <a:r>
              <a:rPr lang="en-US" dirty="0" smtClean="0"/>
              <a:t>the solubility of a gas in a liquid is directly proportional to the partial pressure of that gas on the surface of the liquid</a:t>
            </a:r>
          </a:p>
          <a:p>
            <a:pPr lvl="1"/>
            <a:r>
              <a:rPr lang="en-US" dirty="0" smtClean="0"/>
              <a:t>Gas-liquid solutions at constant temp</a:t>
            </a:r>
          </a:p>
          <a:p>
            <a:r>
              <a:rPr lang="en-US" dirty="0" smtClean="0"/>
              <a:t>Carbonated beverages- solubility of CO</a:t>
            </a:r>
            <a:r>
              <a:rPr lang="en-US" baseline="-25000" dirty="0" smtClean="0"/>
              <a:t>2</a:t>
            </a:r>
            <a:r>
              <a:rPr lang="en-US" dirty="0" smtClean="0"/>
              <a:t> increased by increasing pressure</a:t>
            </a:r>
          </a:p>
          <a:p>
            <a:r>
              <a:rPr lang="en-US" b="1" u="sng" dirty="0" smtClean="0"/>
              <a:t>Effervescence</a:t>
            </a:r>
            <a:r>
              <a:rPr lang="en-US" dirty="0" smtClean="0"/>
              <a:t>- rapid escape of a gas form a liquid in which it is dissolved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5" name="Picture 5" descr="gassoulubility"/>
          <p:cNvPicPr>
            <a:picLocks noChangeAspect="1" noChangeArrowheads="1"/>
          </p:cNvPicPr>
          <p:nvPr/>
        </p:nvPicPr>
        <p:blipFill>
          <a:blip r:embed="rId2" cstate="print"/>
          <a:srcRect l="20619"/>
          <a:stretch>
            <a:fillRect/>
          </a:stretch>
        </p:blipFill>
        <p:spPr bwMode="auto">
          <a:xfrm>
            <a:off x="1219200" y="2057400"/>
            <a:ext cx="6297613" cy="3582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12-2 Learning Targets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Describe factors that affect dissolving</a:t>
            </a:r>
          </a:p>
          <a:p>
            <a:r>
              <a:rPr lang="en-US" dirty="0">
                <a:effectLst/>
              </a:rPr>
              <a:t>Define solubility</a:t>
            </a:r>
          </a:p>
          <a:p>
            <a:r>
              <a:rPr lang="en-US" dirty="0">
                <a:effectLst/>
              </a:rPr>
              <a:t>Describe factors that affect solubility</a:t>
            </a:r>
          </a:p>
          <a:p>
            <a:r>
              <a:rPr lang="en-US" dirty="0">
                <a:effectLst/>
              </a:rPr>
              <a:t>Compare saturated, unsaturated, and supersaturated solutions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49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Temp on Solubility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Increasing temp usually decreases gas solubility</a:t>
            </a:r>
          </a:p>
          <a:p>
            <a:r>
              <a:rPr lang="en-US" dirty="0" smtClean="0"/>
              <a:t>For solids, increasing temp usually increases solubility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solubilit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685800"/>
            <a:ext cx="5711825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01" y="381000"/>
            <a:ext cx="8460099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50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0"/>
            <a:ext cx="4040188" cy="6126163"/>
          </a:xfrm>
        </p:spPr>
        <p:txBody>
          <a:bodyPr/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Which substance has the highest solubility at </a:t>
            </a:r>
            <a:r>
              <a:rPr lang="en-US" dirty="0" smtClean="0"/>
              <a:t>60°C</a:t>
            </a:r>
            <a:r>
              <a:rPr lang="en-US" dirty="0"/>
              <a:t>?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NaNO</a:t>
            </a:r>
            <a:r>
              <a:rPr lang="en-US" baseline="-25000" dirty="0" smtClean="0"/>
              <a:t>3</a:t>
            </a:r>
            <a:endParaRPr lang="en-US" baseline="-25000" dirty="0"/>
          </a:p>
          <a:p>
            <a:pPr marL="448056" indent="-384048" fontAlgn="auto">
              <a:spcAft>
                <a:spcPts val="0"/>
              </a:spcAft>
              <a:buNone/>
              <a:defRPr/>
            </a:pPr>
            <a:r>
              <a:rPr lang="en-US" dirty="0"/>
              <a:t>Which substance has the </a:t>
            </a:r>
            <a:r>
              <a:rPr lang="en-US" dirty="0" smtClean="0"/>
              <a:t>lowest </a:t>
            </a:r>
            <a:r>
              <a:rPr lang="en-US" dirty="0"/>
              <a:t>solubility at 70°C?</a:t>
            </a:r>
          </a:p>
          <a:p>
            <a:pPr marL="448056" indent="-384048" fontAlgn="auto">
              <a:spcAft>
                <a:spcPts val="0"/>
              </a:spcAft>
              <a:buNone/>
              <a:defRPr/>
            </a:pPr>
            <a:r>
              <a:rPr lang="en-US" dirty="0" smtClean="0"/>
              <a:t>Ce</a:t>
            </a:r>
            <a:r>
              <a:rPr lang="en-US" baseline="-25000" dirty="0" smtClean="0"/>
              <a:t>2</a:t>
            </a:r>
            <a:r>
              <a:rPr lang="en-US" dirty="0" smtClean="0"/>
              <a:t>(SO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endParaRPr lang="en-US" baseline="-25000" dirty="0"/>
          </a:p>
          <a:p>
            <a:pPr marL="448056" indent="-384048" fontAlgn="auto">
              <a:spcAft>
                <a:spcPts val="0"/>
              </a:spcAft>
              <a:buNone/>
              <a:defRPr/>
            </a:pPr>
            <a:r>
              <a:rPr lang="en-US" dirty="0"/>
              <a:t>How many grams of </a:t>
            </a:r>
            <a:r>
              <a:rPr lang="en-US" dirty="0" err="1" smtClean="0"/>
              <a:t>KBr</a:t>
            </a:r>
            <a:r>
              <a:rPr lang="en-US" dirty="0" smtClean="0"/>
              <a:t> </a:t>
            </a:r>
            <a:r>
              <a:rPr lang="en-US" dirty="0"/>
              <a:t>will dissolve at </a:t>
            </a:r>
            <a:r>
              <a:rPr lang="en-US" dirty="0" smtClean="0"/>
              <a:t>60°C</a:t>
            </a:r>
            <a:r>
              <a:rPr lang="en-US" dirty="0"/>
              <a:t>?</a:t>
            </a:r>
          </a:p>
          <a:p>
            <a:pPr marL="448056" indent="-384048" fontAlgn="auto">
              <a:spcAft>
                <a:spcPts val="0"/>
              </a:spcAft>
              <a:buNone/>
              <a:defRPr/>
            </a:pPr>
            <a:r>
              <a:rPr lang="en-US" dirty="0" smtClean="0"/>
              <a:t>85 </a:t>
            </a:r>
            <a:r>
              <a:rPr lang="en-US" dirty="0"/>
              <a:t>g</a:t>
            </a:r>
          </a:p>
          <a:p>
            <a:pPr lvl="0"/>
            <a:r>
              <a:rPr lang="en-US" sz="2000" dirty="0">
                <a:effectLst/>
              </a:rPr>
              <a:t>A solution containing </a:t>
            </a:r>
            <a:r>
              <a:rPr lang="en-US" sz="2000" dirty="0" smtClean="0">
                <a:effectLst/>
              </a:rPr>
              <a:t>40 </a:t>
            </a:r>
            <a:r>
              <a:rPr lang="en-US" sz="2000" dirty="0">
                <a:effectLst/>
              </a:rPr>
              <a:t>g of </a:t>
            </a:r>
            <a:r>
              <a:rPr lang="en-US" sz="2000" dirty="0" smtClean="0">
                <a:effectLst/>
              </a:rPr>
              <a:t>CuSO</a:t>
            </a:r>
            <a:r>
              <a:rPr lang="en-US" sz="2000" baseline="-25000" dirty="0" smtClean="0">
                <a:effectLst/>
              </a:rPr>
              <a:t>4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>
                <a:effectLst/>
              </a:rPr>
              <a:t>dissolved in 100 g of water is heated from </a:t>
            </a:r>
            <a:r>
              <a:rPr lang="en-US" sz="2000" dirty="0" smtClean="0">
                <a:effectLst/>
              </a:rPr>
              <a:t>60°C </a:t>
            </a:r>
            <a:r>
              <a:rPr lang="en-US" sz="2000" dirty="0">
                <a:effectLst/>
              </a:rPr>
              <a:t>to </a:t>
            </a:r>
            <a:r>
              <a:rPr lang="en-US" sz="2000" dirty="0" smtClean="0">
                <a:effectLst/>
              </a:rPr>
              <a:t>80°C</a:t>
            </a:r>
            <a:r>
              <a:rPr lang="en-US" sz="2000" dirty="0">
                <a:effectLst/>
              </a:rPr>
              <a:t>. According to information in the figure, this temperature change would </a:t>
            </a:r>
            <a:r>
              <a:rPr lang="en-US" sz="2000">
                <a:effectLst/>
              </a:rPr>
              <a:t>result </a:t>
            </a:r>
            <a:r>
              <a:rPr lang="en-US" sz="2000" smtClean="0">
                <a:effectLst/>
              </a:rPr>
              <a:t>in…..</a:t>
            </a:r>
            <a:endParaRPr lang="en-US" sz="2000" dirty="0">
              <a:effectLst/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52600"/>
            <a:ext cx="428811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753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066800"/>
            <a:ext cx="4040188" cy="5059363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Which substance has the highest </a:t>
            </a:r>
            <a:r>
              <a:rPr lang="en-US" dirty="0" smtClean="0"/>
              <a:t>solubility</a:t>
            </a:r>
            <a:r>
              <a:rPr lang="en-US" sz="2400" dirty="0" smtClean="0"/>
              <a:t> at 20°C?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KI</a:t>
            </a:r>
            <a:endParaRPr lang="en-US" sz="2400" dirty="0" smtClean="0"/>
          </a:p>
          <a:p>
            <a:pPr marL="448056" indent="-384048" fontAlgn="auto">
              <a:spcAft>
                <a:spcPts val="0"/>
              </a:spcAft>
              <a:buNone/>
              <a:defRPr/>
            </a:pPr>
            <a:r>
              <a:rPr lang="en-US" dirty="0"/>
              <a:t>Which substance has the highest solubility at </a:t>
            </a:r>
            <a:r>
              <a:rPr lang="en-US" dirty="0" smtClean="0"/>
              <a:t>70°C?</a:t>
            </a:r>
          </a:p>
          <a:p>
            <a:pPr marL="448056" indent="-384048" fontAlgn="auto">
              <a:spcAft>
                <a:spcPts val="0"/>
              </a:spcAft>
              <a:buNone/>
              <a:defRPr/>
            </a:pPr>
            <a:r>
              <a:rPr lang="en-US" dirty="0" smtClean="0"/>
              <a:t>NaNO</a:t>
            </a:r>
            <a:r>
              <a:rPr lang="en-US" baseline="-25000" dirty="0" smtClean="0"/>
              <a:t>3</a:t>
            </a:r>
          </a:p>
          <a:p>
            <a:pPr marL="448056" indent="-384048" fontAlgn="auto">
              <a:spcAft>
                <a:spcPts val="0"/>
              </a:spcAft>
              <a:buNone/>
              <a:defRPr/>
            </a:pPr>
            <a:r>
              <a:rPr lang="en-US" dirty="0" smtClean="0"/>
              <a:t>How many grams of </a:t>
            </a:r>
            <a:r>
              <a:rPr lang="en-US" dirty="0" err="1" smtClean="0"/>
              <a:t>KCl</a:t>
            </a:r>
            <a:r>
              <a:rPr lang="en-US" dirty="0" smtClean="0"/>
              <a:t> will dissolve at 80°C?</a:t>
            </a:r>
          </a:p>
          <a:p>
            <a:pPr marL="448056" indent="-384048" fontAlgn="auto">
              <a:spcAft>
                <a:spcPts val="0"/>
              </a:spcAft>
              <a:buNone/>
              <a:defRPr/>
            </a:pPr>
            <a:r>
              <a:rPr lang="en-US" dirty="0" smtClean="0"/>
              <a:t>50 g</a:t>
            </a:r>
          </a:p>
          <a:p>
            <a:pPr marL="448056" indent="-384048" fontAlgn="auto">
              <a:spcAft>
                <a:spcPts val="0"/>
              </a:spcAft>
              <a:buNone/>
              <a:defRPr/>
            </a:pPr>
            <a:r>
              <a:rPr lang="en-US" dirty="0"/>
              <a:t>How many grams of </a:t>
            </a:r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r>
              <a:rPr lang="en-US" dirty="0" smtClean="0"/>
              <a:t> will </a:t>
            </a:r>
            <a:r>
              <a:rPr lang="en-US" dirty="0"/>
              <a:t>dissolve at </a:t>
            </a:r>
            <a:r>
              <a:rPr lang="en-US" dirty="0" smtClean="0"/>
              <a:t>20°C</a:t>
            </a:r>
            <a:r>
              <a:rPr lang="en-US" dirty="0"/>
              <a:t>?</a:t>
            </a:r>
          </a:p>
          <a:p>
            <a:pPr marL="448056" indent="-384048" fontAlgn="auto">
              <a:spcAft>
                <a:spcPts val="0"/>
              </a:spcAft>
              <a:buNone/>
              <a:defRPr/>
            </a:pPr>
            <a:r>
              <a:rPr lang="en-US" dirty="0" smtClean="0"/>
              <a:t>52 g</a:t>
            </a:r>
            <a:endParaRPr lang="en-US" dirty="0"/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066800"/>
            <a:ext cx="4114800" cy="526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114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Solvated</a:t>
            </a:r>
            <a:r>
              <a:rPr lang="en-US" dirty="0" smtClean="0"/>
              <a:t>- solute particles that is surrounded by solvent molecules</a:t>
            </a:r>
          </a:p>
          <a:p>
            <a:r>
              <a:rPr lang="en-US" dirty="0" smtClean="0"/>
              <a:t>Energy is released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 of Solution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Heat of Solution</a:t>
            </a:r>
            <a:r>
              <a:rPr lang="en-US" dirty="0"/>
              <a:t>- energy released or absorbed when solute dissolves in </a:t>
            </a:r>
            <a:r>
              <a:rPr lang="en-US" dirty="0" smtClean="0"/>
              <a:t>solvent</a:t>
            </a:r>
          </a:p>
          <a:p>
            <a:r>
              <a:rPr lang="en-US" dirty="0" smtClean="0"/>
              <a:t>Amount of heat in kJ to dissolve 1 mol at solute at 25 ºC</a:t>
            </a:r>
            <a:endParaRPr lang="en-US" dirty="0"/>
          </a:p>
          <a:p>
            <a:r>
              <a:rPr lang="en-US" dirty="0"/>
              <a:t>(-) exothermic- </a:t>
            </a:r>
            <a:r>
              <a:rPr lang="en-US" dirty="0" smtClean="0"/>
              <a:t> energy released, feels warm</a:t>
            </a:r>
            <a:endParaRPr lang="en-US" dirty="0"/>
          </a:p>
          <a:p>
            <a:r>
              <a:rPr lang="en-US" dirty="0"/>
              <a:t>(+) endothermic- </a:t>
            </a:r>
            <a:r>
              <a:rPr lang="en-US" dirty="0" smtClean="0"/>
              <a:t>energy absorbed, feels cool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6964228" cy="6612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849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affects Dissolving?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dirty="0"/>
              <a:t>Surface area</a:t>
            </a:r>
          </a:p>
          <a:p>
            <a:r>
              <a:rPr lang="en-US" sz="2800" dirty="0"/>
              <a:t>The more area exposed leads to more solvent-solute collisions</a:t>
            </a:r>
          </a:p>
          <a:p>
            <a:r>
              <a:rPr lang="en-US" sz="2800" b="1" dirty="0"/>
              <a:t>Stirring or shaking</a:t>
            </a:r>
          </a:p>
          <a:p>
            <a:r>
              <a:rPr lang="en-US" sz="2800" dirty="0"/>
              <a:t>Increases area exposed to solvent</a:t>
            </a:r>
          </a:p>
          <a:p>
            <a:r>
              <a:rPr lang="en-US" sz="2800" dirty="0"/>
              <a:t>Speeds up diffusion</a:t>
            </a:r>
          </a:p>
          <a:p>
            <a:r>
              <a:rPr lang="en-US" sz="2800" b="1" dirty="0"/>
              <a:t>Heat solvent</a:t>
            </a:r>
          </a:p>
          <a:p>
            <a:r>
              <a:rPr lang="en-US" sz="2800" dirty="0"/>
              <a:t>Higher kinetic energy- particles move faster and transfer more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Solubility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Amount of solute that will dissolve in given amount of solvent</a:t>
            </a:r>
          </a:p>
          <a:p>
            <a:r>
              <a:rPr lang="en-US" dirty="0"/>
              <a:t>Depends on :</a:t>
            </a:r>
          </a:p>
          <a:p>
            <a:r>
              <a:rPr lang="en-US" dirty="0"/>
              <a:t>how solvent and solute interact</a:t>
            </a:r>
          </a:p>
          <a:p>
            <a:r>
              <a:rPr lang="en-US" dirty="0"/>
              <a:t>temperature</a:t>
            </a:r>
          </a:p>
          <a:p>
            <a:r>
              <a:rPr lang="en-US" dirty="0"/>
              <a:t>surface area (increase by stirring or breaking up solute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Gases affected by pressure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Solution equilibrium- </a:t>
            </a:r>
            <a:r>
              <a:rPr lang="en-US" dirty="0" smtClean="0"/>
              <a:t>physical state in which the opposing processes of dissolution and crystallization of a solute occurs at equal rates</a:t>
            </a:r>
          </a:p>
          <a:p>
            <a:pPr lvl="1"/>
            <a:r>
              <a:rPr lang="en-US" dirty="0" smtClean="0"/>
              <a:t>Hard to predict</a:t>
            </a:r>
          </a:p>
          <a:p>
            <a:pPr lvl="1"/>
            <a:r>
              <a:rPr lang="en-US" dirty="0" smtClean="0"/>
              <a:t>Depends on temp, nature of solvent and solute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/>
              <a:t>Saturated</a:t>
            </a:r>
            <a:r>
              <a:rPr lang="en-US" dirty="0"/>
              <a:t>- solution contains as much solute as will dissolve at that temperature</a:t>
            </a:r>
            <a:endParaRPr lang="en-US" b="1" dirty="0"/>
          </a:p>
          <a:p>
            <a:pPr>
              <a:lnSpc>
                <a:spcPct val="90000"/>
              </a:lnSpc>
            </a:pPr>
            <a:r>
              <a:rPr lang="en-US" b="1" dirty="0"/>
              <a:t>Unsaturated- </a:t>
            </a:r>
            <a:r>
              <a:rPr lang="en-US" dirty="0"/>
              <a:t>solution that has not reached the limit of solute that will dissolve in it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Supersaturated-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 that contains more dissolved solute than a saturated solution contains under the same conditions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Dilute</a:t>
            </a:r>
            <a:r>
              <a:rPr lang="en-US" dirty="0" smtClean="0"/>
              <a:t>- little solute to given amount of solvent</a:t>
            </a: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Concentrated</a:t>
            </a:r>
            <a:r>
              <a:rPr lang="en-US" dirty="0" smtClean="0"/>
              <a:t>- large solute to given amount of solvent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Hydration</a:t>
            </a:r>
            <a:r>
              <a:rPr lang="en-US" dirty="0" smtClean="0"/>
              <a:t>- solution process with water as the solvent </a:t>
            </a:r>
            <a:endParaRPr lang="en-US" dirty="0"/>
          </a:p>
        </p:txBody>
      </p:sp>
      <p:pic>
        <p:nvPicPr>
          <p:cNvPr id="4" name="Picture 4" descr="j028524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267200" y="3019296"/>
            <a:ext cx="3238500" cy="236233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/>
              <a:t>Universal solvent- can dissolve many different substances</a:t>
            </a:r>
          </a:p>
          <a:p>
            <a:r>
              <a:rPr lang="en-US" sz="2800" dirty="0"/>
              <a:t>Why?- strong attraction between polar solute and polar water</a:t>
            </a:r>
          </a:p>
          <a:p>
            <a:pPr lvl="1"/>
            <a:r>
              <a:rPr lang="en-US" sz="2400" dirty="0"/>
              <a:t>Due to structure-Polar compound</a:t>
            </a:r>
          </a:p>
          <a:p>
            <a:r>
              <a:rPr lang="en-US" sz="2800" b="1" dirty="0"/>
              <a:t>Polar compound-</a:t>
            </a:r>
            <a:r>
              <a:rPr lang="en-US" sz="2800" dirty="0"/>
              <a:t> has an uneven distribution of electrons</a:t>
            </a:r>
          </a:p>
          <a:p>
            <a:pPr lvl="1"/>
            <a:r>
              <a:rPr lang="en-US" sz="2400" dirty="0"/>
              <a:t>Polar molecules interact with ions and replace the strong ionic forces</a:t>
            </a:r>
          </a:p>
          <a:p>
            <a:pPr lvl="1"/>
            <a:r>
              <a:rPr lang="en-US" sz="2400" dirty="0"/>
              <a:t>Dipole attraction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1160</TotalTime>
  <Words>668</Words>
  <Application>Microsoft Office PowerPoint</Application>
  <PresentationFormat>On-screen Show (4:3)</PresentationFormat>
  <Paragraphs>92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Fading Grid</vt:lpstr>
      <vt:lpstr>Solution Process</vt:lpstr>
      <vt:lpstr>12-2 Learning Targets</vt:lpstr>
      <vt:lpstr>What affects Dissolving?</vt:lpstr>
      <vt:lpstr>Solubility</vt:lpstr>
      <vt:lpstr>PowerPoint Presentation</vt:lpstr>
      <vt:lpstr>PowerPoint Presentation</vt:lpstr>
      <vt:lpstr>PowerPoint Presentation</vt:lpstr>
      <vt:lpstr>PowerPoint Presentation</vt:lpstr>
      <vt:lpstr>Water</vt:lpstr>
      <vt:lpstr>Water</vt:lpstr>
      <vt:lpstr>PowerPoint Presentation</vt:lpstr>
      <vt:lpstr>Water with ionic compounds</vt:lpstr>
      <vt:lpstr>Water dissolves molecular compounds</vt:lpstr>
      <vt:lpstr>PowerPoint Presentation</vt:lpstr>
      <vt:lpstr>PowerPoint Presentation</vt:lpstr>
      <vt:lpstr>Liquid solutes and solvents</vt:lpstr>
      <vt:lpstr>Effects of Pressure on Solubility</vt:lpstr>
      <vt:lpstr>PowerPoint Presentation</vt:lpstr>
      <vt:lpstr>PowerPoint Presentation</vt:lpstr>
      <vt:lpstr>Effects of Temp on Solubility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Heat of Solution</vt:lpstr>
      <vt:lpstr>PowerPoint Presentation</vt:lpstr>
    </vt:vector>
  </TitlesOfParts>
  <Company>Berlin - Milan Local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Solutions</dc:title>
  <dc:creator>BMLS User</dc:creator>
  <cp:lastModifiedBy>Test Stiudent2</cp:lastModifiedBy>
  <cp:revision>67</cp:revision>
  <dcterms:created xsi:type="dcterms:W3CDTF">2004-01-07T15:13:50Z</dcterms:created>
  <dcterms:modified xsi:type="dcterms:W3CDTF">2019-04-08T12:55:20Z</dcterms:modified>
</cp:coreProperties>
</file>